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9"/>
  </p:notesMasterIdLst>
  <p:sldIdLst>
    <p:sldId id="361" r:id="rId2"/>
    <p:sldId id="403" r:id="rId3"/>
    <p:sldId id="404" r:id="rId4"/>
    <p:sldId id="405" r:id="rId5"/>
    <p:sldId id="406" r:id="rId6"/>
    <p:sldId id="407" r:id="rId7"/>
    <p:sldId id="422" r:id="rId8"/>
    <p:sldId id="408" r:id="rId9"/>
    <p:sldId id="409" r:id="rId10"/>
    <p:sldId id="423" r:id="rId11"/>
    <p:sldId id="410" r:id="rId12"/>
    <p:sldId id="411" r:id="rId13"/>
    <p:sldId id="417" r:id="rId14"/>
    <p:sldId id="421" r:id="rId15"/>
    <p:sldId id="418" r:id="rId16"/>
    <p:sldId id="419" r:id="rId17"/>
    <p:sldId id="420" r:id="rId18"/>
    <p:sldId id="424" r:id="rId19"/>
    <p:sldId id="425" r:id="rId20"/>
    <p:sldId id="426" r:id="rId21"/>
    <p:sldId id="427" r:id="rId22"/>
    <p:sldId id="428" r:id="rId23"/>
    <p:sldId id="435" r:id="rId24"/>
    <p:sldId id="454" r:id="rId25"/>
    <p:sldId id="430" r:id="rId26"/>
    <p:sldId id="431" r:id="rId27"/>
    <p:sldId id="432" r:id="rId28"/>
    <p:sldId id="433" r:id="rId29"/>
    <p:sldId id="437" r:id="rId30"/>
    <p:sldId id="434" r:id="rId31"/>
    <p:sldId id="438" r:id="rId32"/>
    <p:sldId id="439" r:id="rId33"/>
    <p:sldId id="444" r:id="rId34"/>
    <p:sldId id="441" r:id="rId35"/>
    <p:sldId id="442" r:id="rId36"/>
    <p:sldId id="436" r:id="rId37"/>
    <p:sldId id="445" r:id="rId38"/>
    <p:sldId id="446" r:id="rId39"/>
    <p:sldId id="447" r:id="rId40"/>
    <p:sldId id="448" r:id="rId41"/>
    <p:sldId id="449" r:id="rId42"/>
    <p:sldId id="450" r:id="rId43"/>
    <p:sldId id="451" r:id="rId44"/>
    <p:sldId id="452" r:id="rId45"/>
    <p:sldId id="453" r:id="rId46"/>
    <p:sldId id="455" r:id="rId47"/>
    <p:sldId id="456" r:id="rId4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08">
          <p15:clr>
            <a:srgbClr val="A4A3A4"/>
          </p15:clr>
        </p15:guide>
        <p15:guide id="2" pos="2880">
          <p15:clr>
            <a:srgbClr val="A4A3A4"/>
          </p15:clr>
        </p15:guide>
        <p15:guide id="3" pos="5472">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 yuguang" initials="ly" lastIdx="3"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4C4C4C"/>
    <a:srgbClr val="001B29"/>
    <a:srgbClr val="01090C"/>
    <a:srgbClr val="000000"/>
    <a:srgbClr val="7F7F7F"/>
    <a:srgbClr val="669900"/>
    <a:srgbClr val="17375E"/>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309" autoAdjust="0"/>
    <p:restoredTop sz="86449" autoAdjust="0"/>
  </p:normalViewPr>
  <p:slideViewPr>
    <p:cSldViewPr>
      <p:cViewPr varScale="1">
        <p:scale>
          <a:sx n="99" d="100"/>
          <a:sy n="99" d="100"/>
        </p:scale>
        <p:origin x="1560" y="0"/>
      </p:cViewPr>
      <p:guideLst>
        <p:guide orient="horz" pos="2008"/>
        <p:guide pos="2880"/>
        <p:guide pos="5472"/>
      </p:guideLst>
    </p:cSldViewPr>
  </p:slideViewPr>
  <p:outlineViewPr>
    <p:cViewPr>
      <p:scale>
        <a:sx n="33" d="100"/>
        <a:sy n="33" d="100"/>
      </p:scale>
      <p:origin x="0" y="-1926"/>
    </p:cViewPr>
  </p:outlineViewPr>
  <p:notesTextViewPr>
    <p:cViewPr>
      <p:scale>
        <a:sx n="100" d="100"/>
        <a:sy n="100" d="100"/>
      </p:scale>
      <p:origin x="0" y="0"/>
    </p:cViewPr>
  </p:notesTextViewPr>
  <p:gridSpacing cx="76198" cy="7619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80.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30.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3314" name="页眉占位符 1"/>
          <p:cNvSpPr>
            <a:spLocks noGrp="1" noChangeArrowheads="1"/>
          </p:cNvSpPr>
          <p:nvPr>
            <p:ph type="hdr" sz="quarter" idx="4294967295"/>
          </p:nvPr>
        </p:nvSpPr>
        <p:spPr bwMode="auto">
          <a:xfrm>
            <a:off x="0" y="0"/>
            <a:ext cx="2970213" cy="457200"/>
          </a:xfrm>
          <a:prstGeom prst="rect">
            <a:avLst/>
          </a:prstGeom>
          <a:noFill/>
          <a:ln w="9525">
            <a:noFill/>
            <a:miter lim="800000"/>
          </a:ln>
        </p:spPr>
        <p:txBody>
          <a:bodyPr vert="horz" wrap="square" lIns="91440" tIns="45720" rIns="91440" bIns="45720" numCol="1" anchor="t" anchorCtr="0" compatLnSpc="1"/>
          <a:lstStyle>
            <a:lvl1pPr eaLnBrk="1" hangingPunct="1">
              <a:buFont typeface="Arial" panose="020B0604020202020204" pitchFamily="34" charset="0"/>
              <a:buNone/>
              <a:defRPr sz="1200"/>
            </a:lvl1pPr>
          </a:lstStyle>
          <a:p>
            <a:pPr>
              <a:defRPr/>
            </a:pPr>
            <a:endParaRPr lang="zh-CN" altLang="en-US"/>
          </a:p>
        </p:txBody>
      </p:sp>
      <p:sp>
        <p:nvSpPr>
          <p:cNvPr id="13315" name="日期占位符 2"/>
          <p:cNvSpPr>
            <a:spLocks noGrp="1" noChangeArrowheads="1"/>
          </p:cNvSpPr>
          <p:nvPr>
            <p:ph type="dt" idx="1"/>
          </p:nvPr>
        </p:nvSpPr>
        <p:spPr bwMode="auto">
          <a:xfrm>
            <a:off x="3883025" y="0"/>
            <a:ext cx="2973388" cy="457200"/>
          </a:xfrm>
          <a:prstGeom prst="rect">
            <a:avLst/>
          </a:prstGeom>
          <a:noFill/>
          <a:ln w="9525">
            <a:noFill/>
            <a:miter lim="800000"/>
          </a:ln>
        </p:spPr>
        <p:txBody>
          <a:bodyPr vert="horz" wrap="square" lIns="91440" tIns="45720" rIns="91440" bIns="45720" numCol="1" anchor="t" anchorCtr="0" compatLnSpc="1"/>
          <a:lstStyle>
            <a:lvl1pPr algn="r" eaLnBrk="1" hangingPunct="1">
              <a:buFont typeface="Arial" panose="020B0604020202020204" pitchFamily="34" charset="0"/>
              <a:buNone/>
              <a:defRPr/>
            </a:lvl1pPr>
          </a:lstStyle>
          <a:p>
            <a:pPr>
              <a:defRPr/>
            </a:pPr>
            <a:fld id="{5E93587F-CCA4-4744-B097-815D1C45E4C9}" type="datetime1">
              <a:rPr lang="zh-CN" altLang="en-US"/>
              <a:t>2018/5/21</a:t>
            </a:fld>
            <a:endParaRPr lang="zh-CN" altLang="en-US" sz="1200"/>
          </a:p>
        </p:txBody>
      </p:sp>
      <p:sp>
        <p:nvSpPr>
          <p:cNvPr id="10244" name="幻灯片图像占位符 3"/>
          <p:cNvSpPr>
            <a:spLocks noGrp="1" noRot="1" noChangeAspect="1" noChangeArrowheads="1"/>
          </p:cNvSpPr>
          <p:nvPr>
            <p:ph type="sldImg" idx="9"/>
          </p:nvPr>
        </p:nvSpPr>
        <p:spPr bwMode="auto">
          <a:xfrm>
            <a:off x="1143000" y="685800"/>
            <a:ext cx="4572000"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137221" name="备注占位符 4"/>
          <p:cNvSpPr>
            <a:spLocks noGrp="1" noRot="1" noChangeAspect="1" noChangeArrowheads="1"/>
          </p:cNvSpPr>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0" hangingPunct="0">
              <a:spcBef>
                <a:spcPct val="30000"/>
              </a:spcBef>
              <a:defRPr/>
            </a:pPr>
            <a:r>
              <a:rPr lang="zh-CN" altLang="en-US" sz="1200">
                <a:sym typeface="+mn-ea"/>
              </a:rPr>
              <a:t>单击此处编辑母版文本样式</a:t>
            </a:r>
          </a:p>
          <a:p>
            <a:pPr eaLnBrk="0" hangingPunct="0">
              <a:spcBef>
                <a:spcPct val="30000"/>
              </a:spcBef>
              <a:defRPr/>
            </a:pPr>
            <a:r>
              <a:rPr lang="zh-CN" altLang="en-US" sz="1200">
                <a:sym typeface="+mn-ea"/>
              </a:rPr>
              <a:t>第二级</a:t>
            </a:r>
          </a:p>
          <a:p>
            <a:pPr eaLnBrk="0" hangingPunct="0">
              <a:spcBef>
                <a:spcPct val="30000"/>
              </a:spcBef>
              <a:defRPr/>
            </a:pPr>
            <a:r>
              <a:rPr lang="zh-CN" altLang="en-US" sz="1200">
                <a:sym typeface="+mn-ea"/>
              </a:rPr>
              <a:t>第三级</a:t>
            </a:r>
          </a:p>
          <a:p>
            <a:pPr eaLnBrk="0" hangingPunct="0">
              <a:spcBef>
                <a:spcPct val="30000"/>
              </a:spcBef>
              <a:defRPr/>
            </a:pPr>
            <a:r>
              <a:rPr lang="zh-CN" altLang="en-US" sz="1200">
                <a:sym typeface="+mn-ea"/>
              </a:rPr>
              <a:t>第四级</a:t>
            </a:r>
          </a:p>
          <a:p>
            <a:pPr eaLnBrk="0" hangingPunct="0">
              <a:spcBef>
                <a:spcPct val="30000"/>
              </a:spcBef>
              <a:defRPr/>
            </a:pPr>
            <a:r>
              <a:rPr lang="zh-CN" altLang="en-US" sz="1200">
                <a:sym typeface="+mn-ea"/>
              </a:rPr>
              <a:t>第五级</a:t>
            </a:r>
          </a:p>
        </p:txBody>
      </p:sp>
      <p:sp>
        <p:nvSpPr>
          <p:cNvPr id="13318" name="页脚占位符 5"/>
          <p:cNvSpPr>
            <a:spLocks noGrp="1" noChangeArrowheads="1"/>
          </p:cNvSpPr>
          <p:nvPr>
            <p:ph type="ftr" sz="quarter" idx="4"/>
          </p:nvPr>
        </p:nvSpPr>
        <p:spPr bwMode="auto">
          <a:xfrm>
            <a:off x="0" y="8685213"/>
            <a:ext cx="2970213" cy="457200"/>
          </a:xfrm>
          <a:prstGeom prst="rect">
            <a:avLst/>
          </a:prstGeom>
          <a:noFill/>
          <a:ln w="9525">
            <a:noFill/>
            <a:miter lim="800000"/>
          </a:ln>
        </p:spPr>
        <p:txBody>
          <a:bodyPr vert="horz" wrap="square" lIns="91440" tIns="45720" rIns="91440" bIns="45720" numCol="1" anchor="b" anchorCtr="0" compatLnSpc="1"/>
          <a:lstStyle>
            <a:lvl1pPr eaLnBrk="1" hangingPunct="1">
              <a:buFont typeface="Arial" panose="020B0604020202020204" pitchFamily="34" charset="0"/>
              <a:buNone/>
              <a:defRPr sz="1200"/>
            </a:lvl1pPr>
          </a:lstStyle>
          <a:p>
            <a:pPr>
              <a:defRPr/>
            </a:pPr>
            <a:endParaRPr lang="zh-CN" altLang="en-US"/>
          </a:p>
        </p:txBody>
      </p:sp>
      <p:sp>
        <p:nvSpPr>
          <p:cNvPr id="13319" name="灯片编号占位符 6"/>
          <p:cNvSpPr>
            <a:spLocks noGrp="1" noChangeArrowheads="1"/>
          </p:cNvSpPr>
          <p:nvPr>
            <p:ph type="sldNum" sz="quarter" idx="5"/>
          </p:nvPr>
        </p:nvSpPr>
        <p:spPr bwMode="auto">
          <a:xfrm>
            <a:off x="3883025" y="8685213"/>
            <a:ext cx="2973388" cy="457200"/>
          </a:xfrm>
          <a:prstGeom prst="rect">
            <a:avLst/>
          </a:prstGeom>
          <a:noFill/>
          <a:ln w="9525">
            <a:noFill/>
            <a:miter lim="800000"/>
          </a:ln>
        </p:spPr>
        <p:txBody>
          <a:bodyPr vert="horz" wrap="square" lIns="91440" tIns="45720" rIns="91440" bIns="45720" numCol="1" anchor="b" anchorCtr="0" compatLnSpc="1"/>
          <a:lstStyle>
            <a:lvl1pPr algn="r" eaLnBrk="1" hangingPunct="1">
              <a:buFont typeface="Arial" panose="020B0604020202020204" pitchFamily="34" charset="0"/>
              <a:buNone/>
              <a:defRPr/>
            </a:lvl1pPr>
          </a:lstStyle>
          <a:p>
            <a:pPr>
              <a:defRPr/>
            </a:pPr>
            <a:fld id="{7C5F0202-0FFD-49B9-B05D-703D3770BF7F}" type="slidenum">
              <a:rPr lang="zh-CN" altLang="en-US"/>
              <a:t>‹#›</a:t>
            </a:fld>
            <a:endParaRPr lang="zh-CN" altLang="en-US" sz="1200"/>
          </a:p>
        </p:txBody>
      </p:sp>
    </p:spTree>
  </p:cSld>
  <p:clrMap bg1="lt1" tx1="dk1" bg2="lt2" tx2="dk2" accent1="accent1" accent2="accent2" accent3="accent3" accent4="accent4" accent5="accent5" accent6="accent6" hlink="hlink" folHlink="folHlink"/>
  <p:notesStyle>
    <a:lvl1pPr algn="l" defTabSz="0"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1pPr>
    <a:lvl2pPr marL="457200" algn="l" defTabSz="0"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2pPr>
    <a:lvl3pPr marL="914400" algn="l" defTabSz="0"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3pPr>
    <a:lvl4pPr marL="1371600" algn="l" defTabSz="0"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4pPr>
    <a:lvl5pPr marL="1828800" algn="l" defTabSz="0"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幻灯片图像占位符 1"/>
          <p:cNvSpPr>
            <a:spLocks noGrp="1" noRot="1" noChangeAspect="1" noChangeArrowheads="1" noTextEdit="1"/>
          </p:cNvSpPr>
          <p:nvPr>
            <p:ph type="sldImg" idx="4294967295"/>
          </p:nvPr>
        </p:nvSpPr>
        <p:spPr>
          <a:xfrm>
            <a:off x="1143000" y="685800"/>
            <a:ext cx="4572000" cy="3429000"/>
          </a:xfrm>
        </p:spPr>
      </p:sp>
      <p:sp>
        <p:nvSpPr>
          <p:cNvPr id="12290" name="备注占位符 2"/>
          <p:cNvSpPr>
            <a:spLocks noGrp="1" noChangeArrowheads="1"/>
          </p:cNvSpPr>
          <p:nvPr>
            <p:ph type="body" idx="4294967295"/>
          </p:nvPr>
        </p:nvSpPr>
        <p:spPr bwMode="auto">
          <a:xfrm>
            <a:off x="685800" y="4343400"/>
            <a:ext cx="5486400" cy="411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2291"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06A16618-152A-4EC1-9EB8-F6C9D52168BC}" type="slidenum">
              <a:rPr lang="zh-CN" altLang="en-US" smtClean="0"/>
              <a:t>1</a:t>
            </a:fld>
            <a:endParaRPr lang="zh-CN" altLang="en-US"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10</a:t>
            </a:fld>
            <a:endParaRPr lang="zh-CN" altLang="en-US" sz="1200" smtClean="0"/>
          </a:p>
        </p:txBody>
      </p:sp>
    </p:spTree>
    <p:extLst>
      <p:ext uri="{BB962C8B-B14F-4D97-AF65-F5344CB8AC3E}">
        <p14:creationId xmlns:p14="http://schemas.microsoft.com/office/powerpoint/2010/main" val="32890341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11</a:t>
            </a:fld>
            <a:endParaRPr lang="zh-CN" altLang="en-US" sz="1200" smtClean="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12</a:t>
            </a:fld>
            <a:endParaRPr lang="zh-CN" altLang="en-US" sz="1200"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13</a:t>
            </a:fld>
            <a:endParaRPr lang="zh-CN" altLang="en-US" sz="1200"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14</a:t>
            </a:fld>
            <a:endParaRPr lang="zh-CN" altLang="en-US" sz="1200" smtClean="0"/>
          </a:p>
        </p:txBody>
      </p:sp>
    </p:spTree>
    <p:extLst>
      <p:ext uri="{BB962C8B-B14F-4D97-AF65-F5344CB8AC3E}">
        <p14:creationId xmlns:p14="http://schemas.microsoft.com/office/powerpoint/2010/main" val="22800447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15</a:t>
            </a:fld>
            <a:endParaRPr lang="zh-CN" altLang="en-US" sz="1200" smtClean="0"/>
          </a:p>
        </p:txBody>
      </p:sp>
    </p:spTree>
    <p:extLst>
      <p:ext uri="{BB962C8B-B14F-4D97-AF65-F5344CB8AC3E}">
        <p14:creationId xmlns:p14="http://schemas.microsoft.com/office/powerpoint/2010/main" val="177134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16</a:t>
            </a:fld>
            <a:endParaRPr lang="zh-CN" altLang="en-US" sz="1200" smtClean="0"/>
          </a:p>
        </p:txBody>
      </p:sp>
    </p:spTree>
    <p:extLst>
      <p:ext uri="{BB962C8B-B14F-4D97-AF65-F5344CB8AC3E}">
        <p14:creationId xmlns:p14="http://schemas.microsoft.com/office/powerpoint/2010/main" val="10961287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17</a:t>
            </a:fld>
            <a:endParaRPr lang="zh-CN" altLang="en-US" sz="1200" smtClean="0"/>
          </a:p>
        </p:txBody>
      </p:sp>
    </p:spTree>
    <p:extLst>
      <p:ext uri="{BB962C8B-B14F-4D97-AF65-F5344CB8AC3E}">
        <p14:creationId xmlns:p14="http://schemas.microsoft.com/office/powerpoint/2010/main" val="18058625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18</a:t>
            </a:fld>
            <a:endParaRPr lang="zh-CN" altLang="en-US" sz="1200" smtClean="0"/>
          </a:p>
        </p:txBody>
      </p:sp>
    </p:spTree>
    <p:extLst>
      <p:ext uri="{BB962C8B-B14F-4D97-AF65-F5344CB8AC3E}">
        <p14:creationId xmlns:p14="http://schemas.microsoft.com/office/powerpoint/2010/main" val="14159457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19</a:t>
            </a:fld>
            <a:endParaRPr lang="zh-CN" altLang="en-US" sz="1200" smtClean="0"/>
          </a:p>
        </p:txBody>
      </p:sp>
    </p:spTree>
    <p:extLst>
      <p:ext uri="{BB962C8B-B14F-4D97-AF65-F5344CB8AC3E}">
        <p14:creationId xmlns:p14="http://schemas.microsoft.com/office/powerpoint/2010/main" val="37968090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2</a:t>
            </a:fld>
            <a:endParaRPr lang="zh-CN" altLang="en-US" sz="1200" smtClean="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20</a:t>
            </a:fld>
            <a:endParaRPr lang="zh-CN" altLang="en-US" sz="1200" smtClean="0"/>
          </a:p>
        </p:txBody>
      </p:sp>
    </p:spTree>
    <p:extLst>
      <p:ext uri="{BB962C8B-B14F-4D97-AF65-F5344CB8AC3E}">
        <p14:creationId xmlns:p14="http://schemas.microsoft.com/office/powerpoint/2010/main" val="11100014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21</a:t>
            </a:fld>
            <a:endParaRPr lang="zh-CN" altLang="en-US" sz="1200" smtClean="0"/>
          </a:p>
        </p:txBody>
      </p:sp>
    </p:spTree>
    <p:extLst>
      <p:ext uri="{BB962C8B-B14F-4D97-AF65-F5344CB8AC3E}">
        <p14:creationId xmlns:p14="http://schemas.microsoft.com/office/powerpoint/2010/main" val="32616661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22</a:t>
            </a:fld>
            <a:endParaRPr lang="zh-CN" altLang="en-US" sz="1200" smtClean="0"/>
          </a:p>
        </p:txBody>
      </p:sp>
    </p:spTree>
    <p:extLst>
      <p:ext uri="{BB962C8B-B14F-4D97-AF65-F5344CB8AC3E}">
        <p14:creationId xmlns:p14="http://schemas.microsoft.com/office/powerpoint/2010/main" val="7357809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23</a:t>
            </a:fld>
            <a:endParaRPr lang="zh-CN" altLang="en-US" sz="1200" smtClean="0"/>
          </a:p>
        </p:txBody>
      </p:sp>
    </p:spTree>
    <p:extLst>
      <p:ext uri="{BB962C8B-B14F-4D97-AF65-F5344CB8AC3E}">
        <p14:creationId xmlns:p14="http://schemas.microsoft.com/office/powerpoint/2010/main" val="7837527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24</a:t>
            </a:fld>
            <a:endParaRPr lang="zh-CN" altLang="en-US" sz="1200" smtClean="0"/>
          </a:p>
        </p:txBody>
      </p:sp>
    </p:spTree>
    <p:extLst>
      <p:ext uri="{BB962C8B-B14F-4D97-AF65-F5344CB8AC3E}">
        <p14:creationId xmlns:p14="http://schemas.microsoft.com/office/powerpoint/2010/main" val="24845289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25</a:t>
            </a:fld>
            <a:endParaRPr lang="zh-CN" altLang="en-US" sz="1200" smtClean="0"/>
          </a:p>
        </p:txBody>
      </p:sp>
    </p:spTree>
    <p:extLst>
      <p:ext uri="{BB962C8B-B14F-4D97-AF65-F5344CB8AC3E}">
        <p14:creationId xmlns:p14="http://schemas.microsoft.com/office/powerpoint/2010/main" val="39283868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26</a:t>
            </a:fld>
            <a:endParaRPr lang="zh-CN" altLang="en-US" sz="1200" smtClean="0"/>
          </a:p>
        </p:txBody>
      </p:sp>
    </p:spTree>
    <p:extLst>
      <p:ext uri="{BB962C8B-B14F-4D97-AF65-F5344CB8AC3E}">
        <p14:creationId xmlns:p14="http://schemas.microsoft.com/office/powerpoint/2010/main" val="26935677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27</a:t>
            </a:fld>
            <a:endParaRPr lang="zh-CN" altLang="en-US" sz="1200" smtClean="0"/>
          </a:p>
        </p:txBody>
      </p:sp>
    </p:spTree>
    <p:extLst>
      <p:ext uri="{BB962C8B-B14F-4D97-AF65-F5344CB8AC3E}">
        <p14:creationId xmlns:p14="http://schemas.microsoft.com/office/powerpoint/2010/main" val="36426484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28</a:t>
            </a:fld>
            <a:endParaRPr lang="zh-CN" altLang="en-US" sz="1200" smtClean="0"/>
          </a:p>
        </p:txBody>
      </p:sp>
    </p:spTree>
    <p:extLst>
      <p:ext uri="{BB962C8B-B14F-4D97-AF65-F5344CB8AC3E}">
        <p14:creationId xmlns:p14="http://schemas.microsoft.com/office/powerpoint/2010/main" val="251158684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29</a:t>
            </a:fld>
            <a:endParaRPr lang="zh-CN" altLang="en-US" sz="1200" smtClean="0"/>
          </a:p>
        </p:txBody>
      </p:sp>
    </p:spTree>
    <p:extLst>
      <p:ext uri="{BB962C8B-B14F-4D97-AF65-F5344CB8AC3E}">
        <p14:creationId xmlns:p14="http://schemas.microsoft.com/office/powerpoint/2010/main" val="13007546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3</a:t>
            </a:fld>
            <a:endParaRPr lang="zh-CN" altLang="en-US" sz="1200" smtClean="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30</a:t>
            </a:fld>
            <a:endParaRPr lang="zh-CN" altLang="en-US" sz="1200" smtClean="0"/>
          </a:p>
        </p:txBody>
      </p:sp>
    </p:spTree>
    <p:extLst>
      <p:ext uri="{BB962C8B-B14F-4D97-AF65-F5344CB8AC3E}">
        <p14:creationId xmlns:p14="http://schemas.microsoft.com/office/powerpoint/2010/main" val="37476179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31</a:t>
            </a:fld>
            <a:endParaRPr lang="zh-CN" altLang="en-US" sz="1200" smtClean="0"/>
          </a:p>
        </p:txBody>
      </p:sp>
    </p:spTree>
    <p:extLst>
      <p:ext uri="{BB962C8B-B14F-4D97-AF65-F5344CB8AC3E}">
        <p14:creationId xmlns:p14="http://schemas.microsoft.com/office/powerpoint/2010/main" val="7823968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32</a:t>
            </a:fld>
            <a:endParaRPr lang="zh-CN" altLang="en-US" sz="1200" smtClean="0"/>
          </a:p>
        </p:txBody>
      </p:sp>
    </p:spTree>
    <p:extLst>
      <p:ext uri="{BB962C8B-B14F-4D97-AF65-F5344CB8AC3E}">
        <p14:creationId xmlns:p14="http://schemas.microsoft.com/office/powerpoint/2010/main" val="10703021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34</a:t>
            </a:fld>
            <a:endParaRPr lang="zh-CN" altLang="en-US" sz="1200" smtClean="0"/>
          </a:p>
        </p:txBody>
      </p:sp>
    </p:spTree>
    <p:extLst>
      <p:ext uri="{BB962C8B-B14F-4D97-AF65-F5344CB8AC3E}">
        <p14:creationId xmlns:p14="http://schemas.microsoft.com/office/powerpoint/2010/main" val="8983960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35</a:t>
            </a:fld>
            <a:endParaRPr lang="zh-CN" altLang="en-US" sz="1200" smtClean="0"/>
          </a:p>
        </p:txBody>
      </p:sp>
    </p:spTree>
    <p:extLst>
      <p:ext uri="{BB962C8B-B14F-4D97-AF65-F5344CB8AC3E}">
        <p14:creationId xmlns:p14="http://schemas.microsoft.com/office/powerpoint/2010/main" val="395842261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36</a:t>
            </a:fld>
            <a:endParaRPr lang="zh-CN" altLang="en-US" sz="1200" smtClean="0"/>
          </a:p>
        </p:txBody>
      </p:sp>
    </p:spTree>
    <p:extLst>
      <p:ext uri="{BB962C8B-B14F-4D97-AF65-F5344CB8AC3E}">
        <p14:creationId xmlns:p14="http://schemas.microsoft.com/office/powerpoint/2010/main" val="35606143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37</a:t>
            </a:fld>
            <a:endParaRPr lang="zh-CN" altLang="en-US" sz="1200" smtClean="0"/>
          </a:p>
        </p:txBody>
      </p:sp>
    </p:spTree>
    <p:extLst>
      <p:ext uri="{BB962C8B-B14F-4D97-AF65-F5344CB8AC3E}">
        <p14:creationId xmlns:p14="http://schemas.microsoft.com/office/powerpoint/2010/main" val="265707347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38</a:t>
            </a:fld>
            <a:endParaRPr lang="zh-CN" altLang="en-US" sz="1200" smtClean="0"/>
          </a:p>
        </p:txBody>
      </p:sp>
    </p:spTree>
    <p:extLst>
      <p:ext uri="{BB962C8B-B14F-4D97-AF65-F5344CB8AC3E}">
        <p14:creationId xmlns:p14="http://schemas.microsoft.com/office/powerpoint/2010/main" val="417407665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39</a:t>
            </a:fld>
            <a:endParaRPr lang="zh-CN" altLang="en-US" sz="1200" smtClean="0"/>
          </a:p>
        </p:txBody>
      </p:sp>
    </p:spTree>
    <p:extLst>
      <p:ext uri="{BB962C8B-B14F-4D97-AF65-F5344CB8AC3E}">
        <p14:creationId xmlns:p14="http://schemas.microsoft.com/office/powerpoint/2010/main" val="321737092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40</a:t>
            </a:fld>
            <a:endParaRPr lang="zh-CN" altLang="en-US" sz="1200" smtClean="0"/>
          </a:p>
        </p:txBody>
      </p:sp>
    </p:spTree>
    <p:extLst>
      <p:ext uri="{BB962C8B-B14F-4D97-AF65-F5344CB8AC3E}">
        <p14:creationId xmlns:p14="http://schemas.microsoft.com/office/powerpoint/2010/main" val="35378180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4</a:t>
            </a:fld>
            <a:endParaRPr lang="zh-CN" altLang="en-US" sz="1200" smtClean="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41</a:t>
            </a:fld>
            <a:endParaRPr lang="zh-CN" altLang="en-US" sz="1200" smtClean="0"/>
          </a:p>
        </p:txBody>
      </p:sp>
    </p:spTree>
    <p:extLst>
      <p:ext uri="{BB962C8B-B14F-4D97-AF65-F5344CB8AC3E}">
        <p14:creationId xmlns:p14="http://schemas.microsoft.com/office/powerpoint/2010/main" val="101371554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42</a:t>
            </a:fld>
            <a:endParaRPr lang="zh-CN" altLang="en-US" sz="1200" smtClean="0"/>
          </a:p>
        </p:txBody>
      </p:sp>
    </p:spTree>
    <p:extLst>
      <p:ext uri="{BB962C8B-B14F-4D97-AF65-F5344CB8AC3E}">
        <p14:creationId xmlns:p14="http://schemas.microsoft.com/office/powerpoint/2010/main" val="153646018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43</a:t>
            </a:fld>
            <a:endParaRPr lang="zh-CN" altLang="en-US" sz="1200" smtClean="0"/>
          </a:p>
        </p:txBody>
      </p:sp>
    </p:spTree>
    <p:extLst>
      <p:ext uri="{BB962C8B-B14F-4D97-AF65-F5344CB8AC3E}">
        <p14:creationId xmlns:p14="http://schemas.microsoft.com/office/powerpoint/2010/main" val="286018689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44</a:t>
            </a:fld>
            <a:endParaRPr lang="zh-CN" altLang="en-US" sz="1200" smtClean="0"/>
          </a:p>
        </p:txBody>
      </p:sp>
    </p:spTree>
    <p:extLst>
      <p:ext uri="{BB962C8B-B14F-4D97-AF65-F5344CB8AC3E}">
        <p14:creationId xmlns:p14="http://schemas.microsoft.com/office/powerpoint/2010/main" val="138766118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45</a:t>
            </a:fld>
            <a:endParaRPr lang="zh-CN" altLang="en-US" sz="1200" smtClean="0"/>
          </a:p>
        </p:txBody>
      </p:sp>
    </p:spTree>
    <p:extLst>
      <p:ext uri="{BB962C8B-B14F-4D97-AF65-F5344CB8AC3E}">
        <p14:creationId xmlns:p14="http://schemas.microsoft.com/office/powerpoint/2010/main" val="23928336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46</a:t>
            </a:fld>
            <a:endParaRPr lang="zh-CN" altLang="en-US" sz="1200" smtClean="0"/>
          </a:p>
        </p:txBody>
      </p:sp>
    </p:spTree>
    <p:extLst>
      <p:ext uri="{BB962C8B-B14F-4D97-AF65-F5344CB8AC3E}">
        <p14:creationId xmlns:p14="http://schemas.microsoft.com/office/powerpoint/2010/main" val="146362447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47</a:t>
            </a:fld>
            <a:endParaRPr lang="zh-CN" altLang="en-US" sz="1200" smtClean="0"/>
          </a:p>
        </p:txBody>
      </p:sp>
    </p:spTree>
    <p:extLst>
      <p:ext uri="{BB962C8B-B14F-4D97-AF65-F5344CB8AC3E}">
        <p14:creationId xmlns:p14="http://schemas.microsoft.com/office/powerpoint/2010/main" val="37395994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5</a:t>
            </a:fld>
            <a:endParaRPr lang="zh-CN" altLang="en-US" sz="1200"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6</a:t>
            </a:fld>
            <a:endParaRPr lang="zh-CN" altLang="en-US" sz="1200"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7</a:t>
            </a:fld>
            <a:endParaRPr lang="zh-CN" altLang="en-US" sz="1200" smtClean="0"/>
          </a:p>
        </p:txBody>
      </p:sp>
    </p:spTree>
    <p:extLst>
      <p:ext uri="{BB962C8B-B14F-4D97-AF65-F5344CB8AC3E}">
        <p14:creationId xmlns:p14="http://schemas.microsoft.com/office/powerpoint/2010/main" val="13304103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8</a:t>
            </a:fld>
            <a:endParaRPr lang="zh-CN" altLang="en-US" sz="1200"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幻灯片图像占位符 1"/>
          <p:cNvSpPr>
            <a:spLocks noGrp="1" noRot="1" noChangeAspect="1" noChangeArrowheads="1" noTextEdit="1"/>
          </p:cNvSpPr>
          <p:nvPr>
            <p:ph type="sldImg" idx="4294967295"/>
          </p:nvPr>
        </p:nvSpPr>
        <p:spPr>
          <a:xfrm>
            <a:off x="1143000" y="685800"/>
            <a:ext cx="4572000" cy="3429000"/>
          </a:xfrm>
        </p:spPr>
      </p:sp>
      <p:sp>
        <p:nvSpPr>
          <p:cNvPr id="14338" name="备注占位符 2"/>
          <p:cNvSpPr>
            <a:spLocks noGrp="1" noChangeArrowheads="1"/>
          </p:cNvSpPr>
          <p:nvPr>
            <p:ph type="body" idx="4294967295"/>
          </p:nvPr>
        </p:nvSpPr>
        <p:spPr bwMode="auto">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p>
        </p:txBody>
      </p:sp>
      <p:sp>
        <p:nvSpPr>
          <p:cNvPr id="14339"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Char char="•"/>
            </a:pPr>
            <a:fld id="{E62B5DB4-0A27-4C09-BA08-E3669BF251DF}" type="slidenum">
              <a:rPr lang="zh-CN" altLang="en-US" smtClean="0"/>
              <a:t>9</a:t>
            </a:fld>
            <a:endParaRPr lang="zh-CN" altLang="en-US" sz="1200"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a:defRPr/>
            </a:pPr>
            <a:fld id="{D9540E0F-CC5D-4A2C-9037-1E5DCA97CD7C}" type="datetime1">
              <a:rPr lang="zh-CN" altLang="en-US" smtClean="0"/>
              <a:t>2018/5/21</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pPr>
              <a:defRPr/>
            </a:pPr>
            <a:fld id="{07A85211-4820-460D-B6F9-D62B403D482D}"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pPr>
              <a:defRPr/>
            </a:pPr>
            <a:fld id="{D9540E0F-CC5D-4A2C-9037-1E5DCA97CD7C}" type="datetime1">
              <a:rPr lang="zh-CN" altLang="en-US" smtClean="0"/>
              <a:t>2018/5/21</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pPr>
              <a:defRPr/>
            </a:pPr>
            <a:fld id="{7F8217CA-479F-4313-B042-A5625C852589}"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hasCustomPrompt="1"/>
          </p:nvPr>
        </p:nvSpPr>
        <p:spPr>
          <a:xfrm>
            <a:off x="628650" y="365125"/>
            <a:ext cx="5800725"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pPr>
              <a:defRPr/>
            </a:pPr>
            <a:fld id="{D9540E0F-CC5D-4A2C-9037-1E5DCA97CD7C}" type="datetime1">
              <a:rPr lang="zh-CN" altLang="en-US" smtClean="0"/>
              <a:t>2018/5/21</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pPr>
              <a:defRPr/>
            </a:pPr>
            <a:fld id="{07A85211-4820-460D-B6F9-D62B403D482D}"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pic>
        <p:nvPicPr>
          <p:cNvPr id="2" name="图片 6"/>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92" y="0"/>
            <a:ext cx="914161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10"/>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1204" y="-768350"/>
            <a:ext cx="9364266" cy="837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11"/>
          <p:cNvSpPr>
            <a:spLocks noChangeArrowheads="1"/>
          </p:cNvSpPr>
          <p:nvPr/>
        </p:nvSpPr>
        <p:spPr bwMode="auto">
          <a:xfrm>
            <a:off x="-101204" y="2336800"/>
            <a:ext cx="6216254" cy="2590800"/>
          </a:xfrm>
          <a:prstGeom prst="rect">
            <a:avLst/>
          </a:prstGeom>
          <a:solidFill>
            <a:schemeClr val="bg1">
              <a:alpha val="59999"/>
            </a:schemeClr>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defRPr/>
            </a:pPr>
            <a:endParaRPr lang="zh-CN" altLang="en-US" sz="1800" smtClean="0"/>
          </a:p>
        </p:txBody>
      </p:sp>
      <p:sp>
        <p:nvSpPr>
          <p:cNvPr id="5" name="日期占位符 1"/>
          <p:cNvSpPr>
            <a:spLocks noGrp="1"/>
          </p:cNvSpPr>
          <p:nvPr>
            <p:ph type="dt" sz="half" idx="10"/>
          </p:nvPr>
        </p:nvSpPr>
        <p:spPr/>
        <p:txBody>
          <a:bodyPr/>
          <a:lstStyle>
            <a:lvl1pPr>
              <a:defRPr/>
            </a:lvl1pPr>
          </a:lstStyle>
          <a:p>
            <a:pPr>
              <a:defRPr/>
            </a:pPr>
            <a:fld id="{D9540E0F-CC5D-4A2C-9037-1E5DCA97CD7C}" type="datetime1">
              <a:rPr lang="zh-CN" altLang="en-US"/>
              <a:t>2018/5/21</a:t>
            </a:fld>
            <a:endParaRPr lang="zh-CN" altLang="en-US"/>
          </a:p>
        </p:txBody>
      </p:sp>
      <p:sp>
        <p:nvSpPr>
          <p:cNvPr id="6" name="页脚占位符 2"/>
          <p:cNvSpPr>
            <a:spLocks noGrp="1"/>
          </p:cNvSpPr>
          <p:nvPr>
            <p:ph type="ftr" sz="quarter" idx="11"/>
          </p:nvPr>
        </p:nvSpPr>
        <p:spPr/>
        <p:txBody>
          <a:bodyPr/>
          <a:lstStyle>
            <a:lvl1pPr>
              <a:defRPr/>
            </a:lvl1pPr>
          </a:lstStyle>
          <a:p>
            <a:pPr>
              <a:defRPr/>
            </a:pPr>
            <a:endParaRPr lang="zh-CN" altLang="en-US"/>
          </a:p>
        </p:txBody>
      </p:sp>
      <p:sp>
        <p:nvSpPr>
          <p:cNvPr id="7" name="灯片编号占位符 3"/>
          <p:cNvSpPr>
            <a:spLocks noGrp="1"/>
          </p:cNvSpPr>
          <p:nvPr>
            <p:ph type="sldNum" sz="quarter" idx="12"/>
          </p:nvPr>
        </p:nvSpPr>
        <p:spPr/>
        <p:txBody>
          <a:bodyPr/>
          <a:lstStyle>
            <a:lvl1pPr>
              <a:defRPr/>
            </a:lvl1pPr>
          </a:lstStyle>
          <a:p>
            <a:pPr>
              <a:defRPr/>
            </a:pPr>
            <a:fld id="{886BE623-43E2-4DE3-B2D7-AABD224BE73A}" type="slidenum">
              <a:rPr lang="zh-CN" altLang="en-US"/>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pic>
        <p:nvPicPr>
          <p:cNvPr id="2" name="图片 6"/>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92" y="0"/>
            <a:ext cx="914161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10"/>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1204" y="-768350"/>
            <a:ext cx="9364266" cy="837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4"/>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492920" y="1147763"/>
            <a:ext cx="4718447" cy="4387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日期占位符 1"/>
          <p:cNvSpPr>
            <a:spLocks noGrp="1"/>
          </p:cNvSpPr>
          <p:nvPr>
            <p:ph type="dt" sz="half" idx="10"/>
          </p:nvPr>
        </p:nvSpPr>
        <p:spPr/>
        <p:txBody>
          <a:bodyPr/>
          <a:lstStyle>
            <a:lvl1pPr>
              <a:defRPr/>
            </a:lvl1pPr>
          </a:lstStyle>
          <a:p>
            <a:pPr>
              <a:defRPr/>
            </a:pPr>
            <a:fld id="{D9540E0F-CC5D-4A2C-9037-1E5DCA97CD7C}" type="datetime1">
              <a:rPr lang="zh-CN" altLang="en-US"/>
              <a:t>2018/5/21</a:t>
            </a:fld>
            <a:endParaRPr lang="zh-CN" altLang="en-US"/>
          </a:p>
        </p:txBody>
      </p:sp>
      <p:sp>
        <p:nvSpPr>
          <p:cNvPr id="6" name="页脚占位符 2"/>
          <p:cNvSpPr>
            <a:spLocks noGrp="1"/>
          </p:cNvSpPr>
          <p:nvPr>
            <p:ph type="ftr" sz="quarter" idx="11"/>
          </p:nvPr>
        </p:nvSpPr>
        <p:spPr/>
        <p:txBody>
          <a:bodyPr/>
          <a:lstStyle>
            <a:lvl1pPr>
              <a:defRPr/>
            </a:lvl1pPr>
          </a:lstStyle>
          <a:p>
            <a:pPr>
              <a:defRPr/>
            </a:pPr>
            <a:endParaRPr lang="zh-CN" altLang="en-US"/>
          </a:p>
        </p:txBody>
      </p:sp>
      <p:sp>
        <p:nvSpPr>
          <p:cNvPr id="7" name="灯片编号占位符 3"/>
          <p:cNvSpPr>
            <a:spLocks noGrp="1"/>
          </p:cNvSpPr>
          <p:nvPr>
            <p:ph type="sldNum" sz="quarter" idx="12"/>
          </p:nvPr>
        </p:nvSpPr>
        <p:spPr/>
        <p:txBody>
          <a:bodyPr/>
          <a:lstStyle>
            <a:lvl1pPr>
              <a:defRPr/>
            </a:lvl1pPr>
          </a:lstStyle>
          <a:p>
            <a:pPr>
              <a:defRPr/>
            </a:pPr>
            <a:fld id="{4E59F1BD-95E7-449F-91F0-191BE8858898}" type="slidenum">
              <a:rPr lang="zh-CN" altLang="en-US"/>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pic>
        <p:nvPicPr>
          <p:cNvPr id="2" name="图片 6"/>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92" y="0"/>
            <a:ext cx="914161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日期占位符 1"/>
          <p:cNvSpPr>
            <a:spLocks noGrp="1"/>
          </p:cNvSpPr>
          <p:nvPr>
            <p:ph type="dt" sz="half" idx="10"/>
          </p:nvPr>
        </p:nvSpPr>
        <p:spPr/>
        <p:txBody>
          <a:bodyPr/>
          <a:lstStyle>
            <a:lvl1pPr>
              <a:defRPr/>
            </a:lvl1pPr>
          </a:lstStyle>
          <a:p>
            <a:pPr>
              <a:defRPr/>
            </a:pPr>
            <a:fld id="{D9540E0F-CC5D-4A2C-9037-1E5DCA97CD7C}" type="datetime1">
              <a:rPr lang="zh-CN" altLang="en-US"/>
              <a:t>2018/5/21</a:t>
            </a:fld>
            <a:endParaRPr lang="zh-CN" altLang="en-US"/>
          </a:p>
        </p:txBody>
      </p:sp>
      <p:sp>
        <p:nvSpPr>
          <p:cNvPr id="4" name="页脚占位符 2"/>
          <p:cNvSpPr>
            <a:spLocks noGrp="1"/>
          </p:cNvSpPr>
          <p:nvPr>
            <p:ph type="ftr" sz="quarter" idx="11"/>
          </p:nvPr>
        </p:nvSpPr>
        <p:spPr/>
        <p:txBody>
          <a:bodyPr/>
          <a:lstStyle>
            <a:lvl1pPr>
              <a:defRPr/>
            </a:lvl1pPr>
          </a:lstStyle>
          <a:p>
            <a:pPr>
              <a:defRPr/>
            </a:pPr>
            <a:endParaRPr lang="zh-CN" altLang="en-US"/>
          </a:p>
        </p:txBody>
      </p:sp>
      <p:sp>
        <p:nvSpPr>
          <p:cNvPr id="5" name="灯片编号占位符 3"/>
          <p:cNvSpPr>
            <a:spLocks noGrp="1"/>
          </p:cNvSpPr>
          <p:nvPr>
            <p:ph type="sldNum" sz="quarter" idx="12"/>
          </p:nvPr>
        </p:nvSpPr>
        <p:spPr/>
        <p:txBody>
          <a:bodyPr/>
          <a:lstStyle>
            <a:lvl1pPr>
              <a:defRPr/>
            </a:lvl1pPr>
          </a:lstStyle>
          <a:p>
            <a:pPr>
              <a:defRPr/>
            </a:pPr>
            <a:fld id="{2E9C5D0D-D2A4-40BA-9498-90845B3CB7B2}" type="slidenum">
              <a:rPr lang="zh-CN" altLang="en-US"/>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p:txBody>
          <a:bodyPr/>
          <a:lstStyle>
            <a:lvl1pPr>
              <a:defRPr/>
            </a:lvl1pPr>
          </a:lstStyle>
          <a:p>
            <a:pPr>
              <a:defRPr/>
            </a:pPr>
            <a:fld id="{D9540E0F-CC5D-4A2C-9037-1E5DCA97CD7C}" type="datetime1">
              <a:rPr lang="zh-CN" altLang="en-US"/>
              <a:t>2018/5/21</a:t>
            </a:fld>
            <a:endParaRPr lang="zh-CN" altLang="en-US"/>
          </a:p>
        </p:txBody>
      </p:sp>
      <p:sp>
        <p:nvSpPr>
          <p:cNvPr id="3"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p:txBody>
          <a:bodyPr/>
          <a:lstStyle>
            <a:lvl1pPr>
              <a:defRPr/>
            </a:lvl1pPr>
          </a:lstStyle>
          <a:p>
            <a:pPr>
              <a:defRPr/>
            </a:pPr>
            <a:fld id="{0162B4AE-ED11-485E-B269-FBBF4B514565}" type="slidenum">
              <a:rPr lang="zh-CN" altLang="en-US"/>
              <a:t>‹#›</a:t>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2" name="KSO_Shape"/>
          <p:cNvSpPr/>
          <p:nvPr/>
        </p:nvSpPr>
        <p:spPr bwMode="auto">
          <a:xfrm>
            <a:off x="400051" y="460378"/>
            <a:ext cx="290513" cy="530225"/>
          </a:xfrm>
          <a:custGeom>
            <a:avLst/>
            <a:gdLst>
              <a:gd name="T0" fmla="*/ 559992551 w 2924"/>
              <a:gd name="T1" fmla="*/ 344656664 h 3994"/>
              <a:gd name="T2" fmla="*/ 252371942 w 2924"/>
              <a:gd name="T3" fmla="*/ 765751810 h 3994"/>
              <a:gd name="T4" fmla="*/ 559992551 w 2924"/>
              <a:gd name="T5" fmla="*/ 765751810 h 3994"/>
              <a:gd name="T6" fmla="*/ 559992551 w 2924"/>
              <a:gd name="T7" fmla="*/ 344656664 h 3994"/>
              <a:gd name="T8" fmla="*/ 559992551 w 2924"/>
              <a:gd name="T9" fmla="*/ 344656664 h 3994"/>
              <a:gd name="T10" fmla="*/ 664806380 w 2924"/>
              <a:gd name="T11" fmla="*/ 0 h 3994"/>
              <a:gd name="T12" fmla="*/ 664806380 w 2924"/>
              <a:gd name="T13" fmla="*/ 908619179 h 3994"/>
              <a:gd name="T14" fmla="*/ 0 w 2924"/>
              <a:gd name="T15" fmla="*/ 908619179 h 3994"/>
              <a:gd name="T16" fmla="*/ 664806380 w 2924"/>
              <a:gd name="T17" fmla="*/ 0 h 3994"/>
              <a:gd name="T18" fmla="*/ 664806380 w 2924"/>
              <a:gd name="T19" fmla="*/ 0 h 399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924" h="3994">
                <a:moveTo>
                  <a:pt x="2463" y="1515"/>
                </a:moveTo>
                <a:lnTo>
                  <a:pt x="1110" y="3366"/>
                </a:lnTo>
                <a:lnTo>
                  <a:pt x="2463" y="3366"/>
                </a:lnTo>
                <a:lnTo>
                  <a:pt x="2463" y="1515"/>
                </a:lnTo>
                <a:close/>
                <a:moveTo>
                  <a:pt x="2924" y="0"/>
                </a:moveTo>
                <a:lnTo>
                  <a:pt x="2924" y="3994"/>
                </a:lnTo>
                <a:lnTo>
                  <a:pt x="0" y="3994"/>
                </a:lnTo>
                <a:lnTo>
                  <a:pt x="2924" y="0"/>
                </a:lnTo>
                <a:close/>
              </a:path>
            </a:pathLst>
          </a:custGeom>
          <a:solidFill>
            <a:schemeClr val="bg1"/>
          </a:solidFill>
          <a:ln>
            <a:noFill/>
          </a:ln>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buFontTx/>
              <a:buNone/>
              <a:defRPr/>
            </a:pPr>
            <a:endParaRPr lang="zh-CN" altLang="en-US" sz="1800"/>
          </a:p>
        </p:txBody>
      </p:sp>
      <p:pic>
        <p:nvPicPr>
          <p:cNvPr id="3" name="图片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92920" y="1147763"/>
            <a:ext cx="4718447" cy="4387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11"/>
          <p:cNvSpPr>
            <a:spLocks noChangeArrowheads="1"/>
          </p:cNvSpPr>
          <p:nvPr/>
        </p:nvSpPr>
        <p:spPr bwMode="auto">
          <a:xfrm>
            <a:off x="771525" y="2228850"/>
            <a:ext cx="4106466" cy="2743200"/>
          </a:xfrm>
          <a:prstGeom prst="rect">
            <a:avLst/>
          </a:prstGeom>
          <a:solidFill>
            <a:srgbClr val="001B29"/>
          </a:solidFill>
          <a:ln w="9525" algn="ctr">
            <a:solidFill>
              <a:schemeClr val="tx1"/>
            </a:solidFill>
            <a:round/>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defRPr/>
            </a:pPr>
            <a:endParaRPr lang="zh-CN" altLang="en-US" sz="1800" smtClean="0"/>
          </a:p>
        </p:txBody>
      </p:sp>
      <p:pic>
        <p:nvPicPr>
          <p:cNvPr id="5" name="图片 4"/>
          <p:cNvPicPr>
            <a:picLocks noChangeAspect="1"/>
          </p:cNvPicPr>
          <p:nvPr/>
        </p:nvPicPr>
        <p:blipFill>
          <a:blip r:embed="rId3"/>
          <a:stretch>
            <a:fillRect/>
          </a:stretch>
        </p:blipFill>
        <p:spPr>
          <a:xfrm rot="19850327">
            <a:off x="246461" y="5581653"/>
            <a:ext cx="717947" cy="969963"/>
          </a:xfrm>
          <a:prstGeom prst="rect">
            <a:avLst/>
          </a:prstGeom>
          <a:ln>
            <a:noFill/>
          </a:ln>
          <a:effectLst>
            <a:outerShdw blurRad="292100" dist="139700" dir="2700000" algn="tl" rotWithShape="0">
              <a:srgbClr val="333333">
                <a:alpha val="65000"/>
              </a:srgbClr>
            </a:outerShdw>
          </a:effectLst>
        </p:spPr>
      </p:pic>
      <p:sp>
        <p:nvSpPr>
          <p:cNvPr id="6" name="日期占位符 1"/>
          <p:cNvSpPr>
            <a:spLocks noGrp="1"/>
          </p:cNvSpPr>
          <p:nvPr>
            <p:ph type="dt" sz="half" idx="10"/>
          </p:nvPr>
        </p:nvSpPr>
        <p:spPr/>
        <p:txBody>
          <a:bodyPr/>
          <a:lstStyle>
            <a:lvl1pPr>
              <a:defRPr/>
            </a:lvl1pPr>
          </a:lstStyle>
          <a:p>
            <a:pPr>
              <a:defRPr/>
            </a:pPr>
            <a:fld id="{D9540E0F-CC5D-4A2C-9037-1E5DCA97CD7C}" type="datetime1">
              <a:rPr lang="zh-CN" altLang="en-US"/>
              <a:t>2018/5/21</a:t>
            </a:fld>
            <a:endParaRPr lang="zh-CN" altLang="en-US"/>
          </a:p>
        </p:txBody>
      </p:sp>
      <p:sp>
        <p:nvSpPr>
          <p:cNvPr id="7" name="页脚占位符 2"/>
          <p:cNvSpPr>
            <a:spLocks noGrp="1"/>
          </p:cNvSpPr>
          <p:nvPr>
            <p:ph type="ftr" sz="quarter" idx="11"/>
          </p:nvPr>
        </p:nvSpPr>
        <p:spPr/>
        <p:txBody>
          <a:bodyPr/>
          <a:lstStyle>
            <a:lvl1pPr>
              <a:defRPr/>
            </a:lvl1pPr>
          </a:lstStyle>
          <a:p>
            <a:pPr>
              <a:defRPr/>
            </a:pPr>
            <a:endParaRPr lang="zh-CN" altLang="en-US"/>
          </a:p>
        </p:txBody>
      </p:sp>
      <p:sp>
        <p:nvSpPr>
          <p:cNvPr id="8" name="灯片编号占位符 3"/>
          <p:cNvSpPr>
            <a:spLocks noGrp="1"/>
          </p:cNvSpPr>
          <p:nvPr>
            <p:ph type="sldNum" sz="quarter" idx="12"/>
          </p:nvPr>
        </p:nvSpPr>
        <p:spPr/>
        <p:txBody>
          <a:bodyPr/>
          <a:lstStyle>
            <a:lvl1pPr>
              <a:defRPr/>
            </a:lvl1pPr>
          </a:lstStyle>
          <a:p>
            <a:pPr>
              <a:defRPr/>
            </a:pPr>
            <a:fld id="{30B1E88F-D608-4F38-A696-3CAA1DE61E81}" type="slidenum">
              <a:rPr lang="zh-CN" altLang="en-US"/>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_标题和内容">
    <p:spTree>
      <p:nvGrpSpPr>
        <p:cNvPr id="1" name=""/>
        <p:cNvGrpSpPr/>
        <p:nvPr/>
      </p:nvGrpSpPr>
      <p:grpSpPr>
        <a:xfrm>
          <a:off x="0" y="0"/>
          <a:ext cx="0" cy="0"/>
          <a:chOff x="0" y="0"/>
          <a:chExt cx="0" cy="0"/>
        </a:xfrm>
      </p:grpSpPr>
      <p:sp>
        <p:nvSpPr>
          <p:cNvPr id="2" name="KSO_Shape"/>
          <p:cNvSpPr/>
          <p:nvPr/>
        </p:nvSpPr>
        <p:spPr bwMode="auto">
          <a:xfrm>
            <a:off x="400051" y="460378"/>
            <a:ext cx="290513" cy="530225"/>
          </a:xfrm>
          <a:custGeom>
            <a:avLst/>
            <a:gdLst>
              <a:gd name="T0" fmla="*/ 559992551 w 2924"/>
              <a:gd name="T1" fmla="*/ 344656664 h 3994"/>
              <a:gd name="T2" fmla="*/ 252371942 w 2924"/>
              <a:gd name="T3" fmla="*/ 765751810 h 3994"/>
              <a:gd name="T4" fmla="*/ 559992551 w 2924"/>
              <a:gd name="T5" fmla="*/ 765751810 h 3994"/>
              <a:gd name="T6" fmla="*/ 559992551 w 2924"/>
              <a:gd name="T7" fmla="*/ 344656664 h 3994"/>
              <a:gd name="T8" fmla="*/ 559992551 w 2924"/>
              <a:gd name="T9" fmla="*/ 344656664 h 3994"/>
              <a:gd name="T10" fmla="*/ 664806380 w 2924"/>
              <a:gd name="T11" fmla="*/ 0 h 3994"/>
              <a:gd name="T12" fmla="*/ 664806380 w 2924"/>
              <a:gd name="T13" fmla="*/ 908619179 h 3994"/>
              <a:gd name="T14" fmla="*/ 0 w 2924"/>
              <a:gd name="T15" fmla="*/ 908619179 h 3994"/>
              <a:gd name="T16" fmla="*/ 664806380 w 2924"/>
              <a:gd name="T17" fmla="*/ 0 h 3994"/>
              <a:gd name="T18" fmla="*/ 664806380 w 2924"/>
              <a:gd name="T19" fmla="*/ 0 h 399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924" h="3994">
                <a:moveTo>
                  <a:pt x="2463" y="1515"/>
                </a:moveTo>
                <a:lnTo>
                  <a:pt x="1110" y="3366"/>
                </a:lnTo>
                <a:lnTo>
                  <a:pt x="2463" y="3366"/>
                </a:lnTo>
                <a:lnTo>
                  <a:pt x="2463" y="1515"/>
                </a:lnTo>
                <a:close/>
                <a:moveTo>
                  <a:pt x="2924" y="0"/>
                </a:moveTo>
                <a:lnTo>
                  <a:pt x="2924" y="3994"/>
                </a:lnTo>
                <a:lnTo>
                  <a:pt x="0" y="3994"/>
                </a:lnTo>
                <a:lnTo>
                  <a:pt x="2924" y="0"/>
                </a:lnTo>
                <a:close/>
              </a:path>
            </a:pathLst>
          </a:custGeom>
          <a:solidFill>
            <a:schemeClr val="bg1"/>
          </a:solidFill>
          <a:ln>
            <a:noFill/>
          </a:ln>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buFontTx/>
              <a:buNone/>
              <a:defRPr/>
            </a:pPr>
            <a:endParaRPr lang="zh-CN" altLang="en-US" sz="1800"/>
          </a:p>
        </p:txBody>
      </p:sp>
      <p:grpSp>
        <p:nvGrpSpPr>
          <p:cNvPr id="3" name="组合 2"/>
          <p:cNvGrpSpPr/>
          <p:nvPr/>
        </p:nvGrpSpPr>
        <p:grpSpPr>
          <a:xfrm>
            <a:off x="514457" y="1371654"/>
            <a:ext cx="5257662" cy="4648078"/>
            <a:chOff x="1021338" y="1295456"/>
            <a:chExt cx="10332324" cy="5105265"/>
          </a:xfrm>
          <a:effectLst>
            <a:outerShdw blurRad="50800" dist="38100" dir="18900000" algn="bl" rotWithShape="0">
              <a:prstClr val="black">
                <a:alpha val="40000"/>
              </a:prstClr>
            </a:outerShdw>
          </a:effectLst>
        </p:grpSpPr>
        <p:sp>
          <p:nvSpPr>
            <p:cNvPr id="4" name="矩形 3"/>
            <p:cNvSpPr/>
            <p:nvPr/>
          </p:nvSpPr>
          <p:spPr bwMode="auto">
            <a:xfrm>
              <a:off x="1021338" y="1295456"/>
              <a:ext cx="10332324" cy="5105265"/>
            </a:xfrm>
            <a:prstGeom prst="rect">
              <a:avLst/>
            </a:prstGeom>
            <a:solidFill>
              <a:schemeClr val="bg1"/>
            </a:solidFill>
            <a:ln w="9525" cap="flat" cmpd="sng" algn="ctr">
              <a:noFill/>
              <a:prstDash val="solid"/>
              <a:round/>
              <a:headEnd type="none" w="med" len="med"/>
              <a:tailEnd type="none" w="med" len="med"/>
            </a:ln>
            <a:effectLst/>
          </p:spPr>
          <p:txBody>
            <a:bodyPr/>
            <a:lstStyle/>
            <a:p>
              <a:pPr>
                <a:defRPr/>
              </a:pPr>
              <a:endParaRPr lang="zh-CN" altLang="en-US" sz="1800"/>
            </a:p>
          </p:txBody>
        </p:sp>
        <p:sp>
          <p:nvSpPr>
            <p:cNvPr id="5" name="矩形 4"/>
            <p:cNvSpPr/>
            <p:nvPr/>
          </p:nvSpPr>
          <p:spPr bwMode="auto">
            <a:xfrm>
              <a:off x="1303333" y="1568395"/>
              <a:ext cx="9768334" cy="4559387"/>
            </a:xfrm>
            <a:prstGeom prst="rect">
              <a:avLst/>
            </a:prstGeom>
            <a:solidFill>
              <a:srgbClr val="001B29"/>
            </a:solidFill>
            <a:ln w="9525" cap="flat" cmpd="sng" algn="ctr">
              <a:noFill/>
              <a:prstDash val="solid"/>
              <a:round/>
              <a:headEnd type="none" w="med" len="med"/>
              <a:tailEnd type="none" w="med" len="med"/>
            </a:ln>
            <a:effectLst>
              <a:innerShdw blurRad="63500" dist="50800" dir="13500000">
                <a:prstClr val="black">
                  <a:alpha val="50000"/>
                </a:prstClr>
              </a:innerShdw>
            </a:effectLst>
          </p:spPr>
          <p:txBody>
            <a:bodyPr/>
            <a:lstStyle/>
            <a:p>
              <a:pPr>
                <a:defRPr/>
              </a:pPr>
              <a:endParaRPr lang="zh-CN" altLang="en-US" sz="1800"/>
            </a:p>
          </p:txBody>
        </p:sp>
      </p:grpSp>
      <p:pic>
        <p:nvPicPr>
          <p:cNvPr id="6" name="图片 5"/>
          <p:cNvPicPr>
            <a:picLocks noChangeAspect="1"/>
          </p:cNvPicPr>
          <p:nvPr/>
        </p:nvPicPr>
        <p:blipFill>
          <a:blip r:embed="rId2"/>
          <a:stretch>
            <a:fillRect/>
          </a:stretch>
        </p:blipFill>
        <p:spPr>
          <a:xfrm rot="19850327">
            <a:off x="132161" y="5791200"/>
            <a:ext cx="717947" cy="971550"/>
          </a:xfrm>
          <a:prstGeom prst="rect">
            <a:avLst/>
          </a:prstGeom>
          <a:ln>
            <a:noFill/>
          </a:ln>
          <a:effectLst>
            <a:outerShdw blurRad="292100" dist="139700" dir="2700000" algn="tl" rotWithShape="0">
              <a:srgbClr val="333333">
                <a:alpha val="65000"/>
              </a:srgbClr>
            </a:outerShdw>
          </a:effectLst>
        </p:spPr>
      </p:pic>
      <p:sp>
        <p:nvSpPr>
          <p:cNvPr id="7" name="日期占位符 1"/>
          <p:cNvSpPr>
            <a:spLocks noGrp="1"/>
          </p:cNvSpPr>
          <p:nvPr>
            <p:ph type="dt" sz="half" idx="10"/>
          </p:nvPr>
        </p:nvSpPr>
        <p:spPr/>
        <p:txBody>
          <a:bodyPr/>
          <a:lstStyle>
            <a:lvl1pPr>
              <a:defRPr/>
            </a:lvl1pPr>
          </a:lstStyle>
          <a:p>
            <a:pPr>
              <a:defRPr/>
            </a:pPr>
            <a:fld id="{D9540E0F-CC5D-4A2C-9037-1E5DCA97CD7C}" type="datetime1">
              <a:rPr lang="zh-CN" altLang="en-US"/>
              <a:t>2018/5/21</a:t>
            </a:fld>
            <a:endParaRPr lang="zh-CN" altLang="en-US"/>
          </a:p>
        </p:txBody>
      </p:sp>
      <p:sp>
        <p:nvSpPr>
          <p:cNvPr id="8" name="页脚占位符 2"/>
          <p:cNvSpPr>
            <a:spLocks noGrp="1"/>
          </p:cNvSpPr>
          <p:nvPr>
            <p:ph type="ftr" sz="quarter" idx="11"/>
          </p:nvPr>
        </p:nvSpPr>
        <p:spPr/>
        <p:txBody>
          <a:bodyPr/>
          <a:lstStyle>
            <a:lvl1pPr>
              <a:defRPr/>
            </a:lvl1pPr>
          </a:lstStyle>
          <a:p>
            <a:pPr>
              <a:defRPr/>
            </a:pPr>
            <a:endParaRPr lang="zh-CN" altLang="en-US"/>
          </a:p>
        </p:txBody>
      </p:sp>
      <p:sp>
        <p:nvSpPr>
          <p:cNvPr id="9" name="灯片编号占位符 3"/>
          <p:cNvSpPr>
            <a:spLocks noGrp="1"/>
          </p:cNvSpPr>
          <p:nvPr>
            <p:ph type="sldNum" sz="quarter" idx="12"/>
          </p:nvPr>
        </p:nvSpPr>
        <p:spPr/>
        <p:txBody>
          <a:bodyPr/>
          <a:lstStyle>
            <a:lvl1pPr>
              <a:defRPr/>
            </a:lvl1pPr>
          </a:lstStyle>
          <a:p>
            <a:pPr>
              <a:defRPr/>
            </a:pPr>
            <a:fld id="{31C92690-DCBA-46A7-A556-5DE0EFDB6C41}" type="slidenum">
              <a:rPr lang="zh-CN" altLang="en-US"/>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_标题和内容">
    <p:spTree>
      <p:nvGrpSpPr>
        <p:cNvPr id="1" name=""/>
        <p:cNvGrpSpPr/>
        <p:nvPr/>
      </p:nvGrpSpPr>
      <p:grpSpPr>
        <a:xfrm>
          <a:off x="0" y="0"/>
          <a:ext cx="0" cy="0"/>
          <a:chOff x="0" y="0"/>
          <a:chExt cx="0" cy="0"/>
        </a:xfrm>
      </p:grpSpPr>
      <p:sp>
        <p:nvSpPr>
          <p:cNvPr id="2" name="KSO_Shape"/>
          <p:cNvSpPr/>
          <p:nvPr/>
        </p:nvSpPr>
        <p:spPr bwMode="auto">
          <a:xfrm>
            <a:off x="400051" y="460378"/>
            <a:ext cx="290513" cy="530225"/>
          </a:xfrm>
          <a:custGeom>
            <a:avLst/>
            <a:gdLst>
              <a:gd name="T0" fmla="*/ 559992551 w 2924"/>
              <a:gd name="T1" fmla="*/ 344656664 h 3994"/>
              <a:gd name="T2" fmla="*/ 252371942 w 2924"/>
              <a:gd name="T3" fmla="*/ 765751810 h 3994"/>
              <a:gd name="T4" fmla="*/ 559992551 w 2924"/>
              <a:gd name="T5" fmla="*/ 765751810 h 3994"/>
              <a:gd name="T6" fmla="*/ 559992551 w 2924"/>
              <a:gd name="T7" fmla="*/ 344656664 h 3994"/>
              <a:gd name="T8" fmla="*/ 559992551 w 2924"/>
              <a:gd name="T9" fmla="*/ 344656664 h 3994"/>
              <a:gd name="T10" fmla="*/ 664806380 w 2924"/>
              <a:gd name="T11" fmla="*/ 0 h 3994"/>
              <a:gd name="T12" fmla="*/ 664806380 w 2924"/>
              <a:gd name="T13" fmla="*/ 908619179 h 3994"/>
              <a:gd name="T14" fmla="*/ 0 w 2924"/>
              <a:gd name="T15" fmla="*/ 908619179 h 3994"/>
              <a:gd name="T16" fmla="*/ 664806380 w 2924"/>
              <a:gd name="T17" fmla="*/ 0 h 3994"/>
              <a:gd name="T18" fmla="*/ 664806380 w 2924"/>
              <a:gd name="T19" fmla="*/ 0 h 399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924" h="3994">
                <a:moveTo>
                  <a:pt x="2463" y="1515"/>
                </a:moveTo>
                <a:lnTo>
                  <a:pt x="1110" y="3366"/>
                </a:lnTo>
                <a:lnTo>
                  <a:pt x="2463" y="3366"/>
                </a:lnTo>
                <a:lnTo>
                  <a:pt x="2463" y="1515"/>
                </a:lnTo>
                <a:close/>
                <a:moveTo>
                  <a:pt x="2924" y="0"/>
                </a:moveTo>
                <a:lnTo>
                  <a:pt x="2924" y="3994"/>
                </a:lnTo>
                <a:lnTo>
                  <a:pt x="0" y="3994"/>
                </a:lnTo>
                <a:lnTo>
                  <a:pt x="2924" y="0"/>
                </a:lnTo>
                <a:close/>
              </a:path>
            </a:pathLst>
          </a:custGeom>
          <a:solidFill>
            <a:schemeClr val="bg1"/>
          </a:solidFill>
          <a:ln>
            <a:noFill/>
          </a:ln>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buFontTx/>
              <a:buNone/>
              <a:defRPr/>
            </a:pPr>
            <a:endParaRPr lang="zh-CN" altLang="en-US" sz="1800"/>
          </a:p>
        </p:txBody>
      </p:sp>
      <p:pic>
        <p:nvPicPr>
          <p:cNvPr id="3" name="图片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9102" y="685800"/>
            <a:ext cx="8365331" cy="617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11"/>
          <p:cNvSpPr>
            <a:spLocks noChangeArrowheads="1"/>
          </p:cNvSpPr>
          <p:nvPr/>
        </p:nvSpPr>
        <p:spPr bwMode="auto">
          <a:xfrm>
            <a:off x="903686" y="2222500"/>
            <a:ext cx="7325915" cy="3873500"/>
          </a:xfrm>
          <a:prstGeom prst="rect">
            <a:avLst/>
          </a:prstGeom>
          <a:solidFill>
            <a:srgbClr val="001B29"/>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defRPr/>
            </a:pPr>
            <a:endParaRPr lang="zh-CN" altLang="en-US" sz="1800" smtClean="0"/>
          </a:p>
        </p:txBody>
      </p:sp>
      <p:pic>
        <p:nvPicPr>
          <p:cNvPr id="5" name="图片 4"/>
          <p:cNvPicPr>
            <a:picLocks noChangeAspect="1"/>
          </p:cNvPicPr>
          <p:nvPr/>
        </p:nvPicPr>
        <p:blipFill>
          <a:blip r:embed="rId3"/>
          <a:stretch>
            <a:fillRect/>
          </a:stretch>
        </p:blipFill>
        <p:spPr>
          <a:xfrm rot="19850327">
            <a:off x="246461" y="5581653"/>
            <a:ext cx="717947" cy="969963"/>
          </a:xfrm>
          <a:prstGeom prst="rect">
            <a:avLst/>
          </a:prstGeom>
          <a:ln>
            <a:noFill/>
          </a:ln>
          <a:effectLst>
            <a:outerShdw blurRad="292100" dist="139700" dir="2700000" algn="tl" rotWithShape="0">
              <a:srgbClr val="333333">
                <a:alpha val="65000"/>
              </a:srgbClr>
            </a:outerShdw>
          </a:effectLst>
        </p:spPr>
      </p:pic>
      <p:sp>
        <p:nvSpPr>
          <p:cNvPr id="6" name="日期占位符 1"/>
          <p:cNvSpPr>
            <a:spLocks noGrp="1"/>
          </p:cNvSpPr>
          <p:nvPr>
            <p:ph type="dt" sz="half" idx="10"/>
          </p:nvPr>
        </p:nvSpPr>
        <p:spPr/>
        <p:txBody>
          <a:bodyPr/>
          <a:lstStyle>
            <a:lvl1pPr>
              <a:defRPr/>
            </a:lvl1pPr>
          </a:lstStyle>
          <a:p>
            <a:pPr>
              <a:defRPr/>
            </a:pPr>
            <a:fld id="{D9540E0F-CC5D-4A2C-9037-1E5DCA97CD7C}" type="datetime1">
              <a:rPr lang="zh-CN" altLang="en-US"/>
              <a:t>2018/5/21</a:t>
            </a:fld>
            <a:endParaRPr lang="zh-CN" altLang="en-US"/>
          </a:p>
        </p:txBody>
      </p:sp>
      <p:sp>
        <p:nvSpPr>
          <p:cNvPr id="7" name="页脚占位符 2"/>
          <p:cNvSpPr>
            <a:spLocks noGrp="1"/>
          </p:cNvSpPr>
          <p:nvPr>
            <p:ph type="ftr" sz="quarter" idx="11"/>
          </p:nvPr>
        </p:nvSpPr>
        <p:spPr/>
        <p:txBody>
          <a:bodyPr/>
          <a:lstStyle>
            <a:lvl1pPr>
              <a:defRPr/>
            </a:lvl1pPr>
          </a:lstStyle>
          <a:p>
            <a:pPr>
              <a:defRPr/>
            </a:pPr>
            <a:endParaRPr lang="zh-CN" altLang="en-US"/>
          </a:p>
        </p:txBody>
      </p:sp>
      <p:sp>
        <p:nvSpPr>
          <p:cNvPr id="8" name="灯片编号占位符 3"/>
          <p:cNvSpPr>
            <a:spLocks noGrp="1"/>
          </p:cNvSpPr>
          <p:nvPr>
            <p:ph type="sldNum" sz="quarter" idx="12"/>
          </p:nvPr>
        </p:nvSpPr>
        <p:spPr/>
        <p:txBody>
          <a:bodyPr/>
          <a:lstStyle>
            <a:lvl1pPr>
              <a:defRPr/>
            </a:lvl1pPr>
          </a:lstStyle>
          <a:p>
            <a:pPr>
              <a:defRPr/>
            </a:pPr>
            <a:fld id="{95951117-EAB5-4F53-9769-DA0F49A0468D}" type="slidenum">
              <a:rPr lang="zh-CN" altLang="en-US"/>
              <a:t>‹#›</a:t>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_标题和内容">
    <p:spTree>
      <p:nvGrpSpPr>
        <p:cNvPr id="1" name=""/>
        <p:cNvGrpSpPr/>
        <p:nvPr/>
      </p:nvGrpSpPr>
      <p:grpSpPr>
        <a:xfrm>
          <a:off x="0" y="0"/>
          <a:ext cx="0" cy="0"/>
          <a:chOff x="0" y="0"/>
          <a:chExt cx="0" cy="0"/>
        </a:xfrm>
      </p:grpSpPr>
      <p:sp>
        <p:nvSpPr>
          <p:cNvPr id="2" name="KSO_Shape"/>
          <p:cNvSpPr/>
          <p:nvPr/>
        </p:nvSpPr>
        <p:spPr bwMode="auto">
          <a:xfrm>
            <a:off x="400051" y="460378"/>
            <a:ext cx="290513" cy="530225"/>
          </a:xfrm>
          <a:custGeom>
            <a:avLst/>
            <a:gdLst>
              <a:gd name="T0" fmla="*/ 559992551 w 2924"/>
              <a:gd name="T1" fmla="*/ 344656664 h 3994"/>
              <a:gd name="T2" fmla="*/ 252371942 w 2924"/>
              <a:gd name="T3" fmla="*/ 765751810 h 3994"/>
              <a:gd name="T4" fmla="*/ 559992551 w 2924"/>
              <a:gd name="T5" fmla="*/ 765751810 h 3994"/>
              <a:gd name="T6" fmla="*/ 559992551 w 2924"/>
              <a:gd name="T7" fmla="*/ 344656664 h 3994"/>
              <a:gd name="T8" fmla="*/ 559992551 w 2924"/>
              <a:gd name="T9" fmla="*/ 344656664 h 3994"/>
              <a:gd name="T10" fmla="*/ 664806380 w 2924"/>
              <a:gd name="T11" fmla="*/ 0 h 3994"/>
              <a:gd name="T12" fmla="*/ 664806380 w 2924"/>
              <a:gd name="T13" fmla="*/ 908619179 h 3994"/>
              <a:gd name="T14" fmla="*/ 0 w 2924"/>
              <a:gd name="T15" fmla="*/ 908619179 h 3994"/>
              <a:gd name="T16" fmla="*/ 664806380 w 2924"/>
              <a:gd name="T17" fmla="*/ 0 h 3994"/>
              <a:gd name="T18" fmla="*/ 664806380 w 2924"/>
              <a:gd name="T19" fmla="*/ 0 h 399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924" h="3994">
                <a:moveTo>
                  <a:pt x="2463" y="1515"/>
                </a:moveTo>
                <a:lnTo>
                  <a:pt x="1110" y="3366"/>
                </a:lnTo>
                <a:lnTo>
                  <a:pt x="2463" y="3366"/>
                </a:lnTo>
                <a:lnTo>
                  <a:pt x="2463" y="1515"/>
                </a:lnTo>
                <a:close/>
                <a:moveTo>
                  <a:pt x="2924" y="0"/>
                </a:moveTo>
                <a:lnTo>
                  <a:pt x="2924" y="3994"/>
                </a:lnTo>
                <a:lnTo>
                  <a:pt x="0" y="3994"/>
                </a:lnTo>
                <a:lnTo>
                  <a:pt x="2924" y="0"/>
                </a:lnTo>
                <a:close/>
              </a:path>
            </a:pathLst>
          </a:custGeom>
          <a:solidFill>
            <a:schemeClr val="bg1"/>
          </a:solidFill>
          <a:ln>
            <a:noFill/>
          </a:ln>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buFontTx/>
              <a:buNone/>
              <a:defRPr/>
            </a:pPr>
            <a:endParaRPr lang="zh-CN" altLang="en-US" sz="1800"/>
          </a:p>
        </p:txBody>
      </p:sp>
      <p:grpSp>
        <p:nvGrpSpPr>
          <p:cNvPr id="3" name="组合 2"/>
          <p:cNvGrpSpPr/>
          <p:nvPr/>
        </p:nvGrpSpPr>
        <p:grpSpPr>
          <a:xfrm>
            <a:off x="628753" y="1295459"/>
            <a:ext cx="7749243" cy="5105265"/>
            <a:chOff x="1021338" y="1295456"/>
            <a:chExt cx="10332324" cy="5105265"/>
          </a:xfrm>
          <a:effectLst>
            <a:outerShdw blurRad="50800" dist="38100" dir="18900000" algn="bl" rotWithShape="0">
              <a:prstClr val="black">
                <a:alpha val="40000"/>
              </a:prstClr>
            </a:outerShdw>
          </a:effectLst>
        </p:grpSpPr>
        <p:sp>
          <p:nvSpPr>
            <p:cNvPr id="4" name="矩形 3"/>
            <p:cNvSpPr/>
            <p:nvPr/>
          </p:nvSpPr>
          <p:spPr bwMode="auto">
            <a:xfrm>
              <a:off x="1021338" y="1295456"/>
              <a:ext cx="10332324" cy="5105265"/>
            </a:xfrm>
            <a:prstGeom prst="rect">
              <a:avLst/>
            </a:prstGeom>
            <a:solidFill>
              <a:schemeClr val="bg1"/>
            </a:solidFill>
            <a:ln w="9525" cap="flat" cmpd="sng" algn="ctr">
              <a:noFill/>
              <a:prstDash val="solid"/>
              <a:round/>
              <a:headEnd type="none" w="med" len="med"/>
              <a:tailEnd type="none" w="med" len="med"/>
            </a:ln>
            <a:effectLst/>
          </p:spPr>
          <p:txBody>
            <a:bodyPr/>
            <a:lstStyle/>
            <a:p>
              <a:pPr>
                <a:defRPr/>
              </a:pPr>
              <a:endParaRPr lang="zh-CN" altLang="en-US" sz="1800"/>
            </a:p>
          </p:txBody>
        </p:sp>
        <p:sp>
          <p:nvSpPr>
            <p:cNvPr id="5" name="矩形 4"/>
            <p:cNvSpPr/>
            <p:nvPr/>
          </p:nvSpPr>
          <p:spPr bwMode="auto">
            <a:xfrm>
              <a:off x="1303333" y="1568395"/>
              <a:ext cx="9768334" cy="4559387"/>
            </a:xfrm>
            <a:prstGeom prst="rect">
              <a:avLst/>
            </a:prstGeom>
            <a:solidFill>
              <a:srgbClr val="001B29"/>
            </a:solidFill>
            <a:ln w="9525" cap="flat" cmpd="sng" algn="ctr">
              <a:noFill/>
              <a:prstDash val="solid"/>
              <a:round/>
              <a:headEnd type="none" w="med" len="med"/>
              <a:tailEnd type="none" w="med" len="med"/>
            </a:ln>
            <a:effectLst>
              <a:innerShdw blurRad="63500" dist="50800" dir="13500000">
                <a:prstClr val="black">
                  <a:alpha val="50000"/>
                </a:prstClr>
              </a:innerShdw>
            </a:effectLst>
          </p:spPr>
          <p:txBody>
            <a:bodyPr/>
            <a:lstStyle/>
            <a:p>
              <a:pPr>
                <a:defRPr/>
              </a:pPr>
              <a:endParaRPr lang="zh-CN" altLang="en-US" sz="1800"/>
            </a:p>
          </p:txBody>
        </p:sp>
      </p:grpSp>
      <p:pic>
        <p:nvPicPr>
          <p:cNvPr id="6" name="图片 5"/>
          <p:cNvPicPr>
            <a:picLocks noChangeAspect="1"/>
          </p:cNvPicPr>
          <p:nvPr/>
        </p:nvPicPr>
        <p:blipFill>
          <a:blip r:embed="rId2"/>
          <a:stretch>
            <a:fillRect/>
          </a:stretch>
        </p:blipFill>
        <p:spPr>
          <a:xfrm rot="19850327">
            <a:off x="132161" y="5791200"/>
            <a:ext cx="717947" cy="971550"/>
          </a:xfrm>
          <a:prstGeom prst="rect">
            <a:avLst/>
          </a:prstGeom>
          <a:ln>
            <a:noFill/>
          </a:ln>
          <a:effectLst>
            <a:outerShdw blurRad="292100" dist="139700" dir="2700000" algn="tl" rotWithShape="0">
              <a:srgbClr val="333333">
                <a:alpha val="65000"/>
              </a:srgbClr>
            </a:outerShdw>
          </a:effectLst>
        </p:spPr>
      </p:pic>
      <p:sp>
        <p:nvSpPr>
          <p:cNvPr id="7" name="日期占位符 1"/>
          <p:cNvSpPr>
            <a:spLocks noGrp="1"/>
          </p:cNvSpPr>
          <p:nvPr>
            <p:ph type="dt" sz="half" idx="10"/>
          </p:nvPr>
        </p:nvSpPr>
        <p:spPr/>
        <p:txBody>
          <a:bodyPr/>
          <a:lstStyle>
            <a:lvl1pPr>
              <a:defRPr/>
            </a:lvl1pPr>
          </a:lstStyle>
          <a:p>
            <a:pPr>
              <a:defRPr/>
            </a:pPr>
            <a:fld id="{D9540E0F-CC5D-4A2C-9037-1E5DCA97CD7C}" type="datetime1">
              <a:rPr lang="zh-CN" altLang="en-US"/>
              <a:t>2018/5/21</a:t>
            </a:fld>
            <a:endParaRPr lang="zh-CN" altLang="en-US"/>
          </a:p>
        </p:txBody>
      </p:sp>
      <p:sp>
        <p:nvSpPr>
          <p:cNvPr id="8" name="页脚占位符 2"/>
          <p:cNvSpPr>
            <a:spLocks noGrp="1"/>
          </p:cNvSpPr>
          <p:nvPr>
            <p:ph type="ftr" sz="quarter" idx="11"/>
          </p:nvPr>
        </p:nvSpPr>
        <p:spPr/>
        <p:txBody>
          <a:bodyPr/>
          <a:lstStyle>
            <a:lvl1pPr>
              <a:defRPr/>
            </a:lvl1pPr>
          </a:lstStyle>
          <a:p>
            <a:pPr>
              <a:defRPr/>
            </a:pPr>
            <a:endParaRPr lang="zh-CN" altLang="en-US"/>
          </a:p>
        </p:txBody>
      </p:sp>
      <p:sp>
        <p:nvSpPr>
          <p:cNvPr id="9" name="灯片编号占位符 3"/>
          <p:cNvSpPr>
            <a:spLocks noGrp="1"/>
          </p:cNvSpPr>
          <p:nvPr>
            <p:ph type="sldNum" sz="quarter" idx="12"/>
          </p:nvPr>
        </p:nvSpPr>
        <p:spPr/>
        <p:txBody>
          <a:bodyPr/>
          <a:lstStyle>
            <a:lvl1pPr>
              <a:defRPr/>
            </a:lvl1pPr>
          </a:lstStyle>
          <a:p>
            <a:pPr>
              <a:defRPr/>
            </a:pPr>
            <a:fld id="{F48A4675-95BD-4D1C-8555-AC913BD9ACA3}" type="slidenum">
              <a:rPr lang="zh-CN" altLang="en-US"/>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pPr>
              <a:defRPr/>
            </a:pPr>
            <a:fld id="{D9540E0F-CC5D-4A2C-9037-1E5DCA97CD7C}" type="datetime1">
              <a:rPr lang="zh-CN" altLang="en-US" smtClean="0"/>
              <a:t>2018/5/21</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pPr>
              <a:defRPr/>
            </a:pPr>
            <a:fld id="{07A85211-4820-460D-B6F9-D62B403D482D}"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标题和内容">
    <p:spTree>
      <p:nvGrpSpPr>
        <p:cNvPr id="1" name=""/>
        <p:cNvGrpSpPr/>
        <p:nvPr/>
      </p:nvGrpSpPr>
      <p:grpSpPr>
        <a:xfrm>
          <a:off x="0" y="0"/>
          <a:ext cx="0" cy="0"/>
          <a:chOff x="0" y="0"/>
          <a:chExt cx="0" cy="0"/>
        </a:xfrm>
      </p:grpSpPr>
      <p:sp>
        <p:nvSpPr>
          <p:cNvPr id="2" name="KSO_Shape"/>
          <p:cNvSpPr/>
          <p:nvPr/>
        </p:nvSpPr>
        <p:spPr bwMode="auto">
          <a:xfrm>
            <a:off x="400051" y="460378"/>
            <a:ext cx="290513" cy="530225"/>
          </a:xfrm>
          <a:custGeom>
            <a:avLst/>
            <a:gdLst>
              <a:gd name="T0" fmla="*/ 559992551 w 2924"/>
              <a:gd name="T1" fmla="*/ 344656664 h 3994"/>
              <a:gd name="T2" fmla="*/ 252371942 w 2924"/>
              <a:gd name="T3" fmla="*/ 765751810 h 3994"/>
              <a:gd name="T4" fmla="*/ 559992551 w 2924"/>
              <a:gd name="T5" fmla="*/ 765751810 h 3994"/>
              <a:gd name="T6" fmla="*/ 559992551 w 2924"/>
              <a:gd name="T7" fmla="*/ 344656664 h 3994"/>
              <a:gd name="T8" fmla="*/ 559992551 w 2924"/>
              <a:gd name="T9" fmla="*/ 344656664 h 3994"/>
              <a:gd name="T10" fmla="*/ 664806380 w 2924"/>
              <a:gd name="T11" fmla="*/ 0 h 3994"/>
              <a:gd name="T12" fmla="*/ 664806380 w 2924"/>
              <a:gd name="T13" fmla="*/ 908619179 h 3994"/>
              <a:gd name="T14" fmla="*/ 0 w 2924"/>
              <a:gd name="T15" fmla="*/ 908619179 h 3994"/>
              <a:gd name="T16" fmla="*/ 664806380 w 2924"/>
              <a:gd name="T17" fmla="*/ 0 h 3994"/>
              <a:gd name="T18" fmla="*/ 664806380 w 2924"/>
              <a:gd name="T19" fmla="*/ 0 h 399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924" h="3994">
                <a:moveTo>
                  <a:pt x="2463" y="1515"/>
                </a:moveTo>
                <a:lnTo>
                  <a:pt x="1110" y="3366"/>
                </a:lnTo>
                <a:lnTo>
                  <a:pt x="2463" y="3366"/>
                </a:lnTo>
                <a:lnTo>
                  <a:pt x="2463" y="1515"/>
                </a:lnTo>
                <a:close/>
                <a:moveTo>
                  <a:pt x="2924" y="0"/>
                </a:moveTo>
                <a:lnTo>
                  <a:pt x="2924" y="3994"/>
                </a:lnTo>
                <a:lnTo>
                  <a:pt x="0" y="3994"/>
                </a:lnTo>
                <a:lnTo>
                  <a:pt x="2924" y="0"/>
                </a:lnTo>
                <a:close/>
              </a:path>
            </a:pathLst>
          </a:custGeom>
          <a:solidFill>
            <a:schemeClr val="bg1"/>
          </a:solidFill>
          <a:ln>
            <a:noFill/>
          </a:ln>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buFontTx/>
              <a:buNone/>
              <a:defRPr/>
            </a:pPr>
            <a:endParaRPr lang="zh-CN" altLang="en-US" sz="1800"/>
          </a:p>
        </p:txBody>
      </p:sp>
      <p:sp>
        <p:nvSpPr>
          <p:cNvPr id="3" name="日期占位符 1"/>
          <p:cNvSpPr>
            <a:spLocks noGrp="1"/>
          </p:cNvSpPr>
          <p:nvPr>
            <p:ph type="dt" sz="half" idx="10"/>
          </p:nvPr>
        </p:nvSpPr>
        <p:spPr/>
        <p:txBody>
          <a:bodyPr/>
          <a:lstStyle>
            <a:lvl1pPr>
              <a:defRPr/>
            </a:lvl1pPr>
          </a:lstStyle>
          <a:p>
            <a:pPr>
              <a:defRPr/>
            </a:pPr>
            <a:fld id="{D9540E0F-CC5D-4A2C-9037-1E5DCA97CD7C}" type="datetime1">
              <a:rPr lang="zh-CN" altLang="en-US"/>
              <a:t>2018/5/21</a:t>
            </a:fld>
            <a:endParaRPr lang="zh-CN" altLang="en-US"/>
          </a:p>
        </p:txBody>
      </p:sp>
      <p:sp>
        <p:nvSpPr>
          <p:cNvPr id="4" name="页脚占位符 2"/>
          <p:cNvSpPr>
            <a:spLocks noGrp="1"/>
          </p:cNvSpPr>
          <p:nvPr>
            <p:ph type="ftr" sz="quarter" idx="11"/>
          </p:nvPr>
        </p:nvSpPr>
        <p:spPr/>
        <p:txBody>
          <a:bodyPr/>
          <a:lstStyle>
            <a:lvl1pPr>
              <a:defRPr/>
            </a:lvl1pPr>
          </a:lstStyle>
          <a:p>
            <a:pPr>
              <a:defRPr/>
            </a:pPr>
            <a:endParaRPr lang="zh-CN" altLang="en-US"/>
          </a:p>
        </p:txBody>
      </p:sp>
      <p:sp>
        <p:nvSpPr>
          <p:cNvPr id="5" name="灯片编号占位符 3"/>
          <p:cNvSpPr>
            <a:spLocks noGrp="1"/>
          </p:cNvSpPr>
          <p:nvPr>
            <p:ph type="sldNum" sz="quarter" idx="12"/>
          </p:nvPr>
        </p:nvSpPr>
        <p:spPr/>
        <p:txBody>
          <a:bodyPr/>
          <a:lstStyle>
            <a:lvl1pPr>
              <a:defRPr/>
            </a:lvl1pPr>
          </a:lstStyle>
          <a:p>
            <a:pPr>
              <a:defRPr/>
            </a:pPr>
            <a:fld id="{C07FA2AD-AD6D-411B-96AA-1F867021C1D5}" type="slidenum">
              <a:rPr lang="zh-CN" altLang="en-US"/>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hasCustomPrompt="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pPr>
              <a:defRPr/>
            </a:pPr>
            <a:fld id="{D9540E0F-CC5D-4A2C-9037-1E5DCA97CD7C}" type="datetime1">
              <a:rPr lang="zh-CN" altLang="en-US" smtClean="0"/>
              <a:t>2018/5/21</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pPr>
              <a:defRPr/>
            </a:pPr>
            <a:fld id="{13353131-B550-4809-9236-BB84B398F38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hasCustomPrompt="1"/>
          </p:nvPr>
        </p:nvSpPr>
        <p:spPr>
          <a:xfrm>
            <a:off x="628650" y="1825625"/>
            <a:ext cx="38862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hasCustomPrompt="1"/>
          </p:nvPr>
        </p:nvSpPr>
        <p:spPr>
          <a:xfrm>
            <a:off x="4629150" y="1825625"/>
            <a:ext cx="38862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pPr>
              <a:defRPr/>
            </a:pPr>
            <a:fld id="{D9540E0F-CC5D-4A2C-9037-1E5DCA97CD7C}" type="datetime1">
              <a:rPr lang="zh-CN" altLang="en-US" smtClean="0"/>
              <a:t>2018/5/21</a:t>
            </a:fld>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7" name="Slide Number Placeholder 6"/>
          <p:cNvSpPr>
            <a:spLocks noGrp="1"/>
          </p:cNvSpPr>
          <p:nvPr>
            <p:ph type="sldNum" sz="quarter" idx="12"/>
          </p:nvPr>
        </p:nvSpPr>
        <p:spPr/>
        <p:txBody>
          <a:bodyPr/>
          <a:lstStyle/>
          <a:p>
            <a:pPr>
              <a:defRPr/>
            </a:pPr>
            <a:fld id="{982647BD-BE83-4D99-9982-6C93BE47DEEF}"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hasCustomPrompt="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hasCustomPrompt="1"/>
          </p:nvPr>
        </p:nvSpPr>
        <p:spPr>
          <a:xfrm>
            <a:off x="629842" y="2505075"/>
            <a:ext cx="3868340"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hasCustomPrompt="1"/>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hasCustomPrompt="1"/>
          </p:nvPr>
        </p:nvSpPr>
        <p:spPr>
          <a:xfrm>
            <a:off x="4629150" y="2505075"/>
            <a:ext cx="3887391"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pPr>
              <a:defRPr/>
            </a:pPr>
            <a:fld id="{D9540E0F-CC5D-4A2C-9037-1E5DCA97CD7C}" type="datetime1">
              <a:rPr lang="zh-CN" altLang="en-US" smtClean="0"/>
              <a:t>2018/5/21</a:t>
            </a:fld>
            <a:endParaRPr lang="zh-CN" altLang="en-US"/>
          </a:p>
        </p:txBody>
      </p:sp>
      <p:sp>
        <p:nvSpPr>
          <p:cNvPr id="8" name="Footer Placeholder 7"/>
          <p:cNvSpPr>
            <a:spLocks noGrp="1"/>
          </p:cNvSpPr>
          <p:nvPr>
            <p:ph type="ftr" sz="quarter" idx="11"/>
          </p:nvPr>
        </p:nvSpPr>
        <p:spPr/>
        <p:txBody>
          <a:bodyPr/>
          <a:lstStyle/>
          <a:p>
            <a:pPr>
              <a:defRPr/>
            </a:pPr>
            <a:endParaRPr lang="zh-CN" altLang="en-US"/>
          </a:p>
        </p:txBody>
      </p:sp>
      <p:sp>
        <p:nvSpPr>
          <p:cNvPr id="9" name="Slide Number Placeholder 8"/>
          <p:cNvSpPr>
            <a:spLocks noGrp="1"/>
          </p:cNvSpPr>
          <p:nvPr>
            <p:ph type="sldNum" sz="quarter" idx="12"/>
          </p:nvPr>
        </p:nvSpPr>
        <p:spPr/>
        <p:txBody>
          <a:bodyPr/>
          <a:lstStyle/>
          <a:p>
            <a:pPr>
              <a:defRPr/>
            </a:pPr>
            <a:fld id="{5B8EE42D-37C2-42F5-A12D-DA9543E580FE}"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pPr>
              <a:defRPr/>
            </a:pPr>
            <a:fld id="{D9540E0F-CC5D-4A2C-9037-1E5DCA97CD7C}" type="datetime1">
              <a:rPr lang="zh-CN" altLang="en-US" smtClean="0"/>
              <a:t>2018/5/21</a:t>
            </a:fld>
            <a:endParaRPr lang="zh-CN" altLang="en-US"/>
          </a:p>
        </p:txBody>
      </p:sp>
      <p:sp>
        <p:nvSpPr>
          <p:cNvPr id="4" name="Footer Placeholder 3"/>
          <p:cNvSpPr>
            <a:spLocks noGrp="1"/>
          </p:cNvSpPr>
          <p:nvPr>
            <p:ph type="ftr" sz="quarter" idx="11"/>
          </p:nvPr>
        </p:nvSpPr>
        <p:spPr/>
        <p:txBody>
          <a:bodyPr/>
          <a:lstStyle/>
          <a:p>
            <a:pPr>
              <a:defRPr/>
            </a:pPr>
            <a:endParaRPr lang="zh-CN" altLang="en-US"/>
          </a:p>
        </p:txBody>
      </p:sp>
      <p:sp>
        <p:nvSpPr>
          <p:cNvPr id="5" name="Slide Number Placeholder 4"/>
          <p:cNvSpPr>
            <a:spLocks noGrp="1"/>
          </p:cNvSpPr>
          <p:nvPr>
            <p:ph type="sldNum" sz="quarter" idx="12"/>
          </p:nvPr>
        </p:nvSpPr>
        <p:spPr/>
        <p:txBody>
          <a:bodyPr/>
          <a:lstStyle/>
          <a:p>
            <a:pPr>
              <a:defRPr/>
            </a:pPr>
            <a:fld id="{4339A27A-5DF9-4CC1-B5A5-FB4D2BBBBCC9}"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D9540E0F-CC5D-4A2C-9037-1E5DCA97CD7C}" type="datetime1">
              <a:rPr lang="zh-CN" altLang="en-US" smtClean="0"/>
              <a:t>2018/5/21</a:t>
            </a:fld>
            <a:endParaRPr lang="zh-CN" altLang="en-US"/>
          </a:p>
        </p:txBody>
      </p:sp>
      <p:sp>
        <p:nvSpPr>
          <p:cNvPr id="3" name="Footer Placeholder 2"/>
          <p:cNvSpPr>
            <a:spLocks noGrp="1"/>
          </p:cNvSpPr>
          <p:nvPr>
            <p:ph type="ftr" sz="quarter" idx="11"/>
          </p:nvPr>
        </p:nvSpPr>
        <p:spPr/>
        <p:txBody>
          <a:bodyPr/>
          <a:lstStyle/>
          <a:p>
            <a:pPr>
              <a:defRPr/>
            </a:pPr>
            <a:endParaRPr lang="zh-CN" altLang="en-US"/>
          </a:p>
        </p:txBody>
      </p:sp>
      <p:sp>
        <p:nvSpPr>
          <p:cNvPr id="4" name="Slide Number Placeholder 3"/>
          <p:cNvSpPr>
            <a:spLocks noGrp="1"/>
          </p:cNvSpPr>
          <p:nvPr>
            <p:ph type="sldNum" sz="quarter" idx="12"/>
          </p:nvPr>
        </p:nvSpPr>
        <p:spPr/>
        <p:txBody>
          <a:bodyPr/>
          <a:lstStyle/>
          <a:p>
            <a:pPr>
              <a:defRPr/>
            </a:pPr>
            <a:fld id="{5BBB8127-1E71-4FE2-9013-6CAFEECAB2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hasCustomPrompt="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hasCustomPrompt="1"/>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pPr>
              <a:defRPr/>
            </a:pPr>
            <a:fld id="{D9540E0F-CC5D-4A2C-9037-1E5DCA97CD7C}" type="datetime1">
              <a:rPr lang="zh-CN" altLang="en-US" smtClean="0"/>
              <a:t>2018/5/21</a:t>
            </a:fld>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7" name="Slide Number Placeholder 6"/>
          <p:cNvSpPr>
            <a:spLocks noGrp="1"/>
          </p:cNvSpPr>
          <p:nvPr>
            <p:ph type="sldNum" sz="quarter" idx="12"/>
          </p:nvPr>
        </p:nvSpPr>
        <p:spPr/>
        <p:txBody>
          <a:bodyPr/>
          <a:lstStyle/>
          <a:p>
            <a:pPr>
              <a:defRPr/>
            </a:pPr>
            <a:fld id="{CD34496F-D61C-4C86-8979-33FE163D41D0}"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hasCustomPrompt="1"/>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pPr>
              <a:defRPr/>
            </a:pPr>
            <a:fld id="{D9540E0F-CC5D-4A2C-9037-1E5DCA97CD7C}" type="datetime1">
              <a:rPr lang="zh-CN" altLang="en-US" smtClean="0"/>
              <a:t>2018/5/21</a:t>
            </a:fld>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7" name="Slide Number Placeholder 6"/>
          <p:cNvSpPr>
            <a:spLocks noGrp="1"/>
          </p:cNvSpPr>
          <p:nvPr>
            <p:ph type="sldNum" sz="quarter" idx="12"/>
          </p:nvPr>
        </p:nvSpPr>
        <p:spPr/>
        <p:txBody>
          <a:bodyPr/>
          <a:lstStyle/>
          <a:p>
            <a:pPr>
              <a:defRPr/>
            </a:pPr>
            <a:fld id="{3A7C90A9-4D1A-4581-94D3-F1619716125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2.jpe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D9540E0F-CC5D-4A2C-9037-1E5DCA97CD7C}" type="datetime1">
              <a:rPr lang="zh-CN" altLang="en-US" smtClean="0"/>
              <a:t>2018/5/21</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07A85211-4820-460D-B6F9-D62B403D482D}" type="slidenum">
              <a:rPr lang="zh-CN" altLang="en-US" smtClean="0"/>
              <a:t>‹#›</a:t>
            </a:fld>
            <a:endParaRPr lang="zh-CN" altLang="en-US"/>
          </a:p>
        </p:txBody>
      </p:sp>
      <p:pic>
        <p:nvPicPr>
          <p:cNvPr id="7" name="图片 2"/>
          <p:cNvPicPr>
            <a:picLocks noChangeAspect="1" noChangeArrowheads="1"/>
          </p:cNvPicPr>
          <p:nvPr userDrawn="1"/>
        </p:nvPicPr>
        <p:blipFill>
          <a:blip r:embed="rId2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9"/>
          <p:cNvPicPr>
            <a:picLocks noChangeAspect="1" noChangeArrowheads="1"/>
          </p:cNvPicPr>
          <p:nvPr userDrawn="1"/>
        </p:nvPicPr>
        <p:blipFill>
          <a:blip r:embed="rId23">
            <a:extLst>
              <a:ext uri="{28A0092B-C50C-407E-A947-70E740481C1C}">
                <a14:useLocalDpi xmlns:a14="http://schemas.microsoft.com/office/drawing/2010/main" val="0"/>
              </a:ext>
            </a:extLst>
          </a:blip>
          <a:srcRect/>
          <a:stretch>
            <a:fillRect/>
          </a:stretch>
        </p:blipFill>
        <p:spPr bwMode="auto">
          <a:xfrm>
            <a:off x="-89296" y="0"/>
            <a:ext cx="9347597" cy="701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80.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8.xml"/><Relationship Id="rId5" Type="http://schemas.openxmlformats.org/officeDocument/2006/relationships/image" Target="../media/image27.png"/><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330.png"/><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2.xml"/><Relationship Id="rId1" Type="http://schemas.openxmlformats.org/officeDocument/2006/relationships/slideLayout" Target="../slideLayouts/slideLayout8.xml"/><Relationship Id="rId4" Type="http://schemas.openxmlformats.org/officeDocument/2006/relationships/image" Target="../media/image41.png"/></Relationships>
</file>

<file path=ppt/slides/_rels/slide3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1.xml"/><Relationship Id="rId5" Type="http://schemas.openxmlformats.org/officeDocument/2006/relationships/image" Target="../media/image45.png"/><Relationship Id="rId4" Type="http://schemas.openxmlformats.org/officeDocument/2006/relationships/image" Target="../media/image44.png"/></Relationships>
</file>

<file path=ppt/slides/_rels/slide34.xml.rels><?xml version="1.0" encoding="UTF-8" standalone="yes"?>
<Relationships xmlns="http://schemas.openxmlformats.org/package/2006/relationships"><Relationship Id="rId3" Type="http://schemas.openxmlformats.org/officeDocument/2006/relationships/image" Target="../media/image46.png"/><Relationship Id="rId7" Type="http://schemas.openxmlformats.org/officeDocument/2006/relationships/image" Target="../media/image50.png"/><Relationship Id="rId2" Type="http://schemas.openxmlformats.org/officeDocument/2006/relationships/notesSlide" Target="../notesSlides/notesSlide33.xml"/><Relationship Id="rId1" Type="http://schemas.openxmlformats.org/officeDocument/2006/relationships/slideLayout" Target="../slideLayouts/slideLayout8.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47.png"/></Relationships>
</file>

<file path=ppt/slides/_rels/slide35.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4.xml"/><Relationship Id="rId1" Type="http://schemas.openxmlformats.org/officeDocument/2006/relationships/slideLayout" Target="../slideLayouts/slideLayout8.xml"/><Relationship Id="rId4" Type="http://schemas.openxmlformats.org/officeDocument/2006/relationships/image" Target="../media/image52.png"/></Relationships>
</file>

<file path=ppt/slides/_rels/slide36.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4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41.xml"/><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42.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3.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44.xml"/><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45.xml"/><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46.xml"/><Relationship Id="rId1" Type="http://schemas.openxmlformats.org/officeDocument/2006/relationships/slideLayout" Target="../slideLayouts/slideLayout8.xml"/><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image" Target="../media/image65.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228600" y="3244453"/>
            <a:ext cx="5372100" cy="923330"/>
          </a:xfrm>
          <a:prstGeom prst="rect">
            <a:avLst/>
          </a:prstGeom>
        </p:spPr>
        <p:txBody>
          <a:bodyPr>
            <a:spAutoFit/>
          </a:bodyPr>
          <a:lstStyle/>
          <a:p>
            <a:pPr algn="ctr" eaLnBrk="0" hangingPunct="0">
              <a:buFontTx/>
              <a:buNone/>
              <a:defRPr/>
            </a:pPr>
            <a:r>
              <a:rPr lang="zh-CN" altLang="en-US" sz="5400" b="1" dirty="0">
                <a:effectLst>
                  <a:outerShdw blurRad="38100" dist="38100" dir="2700000" algn="tl">
                    <a:srgbClr val="000000">
                      <a:alpha val="43137"/>
                    </a:srgbClr>
                  </a:outerShdw>
                </a:effectLst>
                <a:latin typeface="全新硬笔行书简" panose="02010600040101010101" pitchFamily="2" charset="-122"/>
                <a:ea typeface="全新硬笔行书简" panose="02010600040101010101" pitchFamily="2" charset="-122"/>
                <a:cs typeface="方正静蕾简体" panose="02000000000000000000" pitchFamily="2" charset="-122"/>
                <a:sym typeface="+mn-ea"/>
              </a:rPr>
              <a:t>数值计算方法</a:t>
            </a: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0-#ppt_w/2"/>
                                          </p:val>
                                        </p:tav>
                                        <p:tav tm="100000">
                                          <p:val>
                                            <p:strVal val="#ppt_x"/>
                                          </p:val>
                                        </p:tav>
                                      </p:tavLst>
                                    </p:anim>
                                    <p:anim calcmode="lin" valueType="num">
                                      <p:cBhvr additive="base">
                                        <p:cTn id="8" dur="75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0" y="304882"/>
                <a:ext cx="9220078" cy="5638742"/>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1.6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梯形格式</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rPr>
                            <m:t>𝒉</m:t>
                          </m:r>
                        </m:num>
                        <m:den>
                          <m:r>
                            <a:rPr lang="en-US" altLang="zh-CN" sz="2400" b="1" i="1" smtClean="0">
                              <a:solidFill>
                                <a:schemeClr val="bg1"/>
                              </a:solidFill>
                              <a:latin typeface="Cambria Math" panose="02040503050406030204" pitchFamily="18" charset="0"/>
                              <a:ea typeface="全新硬笔行书简" panose="02010600040101010101" pitchFamily="2" charset="-122"/>
                            </a:rPr>
                            <m:t>𝟐</m:t>
                          </m:r>
                        </m:den>
                      </m:f>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r>
                            <a:rPr lang="en-US" altLang="zh-CN" sz="2400" b="1" i="1" smtClean="0">
                              <a:solidFill>
                                <a:schemeClr val="bg1"/>
                              </a:solidFill>
                              <a:latin typeface="Cambria Math" panose="02040503050406030204" pitchFamily="18" charset="0"/>
                              <a:ea typeface="全新硬笔行书简" panose="02010600040101010101" pitchFamily="2" charset="-122"/>
                            </a:rPr>
                            <m:t>𝒇</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e>
                          </m:d>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rgbClr val="FFC000"/>
                              </a:solidFill>
                              <a:latin typeface="Cambria Math" panose="02040503050406030204" pitchFamily="18" charset="0"/>
                              <a:ea typeface="全新硬笔行书简" panose="02010600040101010101" pitchFamily="2" charset="-122"/>
                            </a:rPr>
                            <m:t>𝒇</m:t>
                          </m:r>
                          <m:d>
                            <m:dPr>
                              <m:ctrlPr>
                                <a:rPr lang="en-US" altLang="zh-CN" sz="2400" b="1" i="1" smtClean="0">
                                  <a:solidFill>
                                    <a:srgbClr val="FFC000"/>
                                  </a:solidFill>
                                  <a:latin typeface="Cambria Math" panose="02040503050406030204" pitchFamily="18" charset="0"/>
                                  <a:ea typeface="全新硬笔行书简" panose="02010600040101010101" pitchFamily="2" charset="-122"/>
                                </a:rPr>
                              </m:ctrlPr>
                            </m:dPr>
                            <m:e>
                              <m:sSub>
                                <m:sSubPr>
                                  <m:ctrlPr>
                                    <a:rPr lang="en-US" altLang="zh-CN" sz="2400" b="1" i="1">
                                      <a:solidFill>
                                        <a:srgbClr val="FFC000"/>
                                      </a:solidFill>
                                      <a:latin typeface="Cambria Math" panose="02040503050406030204" pitchFamily="18" charset="0"/>
                                      <a:ea typeface="全新硬笔行书简" panose="02010600040101010101" pitchFamily="2" charset="-122"/>
                                    </a:rPr>
                                  </m:ctrlPr>
                                </m:sSubPr>
                                <m:e>
                                  <m:r>
                                    <a:rPr lang="en-US" altLang="zh-CN" sz="2400" b="1" i="1">
                                      <a:solidFill>
                                        <a:srgbClr val="FFC000"/>
                                      </a:solidFill>
                                      <a:latin typeface="Cambria Math" panose="02040503050406030204" pitchFamily="18" charset="0"/>
                                      <a:ea typeface="全新硬笔行书简" panose="02010600040101010101" pitchFamily="2" charset="-122"/>
                                    </a:rPr>
                                    <m:t>𝒙</m:t>
                                  </m:r>
                                </m:e>
                                <m:sub>
                                  <m:r>
                                    <a:rPr lang="en-US" altLang="zh-CN" sz="2400" b="1" i="1">
                                      <a:solidFill>
                                        <a:srgbClr val="FFC000"/>
                                      </a:solidFill>
                                      <a:latin typeface="Cambria Math" panose="02040503050406030204" pitchFamily="18" charset="0"/>
                                      <a:ea typeface="全新硬笔行书简" panose="02010600040101010101" pitchFamily="2" charset="-122"/>
                                    </a:rPr>
                                    <m:t>𝒏</m:t>
                                  </m:r>
                                  <m:r>
                                    <a:rPr lang="en-US" altLang="zh-CN" sz="2400" b="1" i="1" smtClean="0">
                                      <a:solidFill>
                                        <a:srgbClr val="FFC000"/>
                                      </a:solidFill>
                                      <a:latin typeface="Cambria Math" panose="02040503050406030204" pitchFamily="18" charset="0"/>
                                      <a:ea typeface="全新硬笔行书简" panose="02010600040101010101" pitchFamily="2" charset="-122"/>
                                    </a:rPr>
                                    <m:t>+</m:t>
                                  </m:r>
                                  <m:r>
                                    <a:rPr lang="en-US" altLang="zh-CN" sz="2400" b="1" i="1" smtClean="0">
                                      <a:solidFill>
                                        <a:srgbClr val="FFC000"/>
                                      </a:solidFill>
                                      <a:latin typeface="Cambria Math" panose="02040503050406030204" pitchFamily="18" charset="0"/>
                                      <a:ea typeface="全新硬笔行书简" panose="02010600040101010101" pitchFamily="2" charset="-122"/>
                                    </a:rPr>
                                    <m:t>𝟏</m:t>
                                  </m:r>
                                </m:sub>
                              </m:sSub>
                              <m:r>
                                <a:rPr lang="en-US" altLang="zh-CN" sz="2400" b="1" i="1">
                                  <a:solidFill>
                                    <a:srgbClr val="FFC000"/>
                                  </a:solidFill>
                                  <a:latin typeface="Cambria Math" panose="02040503050406030204" pitchFamily="18" charset="0"/>
                                  <a:ea typeface="全新硬笔行书简" panose="02010600040101010101" pitchFamily="2" charset="-122"/>
                                </a:rPr>
                                <m:t>,</m:t>
                              </m:r>
                              <m:sSub>
                                <m:sSubPr>
                                  <m:ctrlPr>
                                    <a:rPr lang="en-US" altLang="zh-CN" sz="2400" b="1" i="1">
                                      <a:solidFill>
                                        <a:srgbClr val="FFC000"/>
                                      </a:solidFill>
                                      <a:latin typeface="Cambria Math" panose="02040503050406030204" pitchFamily="18" charset="0"/>
                                      <a:ea typeface="全新硬笔行书简" panose="02010600040101010101" pitchFamily="2" charset="-122"/>
                                    </a:rPr>
                                  </m:ctrlPr>
                                </m:sSubPr>
                                <m:e>
                                  <m:r>
                                    <a:rPr lang="en-US" altLang="zh-CN" sz="2400" b="1" i="1">
                                      <a:solidFill>
                                        <a:srgbClr val="FFC000"/>
                                      </a:solidFill>
                                      <a:latin typeface="Cambria Math" panose="02040503050406030204" pitchFamily="18" charset="0"/>
                                      <a:ea typeface="全新硬笔行书简" panose="02010600040101010101" pitchFamily="2" charset="-122"/>
                                    </a:rPr>
                                    <m:t>𝒚</m:t>
                                  </m:r>
                                </m:e>
                                <m:sub>
                                  <m:r>
                                    <a:rPr lang="en-US" altLang="zh-CN" sz="2400" b="1" i="1">
                                      <a:solidFill>
                                        <a:srgbClr val="FFC000"/>
                                      </a:solidFill>
                                      <a:latin typeface="Cambria Math" panose="02040503050406030204" pitchFamily="18" charset="0"/>
                                      <a:ea typeface="全新硬笔行书简" panose="02010600040101010101" pitchFamily="2" charset="-122"/>
                                    </a:rPr>
                                    <m:t>𝒏</m:t>
                                  </m:r>
                                  <m:r>
                                    <a:rPr lang="en-US" altLang="zh-CN" sz="2400" b="1" i="1" smtClean="0">
                                      <a:solidFill>
                                        <a:srgbClr val="FFC000"/>
                                      </a:solidFill>
                                      <a:latin typeface="Cambria Math" panose="02040503050406030204" pitchFamily="18" charset="0"/>
                                      <a:ea typeface="全新硬笔行书简" panose="02010600040101010101" pitchFamily="2" charset="-122"/>
                                    </a:rPr>
                                    <m:t>+</m:t>
                                  </m:r>
                                  <m:r>
                                    <a:rPr lang="en-US" altLang="zh-CN" sz="2400" b="1" i="1" smtClean="0">
                                      <a:solidFill>
                                        <a:srgbClr val="FFC000"/>
                                      </a:solidFill>
                                      <a:latin typeface="Cambria Math" panose="02040503050406030204" pitchFamily="18" charset="0"/>
                                      <a:ea typeface="全新硬笔行书简" panose="02010600040101010101" pitchFamily="2" charset="-122"/>
                                    </a:rPr>
                                    <m:t>𝟏</m:t>
                                  </m:r>
                                </m:sub>
                              </m:sSub>
                            </m:e>
                          </m:d>
                        </m:e>
                      </m:d>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的局部截断误差</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r>
                        <a:rPr lang="en-US" altLang="zh-CN" sz="2400" b="1" i="1" smtClean="0">
                          <a:solidFill>
                            <a:srgbClr val="FFFF00"/>
                          </a:solidFill>
                          <a:latin typeface="Cambria Math" panose="02040503050406030204" pitchFamily="18" charset="0"/>
                          <a:ea typeface="全新硬笔行书简" panose="02010600040101010101" pitchFamily="2" charset="-122"/>
                        </a:rPr>
                        <m:t>𝒚</m:t>
                      </m:r>
                      <m:d>
                        <m:dPr>
                          <m:ctrlPr>
                            <a:rPr lang="en-US" altLang="zh-CN" sz="2400" b="1" i="1">
                              <a:solidFill>
                                <a:srgbClr val="FFFF00"/>
                              </a:solidFill>
                              <a:latin typeface="Cambria Math" panose="02040503050406030204" pitchFamily="18" charset="0"/>
                              <a:ea typeface="全新硬笔行书简" panose="02010600040101010101" pitchFamily="2" charset="-122"/>
                            </a:rPr>
                          </m:ctrlPr>
                        </m:dPr>
                        <m:e>
                          <m:sSub>
                            <m:sSubPr>
                              <m:ctrlPr>
                                <a:rPr lang="en-US" altLang="zh-CN" sz="2400" b="1" i="1">
                                  <a:solidFill>
                                    <a:srgbClr val="FFFF00"/>
                                  </a:solidFill>
                                  <a:latin typeface="Cambria Math" panose="02040503050406030204" pitchFamily="18" charset="0"/>
                                  <a:ea typeface="全新硬笔行书简" panose="02010600040101010101" pitchFamily="2" charset="-122"/>
                                </a:rPr>
                              </m:ctrlPr>
                            </m:sSubPr>
                            <m:e>
                              <m:r>
                                <a:rPr lang="en-US" altLang="zh-CN" sz="2400" b="1" i="1">
                                  <a:solidFill>
                                    <a:srgbClr val="FFFF00"/>
                                  </a:solidFill>
                                  <a:latin typeface="Cambria Math" panose="02040503050406030204" pitchFamily="18" charset="0"/>
                                  <a:ea typeface="全新硬笔行书简" panose="02010600040101010101" pitchFamily="2" charset="-122"/>
                                </a:rPr>
                                <m:t>𝒙</m:t>
                              </m:r>
                            </m:e>
                            <m:sub>
                              <m:r>
                                <a:rPr lang="en-US" altLang="zh-CN" sz="2400" b="1" i="1">
                                  <a:solidFill>
                                    <a:srgbClr val="FFFF00"/>
                                  </a:solidFill>
                                  <a:latin typeface="Cambria Math" panose="02040503050406030204" pitchFamily="18" charset="0"/>
                                  <a:ea typeface="全新硬笔行书简" panose="02010600040101010101" pitchFamily="2" charset="-122"/>
                                </a:rPr>
                                <m:t>𝒏</m:t>
                              </m:r>
                              <m:r>
                                <a:rPr lang="en-US" altLang="zh-CN" sz="2400" b="1" i="1">
                                  <a:solidFill>
                                    <a:srgbClr val="FFFF00"/>
                                  </a:solidFill>
                                  <a:latin typeface="Cambria Math" panose="02040503050406030204" pitchFamily="18" charset="0"/>
                                  <a:ea typeface="全新硬笔行书简" panose="02010600040101010101" pitchFamily="2" charset="-122"/>
                                </a:rPr>
                                <m:t>+</m:t>
                              </m:r>
                              <m:r>
                                <a:rPr lang="en-US" altLang="zh-CN" sz="2400" b="1" i="1">
                                  <a:solidFill>
                                    <a:srgbClr val="FFFF00"/>
                                  </a:solidFill>
                                  <a:latin typeface="Cambria Math" panose="02040503050406030204" pitchFamily="18" charset="0"/>
                                  <a:ea typeface="全新硬笔行书简" panose="02010600040101010101" pitchFamily="2" charset="-122"/>
                                </a:rPr>
                                <m:t>𝟏</m:t>
                              </m:r>
                            </m:sub>
                          </m:sSub>
                        </m:e>
                      </m:d>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rgbClr val="C00000"/>
                              </a:solidFill>
                              <a:latin typeface="Cambria Math" panose="02040503050406030204" pitchFamily="18" charset="0"/>
                              <a:ea typeface="全新硬笔行书简" panose="02010600040101010101" pitchFamily="2" charset="-122"/>
                            </a:rPr>
                          </m:ctrlPr>
                        </m:sSubPr>
                        <m:e>
                          <m:r>
                            <a:rPr lang="en-US" altLang="zh-CN" sz="2400" b="1" i="1">
                              <a:solidFill>
                                <a:srgbClr val="C00000"/>
                              </a:solidFill>
                              <a:latin typeface="Cambria Math" panose="02040503050406030204" pitchFamily="18" charset="0"/>
                              <a:ea typeface="全新硬笔行书简" panose="02010600040101010101" pitchFamily="2" charset="-122"/>
                            </a:rPr>
                            <m:t>𝒚</m:t>
                          </m:r>
                        </m:e>
                        <m:sub>
                          <m:r>
                            <a:rPr lang="en-US" altLang="zh-CN" sz="2400" b="1" i="1">
                              <a:solidFill>
                                <a:srgbClr val="C00000"/>
                              </a:solidFill>
                              <a:latin typeface="Cambria Math" panose="02040503050406030204" pitchFamily="18" charset="0"/>
                              <a:ea typeface="全新硬笔行书简" panose="02010600040101010101" pitchFamily="2" charset="-122"/>
                            </a:rPr>
                            <m:t>𝒏</m:t>
                          </m:r>
                          <m:r>
                            <a:rPr lang="en-US" altLang="zh-CN" sz="2400" b="1" i="1">
                              <a:solidFill>
                                <a:srgbClr val="C00000"/>
                              </a:solidFill>
                              <a:latin typeface="Cambria Math" panose="02040503050406030204" pitchFamily="18" charset="0"/>
                              <a:ea typeface="全新硬笔行书简" panose="02010600040101010101" pitchFamily="2" charset="-122"/>
                            </a:rPr>
                            <m:t>+</m:t>
                          </m:r>
                          <m:r>
                            <a:rPr lang="en-US" altLang="zh-CN" sz="2400" b="1" i="1">
                              <a:solidFill>
                                <a:srgbClr val="C00000"/>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d>
                        <m:dPr>
                          <m:begChr m:val="["/>
                          <m:endChr m:val="]"/>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r>
                            <a:rPr lang="en-US" altLang="zh-CN" sz="2400" b="1" i="1" smtClean="0">
                              <a:solidFill>
                                <a:srgbClr val="FFFF00"/>
                              </a:solidFill>
                              <a:latin typeface="Cambria Math" panose="02040503050406030204" pitchFamily="18" charset="0"/>
                              <a:ea typeface="全新硬笔行书简" panose="02010600040101010101" pitchFamily="2" charset="-122"/>
                            </a:rPr>
                            <m:t>𝒚</m:t>
                          </m:r>
                          <m:d>
                            <m:dPr>
                              <m:ctrlPr>
                                <a:rPr lang="en-US" altLang="zh-CN" sz="2400" b="1" i="1" smtClean="0">
                                  <a:solidFill>
                                    <a:srgbClr val="FFFF00"/>
                                  </a:solidFill>
                                  <a:latin typeface="Cambria Math" panose="02040503050406030204" pitchFamily="18" charset="0"/>
                                  <a:ea typeface="全新硬笔行书简" panose="02010600040101010101" pitchFamily="2" charset="-122"/>
                                </a:rPr>
                              </m:ctrlPr>
                            </m:dPr>
                            <m:e>
                              <m:sSub>
                                <m:sSubPr>
                                  <m:ctrlPr>
                                    <a:rPr lang="en-US" altLang="zh-CN" sz="2400" b="1" i="1">
                                      <a:solidFill>
                                        <a:srgbClr val="FFFF00"/>
                                      </a:solidFill>
                                      <a:latin typeface="Cambria Math" panose="02040503050406030204" pitchFamily="18" charset="0"/>
                                      <a:ea typeface="全新硬笔行书简" panose="02010600040101010101" pitchFamily="2" charset="-122"/>
                                    </a:rPr>
                                  </m:ctrlPr>
                                </m:sSubPr>
                                <m:e>
                                  <m:r>
                                    <a:rPr lang="en-US" altLang="zh-CN" sz="2400" b="1" i="1">
                                      <a:solidFill>
                                        <a:srgbClr val="FFFF00"/>
                                      </a:solidFill>
                                      <a:latin typeface="Cambria Math" panose="02040503050406030204" pitchFamily="18" charset="0"/>
                                      <a:ea typeface="全新硬笔行书简" panose="02010600040101010101" pitchFamily="2" charset="-122"/>
                                    </a:rPr>
                                    <m:t>𝒙</m:t>
                                  </m:r>
                                </m:e>
                                <m:sub>
                                  <m:r>
                                    <a:rPr lang="en-US" altLang="zh-CN" sz="2400" b="1" i="1">
                                      <a:solidFill>
                                        <a:srgbClr val="FFFF00"/>
                                      </a:solidFill>
                                      <a:latin typeface="Cambria Math" panose="02040503050406030204" pitchFamily="18" charset="0"/>
                                      <a:ea typeface="全新硬笔行书简" panose="02010600040101010101" pitchFamily="2" charset="-122"/>
                                    </a:rPr>
                                    <m:t>𝒏</m:t>
                                  </m:r>
                                </m:sub>
                              </m:sSub>
                            </m:e>
                          </m:d>
                          <m:r>
                            <a:rPr lang="en-US" altLang="zh-CN" sz="2400" b="1" i="1" smtClean="0">
                              <a:solidFill>
                                <a:srgbClr val="FFFF00"/>
                              </a:solidFill>
                              <a:latin typeface="Cambria Math" panose="02040503050406030204" pitchFamily="18" charset="0"/>
                              <a:ea typeface="全新硬笔行书简" panose="02010600040101010101" pitchFamily="2" charset="-122"/>
                            </a:rPr>
                            <m:t>+</m:t>
                          </m:r>
                          <m:r>
                            <a:rPr lang="en-US" altLang="zh-CN" sz="2400" b="1" i="1" smtClean="0">
                              <a:solidFill>
                                <a:srgbClr val="FFFF00"/>
                              </a:solidFill>
                              <a:latin typeface="Cambria Math" panose="02040503050406030204" pitchFamily="18" charset="0"/>
                              <a:ea typeface="全新硬笔行书简" panose="02010600040101010101" pitchFamily="2" charset="-122"/>
                            </a:rPr>
                            <m:t>𝒉</m:t>
                          </m:r>
                          <m:sSup>
                            <m:sSupPr>
                              <m:ctrlPr>
                                <a:rPr lang="en-US" altLang="zh-CN" sz="2400" b="1" i="1" smtClean="0">
                                  <a:solidFill>
                                    <a:srgbClr val="FFFF00"/>
                                  </a:solidFill>
                                  <a:latin typeface="Cambria Math" panose="02040503050406030204" pitchFamily="18" charset="0"/>
                                  <a:ea typeface="全新硬笔行书简" panose="02010600040101010101" pitchFamily="2" charset="-122"/>
                                </a:rPr>
                              </m:ctrlPr>
                            </m:sSupPr>
                            <m:e>
                              <m:r>
                                <a:rPr lang="en-US" altLang="zh-CN" sz="2400" b="1" i="1" smtClean="0">
                                  <a:solidFill>
                                    <a:srgbClr val="FFFF00"/>
                                  </a:solidFill>
                                  <a:latin typeface="Cambria Math" panose="02040503050406030204" pitchFamily="18" charset="0"/>
                                  <a:ea typeface="全新硬笔行书简" panose="02010600040101010101" pitchFamily="2" charset="-122"/>
                                </a:rPr>
                                <m:t>𝒚</m:t>
                              </m:r>
                            </m:e>
                            <m:sup>
                              <m:r>
                                <a:rPr lang="en-US" altLang="zh-CN" sz="2400" b="1" i="1" smtClean="0">
                                  <a:solidFill>
                                    <a:srgbClr val="FFFF00"/>
                                  </a:solidFill>
                                  <a:latin typeface="Cambria Math" panose="02040503050406030204" pitchFamily="18" charset="0"/>
                                  <a:ea typeface="全新硬笔行书简" panose="02010600040101010101" pitchFamily="2" charset="-122"/>
                                </a:rPr>
                                <m:t>′</m:t>
                              </m:r>
                            </m:sup>
                          </m:sSup>
                          <m:d>
                            <m:dPr>
                              <m:ctrlPr>
                                <a:rPr lang="en-US" altLang="zh-CN" sz="2400" b="1" i="1" smtClean="0">
                                  <a:solidFill>
                                    <a:srgbClr val="FFFF00"/>
                                  </a:solidFill>
                                  <a:latin typeface="Cambria Math" panose="02040503050406030204" pitchFamily="18" charset="0"/>
                                  <a:ea typeface="全新硬笔行书简" panose="02010600040101010101" pitchFamily="2" charset="-122"/>
                                </a:rPr>
                              </m:ctrlPr>
                            </m:dPr>
                            <m:e>
                              <m:sSub>
                                <m:sSubPr>
                                  <m:ctrlPr>
                                    <a:rPr lang="en-US" altLang="zh-CN" sz="2400" b="1" i="1">
                                      <a:solidFill>
                                        <a:srgbClr val="FFFF00"/>
                                      </a:solidFill>
                                      <a:latin typeface="Cambria Math" panose="02040503050406030204" pitchFamily="18" charset="0"/>
                                      <a:ea typeface="全新硬笔行书简" panose="02010600040101010101" pitchFamily="2" charset="-122"/>
                                    </a:rPr>
                                  </m:ctrlPr>
                                </m:sSubPr>
                                <m:e>
                                  <m:r>
                                    <a:rPr lang="en-US" altLang="zh-CN" sz="2400" b="1" i="1">
                                      <a:solidFill>
                                        <a:srgbClr val="FFFF00"/>
                                      </a:solidFill>
                                      <a:latin typeface="Cambria Math" panose="02040503050406030204" pitchFamily="18" charset="0"/>
                                      <a:ea typeface="全新硬笔行书简" panose="02010600040101010101" pitchFamily="2" charset="-122"/>
                                    </a:rPr>
                                    <m:t>𝒙</m:t>
                                  </m:r>
                                </m:e>
                                <m:sub>
                                  <m:r>
                                    <a:rPr lang="en-US" altLang="zh-CN" sz="2400" b="1" i="1">
                                      <a:solidFill>
                                        <a:srgbClr val="FFFF00"/>
                                      </a:solidFill>
                                      <a:latin typeface="Cambria Math" panose="02040503050406030204" pitchFamily="18" charset="0"/>
                                      <a:ea typeface="全新硬笔行书简" panose="02010600040101010101" pitchFamily="2" charset="-122"/>
                                    </a:rPr>
                                    <m:t>𝒏</m:t>
                                  </m:r>
                                </m:sub>
                              </m:sSub>
                            </m:e>
                          </m:d>
                          <m:r>
                            <a:rPr lang="en-US" altLang="zh-CN" sz="2400" b="1" i="1" smtClean="0">
                              <a:solidFill>
                                <a:srgbClr val="FFFF00"/>
                              </a:solidFill>
                              <a:latin typeface="Cambria Math" panose="02040503050406030204" pitchFamily="18" charset="0"/>
                              <a:ea typeface="全新硬笔行书简" panose="02010600040101010101" pitchFamily="2" charset="-122"/>
                            </a:rPr>
                            <m:t>+</m:t>
                          </m:r>
                          <m:f>
                            <m:fPr>
                              <m:ctrlPr>
                                <a:rPr lang="en-US" altLang="zh-CN" sz="2400" b="1" i="1" smtClean="0">
                                  <a:solidFill>
                                    <a:srgbClr val="FFFF00"/>
                                  </a:solidFill>
                                  <a:latin typeface="Cambria Math" panose="02040503050406030204" pitchFamily="18" charset="0"/>
                                  <a:ea typeface="全新硬笔行书简" panose="02010600040101010101" pitchFamily="2" charset="-122"/>
                                </a:rPr>
                              </m:ctrlPr>
                            </m:fPr>
                            <m:num>
                              <m:sSup>
                                <m:sSupPr>
                                  <m:ctrlPr>
                                    <a:rPr lang="en-US" altLang="zh-CN" sz="2400" b="1" i="1" smtClean="0">
                                      <a:solidFill>
                                        <a:srgbClr val="FFFF00"/>
                                      </a:solidFill>
                                      <a:latin typeface="Cambria Math" panose="02040503050406030204" pitchFamily="18" charset="0"/>
                                      <a:ea typeface="全新硬笔行书简" panose="02010600040101010101" pitchFamily="2" charset="-122"/>
                                    </a:rPr>
                                  </m:ctrlPr>
                                </m:sSupPr>
                                <m:e>
                                  <m:r>
                                    <a:rPr lang="en-US" altLang="zh-CN" sz="2400" b="1" i="1" smtClean="0">
                                      <a:solidFill>
                                        <a:srgbClr val="FFFF00"/>
                                      </a:solidFill>
                                      <a:latin typeface="Cambria Math" panose="02040503050406030204" pitchFamily="18" charset="0"/>
                                      <a:ea typeface="全新硬笔行书简" panose="02010600040101010101" pitchFamily="2" charset="-122"/>
                                    </a:rPr>
                                    <m:t>𝒉</m:t>
                                  </m:r>
                                </m:e>
                                <m:sup>
                                  <m:r>
                                    <a:rPr lang="en-US" altLang="zh-CN" sz="2400" b="1" i="1" smtClean="0">
                                      <a:solidFill>
                                        <a:srgbClr val="FFFF00"/>
                                      </a:solidFill>
                                      <a:latin typeface="Cambria Math" panose="02040503050406030204" pitchFamily="18" charset="0"/>
                                      <a:ea typeface="全新硬笔行书简" panose="02010600040101010101" pitchFamily="2" charset="-122"/>
                                    </a:rPr>
                                    <m:t>𝟐</m:t>
                                  </m:r>
                                </m:sup>
                              </m:sSup>
                            </m:num>
                            <m:den>
                              <m:r>
                                <a:rPr lang="en-US" altLang="zh-CN" sz="2400" b="1" i="1" smtClean="0">
                                  <a:solidFill>
                                    <a:srgbClr val="FFFF00"/>
                                  </a:solidFill>
                                  <a:latin typeface="Cambria Math" panose="02040503050406030204" pitchFamily="18" charset="0"/>
                                  <a:ea typeface="全新硬笔行书简" panose="02010600040101010101" pitchFamily="2" charset="-122"/>
                                </a:rPr>
                                <m:t>𝟐</m:t>
                              </m:r>
                            </m:den>
                          </m:f>
                          <m:sSup>
                            <m:sSupPr>
                              <m:ctrlPr>
                                <a:rPr lang="en-US" altLang="zh-CN" sz="2400" b="1" i="1" smtClean="0">
                                  <a:solidFill>
                                    <a:srgbClr val="FFFF00"/>
                                  </a:solidFill>
                                  <a:latin typeface="Cambria Math" panose="02040503050406030204" pitchFamily="18" charset="0"/>
                                  <a:ea typeface="全新硬笔行书简" panose="02010600040101010101" pitchFamily="2" charset="-122"/>
                                </a:rPr>
                              </m:ctrlPr>
                            </m:sSupPr>
                            <m:e>
                              <m:r>
                                <a:rPr lang="en-US" altLang="zh-CN" sz="2400" b="1" i="1" smtClean="0">
                                  <a:solidFill>
                                    <a:srgbClr val="FFFF00"/>
                                  </a:solidFill>
                                  <a:latin typeface="Cambria Math" panose="02040503050406030204" pitchFamily="18" charset="0"/>
                                  <a:ea typeface="全新硬笔行书简" panose="02010600040101010101" pitchFamily="2" charset="-122"/>
                                </a:rPr>
                                <m:t>𝒚</m:t>
                              </m:r>
                            </m:e>
                            <m:sup>
                              <m:r>
                                <a:rPr lang="en-US" altLang="zh-CN" sz="2400" b="1" i="1" smtClean="0">
                                  <a:solidFill>
                                    <a:srgbClr val="FFFF00"/>
                                  </a:solidFill>
                                  <a:latin typeface="Cambria Math" panose="02040503050406030204" pitchFamily="18" charset="0"/>
                                  <a:ea typeface="全新硬笔行书简" panose="02010600040101010101" pitchFamily="2" charset="-122"/>
                                </a:rPr>
                                <m:t>′′</m:t>
                              </m:r>
                            </m:sup>
                          </m:sSup>
                          <m:d>
                            <m:dPr>
                              <m:ctrlPr>
                                <a:rPr lang="en-US" altLang="zh-CN" sz="2400" b="1" i="1" smtClean="0">
                                  <a:solidFill>
                                    <a:srgbClr val="FFFF00"/>
                                  </a:solidFill>
                                  <a:latin typeface="Cambria Math" panose="02040503050406030204" pitchFamily="18" charset="0"/>
                                  <a:ea typeface="全新硬笔行书简" panose="02010600040101010101" pitchFamily="2" charset="-122"/>
                                </a:rPr>
                              </m:ctrlPr>
                            </m:dPr>
                            <m:e>
                              <m:sSub>
                                <m:sSubPr>
                                  <m:ctrlPr>
                                    <a:rPr lang="en-US" altLang="zh-CN" sz="2400" b="1" i="1">
                                      <a:solidFill>
                                        <a:srgbClr val="FFFF00"/>
                                      </a:solidFill>
                                      <a:latin typeface="Cambria Math" panose="02040503050406030204" pitchFamily="18" charset="0"/>
                                      <a:ea typeface="全新硬笔行书简" panose="02010600040101010101" pitchFamily="2" charset="-122"/>
                                    </a:rPr>
                                  </m:ctrlPr>
                                </m:sSubPr>
                                <m:e>
                                  <m:r>
                                    <a:rPr lang="en-US" altLang="zh-CN" sz="2400" b="1" i="1">
                                      <a:solidFill>
                                        <a:srgbClr val="FFFF00"/>
                                      </a:solidFill>
                                      <a:latin typeface="Cambria Math" panose="02040503050406030204" pitchFamily="18" charset="0"/>
                                      <a:ea typeface="全新硬笔行书简" panose="02010600040101010101" pitchFamily="2" charset="-122"/>
                                    </a:rPr>
                                    <m:t>𝒙</m:t>
                                  </m:r>
                                </m:e>
                                <m:sub>
                                  <m:r>
                                    <a:rPr lang="en-US" altLang="zh-CN" sz="2400" b="1" i="1">
                                      <a:solidFill>
                                        <a:srgbClr val="FFFF00"/>
                                      </a:solidFill>
                                      <a:latin typeface="Cambria Math" panose="02040503050406030204" pitchFamily="18" charset="0"/>
                                      <a:ea typeface="全新硬笔行书简" panose="02010600040101010101" pitchFamily="2" charset="-122"/>
                                    </a:rPr>
                                    <m:t>𝒏</m:t>
                                  </m:r>
                                </m:sub>
                              </m:sSub>
                            </m:e>
                          </m:d>
                          <m:r>
                            <a:rPr lang="en-US" altLang="zh-CN" sz="2400" b="1" i="1" smtClean="0">
                              <a:solidFill>
                                <a:srgbClr val="FFFF00"/>
                              </a:solidFill>
                              <a:latin typeface="Cambria Math" panose="02040503050406030204" pitchFamily="18" charset="0"/>
                              <a:ea typeface="全新硬笔行书简" panose="02010600040101010101" pitchFamily="2" charset="-122"/>
                            </a:rPr>
                            <m:t>+</m:t>
                          </m:r>
                          <m:f>
                            <m:fPr>
                              <m:ctrlPr>
                                <a:rPr lang="en-US" altLang="zh-CN" sz="2400" b="1" i="1" smtClean="0">
                                  <a:solidFill>
                                    <a:srgbClr val="FFFF00"/>
                                  </a:solidFill>
                                  <a:latin typeface="Cambria Math" panose="02040503050406030204" pitchFamily="18" charset="0"/>
                                  <a:ea typeface="全新硬笔行书简" panose="02010600040101010101" pitchFamily="2" charset="-122"/>
                                </a:rPr>
                              </m:ctrlPr>
                            </m:fPr>
                            <m:num>
                              <m:sSup>
                                <m:sSupPr>
                                  <m:ctrlPr>
                                    <a:rPr lang="en-US" altLang="zh-CN" sz="2400" b="1" i="1" smtClean="0">
                                      <a:solidFill>
                                        <a:srgbClr val="FFFF00"/>
                                      </a:solidFill>
                                      <a:latin typeface="Cambria Math" panose="02040503050406030204" pitchFamily="18" charset="0"/>
                                      <a:ea typeface="全新硬笔行书简" panose="02010600040101010101" pitchFamily="2" charset="-122"/>
                                    </a:rPr>
                                  </m:ctrlPr>
                                </m:sSupPr>
                                <m:e>
                                  <m:r>
                                    <a:rPr lang="en-US" altLang="zh-CN" sz="2400" b="1" i="1" smtClean="0">
                                      <a:solidFill>
                                        <a:srgbClr val="FFFF00"/>
                                      </a:solidFill>
                                      <a:latin typeface="Cambria Math" panose="02040503050406030204" pitchFamily="18" charset="0"/>
                                      <a:ea typeface="全新硬笔行书简" panose="02010600040101010101" pitchFamily="2" charset="-122"/>
                                    </a:rPr>
                                    <m:t>𝒉</m:t>
                                  </m:r>
                                </m:e>
                                <m:sup>
                                  <m:r>
                                    <a:rPr lang="en-US" altLang="zh-CN" sz="2400" b="1" i="1" smtClean="0">
                                      <a:solidFill>
                                        <a:srgbClr val="FFFF00"/>
                                      </a:solidFill>
                                      <a:latin typeface="Cambria Math" panose="02040503050406030204" pitchFamily="18" charset="0"/>
                                      <a:ea typeface="全新硬笔行书简" panose="02010600040101010101" pitchFamily="2" charset="-122"/>
                                    </a:rPr>
                                    <m:t>𝟑</m:t>
                                  </m:r>
                                </m:sup>
                              </m:sSup>
                            </m:num>
                            <m:den>
                              <m:r>
                                <a:rPr lang="en-US" altLang="zh-CN" sz="2400" b="1" i="1" smtClean="0">
                                  <a:solidFill>
                                    <a:srgbClr val="FFFF00"/>
                                  </a:solidFill>
                                  <a:latin typeface="Cambria Math" panose="02040503050406030204" pitchFamily="18" charset="0"/>
                                  <a:ea typeface="全新硬笔行书简" panose="02010600040101010101" pitchFamily="2" charset="-122"/>
                                </a:rPr>
                                <m:t>𝟔</m:t>
                              </m:r>
                            </m:den>
                          </m:f>
                          <m:sSup>
                            <m:sSupPr>
                              <m:ctrlPr>
                                <a:rPr lang="en-US" altLang="zh-CN" sz="2400" b="1" i="1" smtClean="0">
                                  <a:solidFill>
                                    <a:srgbClr val="FFFF00"/>
                                  </a:solidFill>
                                  <a:latin typeface="Cambria Math" panose="02040503050406030204" pitchFamily="18" charset="0"/>
                                  <a:ea typeface="全新硬笔行书简" panose="02010600040101010101" pitchFamily="2" charset="-122"/>
                                </a:rPr>
                              </m:ctrlPr>
                            </m:sSupPr>
                            <m:e>
                              <m:r>
                                <a:rPr lang="en-US" altLang="zh-CN" sz="2400" b="1" i="1" smtClean="0">
                                  <a:solidFill>
                                    <a:srgbClr val="FFFF00"/>
                                  </a:solidFill>
                                  <a:latin typeface="Cambria Math" panose="02040503050406030204" pitchFamily="18" charset="0"/>
                                  <a:ea typeface="全新硬笔行书简" panose="02010600040101010101" pitchFamily="2" charset="-122"/>
                                </a:rPr>
                                <m:t>𝒚</m:t>
                              </m:r>
                            </m:e>
                            <m:sup>
                              <m:r>
                                <a:rPr lang="en-US" altLang="zh-CN" sz="2400" b="1" i="1" smtClean="0">
                                  <a:solidFill>
                                    <a:srgbClr val="FFFF00"/>
                                  </a:solidFill>
                                  <a:latin typeface="Cambria Math" panose="02040503050406030204" pitchFamily="18" charset="0"/>
                                  <a:ea typeface="全新硬笔行书简" panose="02010600040101010101" pitchFamily="2" charset="-122"/>
                                </a:rPr>
                                <m:t>′′′</m:t>
                              </m:r>
                            </m:sup>
                          </m:sSup>
                          <m:d>
                            <m:dPr>
                              <m:ctrlPr>
                                <a:rPr lang="en-US" altLang="zh-CN" sz="2400" b="1" i="1" smtClean="0">
                                  <a:solidFill>
                                    <a:srgbClr val="FFFF00"/>
                                  </a:solidFill>
                                  <a:latin typeface="Cambria Math" panose="02040503050406030204" pitchFamily="18" charset="0"/>
                                  <a:ea typeface="全新硬笔行书简" panose="02010600040101010101" pitchFamily="2" charset="-122"/>
                                </a:rPr>
                              </m:ctrlPr>
                            </m:dPr>
                            <m:e>
                              <m:sSub>
                                <m:sSubPr>
                                  <m:ctrlPr>
                                    <a:rPr lang="en-US" altLang="zh-CN" sz="2400" b="1" i="1">
                                      <a:solidFill>
                                        <a:srgbClr val="FFFF00"/>
                                      </a:solidFill>
                                      <a:latin typeface="Cambria Math" panose="02040503050406030204" pitchFamily="18" charset="0"/>
                                      <a:ea typeface="全新硬笔行书简" panose="02010600040101010101" pitchFamily="2" charset="-122"/>
                                    </a:rPr>
                                  </m:ctrlPr>
                                </m:sSubPr>
                                <m:e>
                                  <m:r>
                                    <a:rPr lang="en-US" altLang="zh-CN" sz="2400" b="1" i="1">
                                      <a:solidFill>
                                        <a:srgbClr val="FFFF00"/>
                                      </a:solidFill>
                                      <a:latin typeface="Cambria Math" panose="02040503050406030204" pitchFamily="18" charset="0"/>
                                      <a:ea typeface="全新硬笔行书简" panose="02010600040101010101" pitchFamily="2" charset="-122"/>
                                    </a:rPr>
                                    <m:t>𝒙</m:t>
                                  </m:r>
                                </m:e>
                                <m:sub>
                                  <m:r>
                                    <a:rPr lang="en-US" altLang="zh-CN" sz="2400" b="1" i="1">
                                      <a:solidFill>
                                        <a:srgbClr val="FFFF00"/>
                                      </a:solidFill>
                                      <a:latin typeface="Cambria Math" panose="02040503050406030204" pitchFamily="18" charset="0"/>
                                      <a:ea typeface="全新硬笔行书简" panose="02010600040101010101" pitchFamily="2" charset="-122"/>
                                    </a:rPr>
                                    <m:t>𝒏</m:t>
                                  </m:r>
                                </m:sub>
                              </m:sSub>
                            </m:e>
                          </m:d>
                          <m:r>
                            <a:rPr lang="en-US" altLang="zh-CN" sz="2400" b="1" i="1" smtClean="0">
                              <a:solidFill>
                                <a:srgbClr val="FFFF00"/>
                              </a:solidFill>
                              <a:latin typeface="Cambria Math" panose="02040503050406030204" pitchFamily="18" charset="0"/>
                              <a:ea typeface="全新硬笔行书简" panose="02010600040101010101" pitchFamily="2" charset="-122"/>
                            </a:rPr>
                            <m:t>+</m:t>
                          </m:r>
                          <m:r>
                            <a:rPr lang="en-US" altLang="zh-CN" sz="2400" b="1" i="1" smtClean="0">
                              <a:solidFill>
                                <a:srgbClr val="FFFF00"/>
                              </a:solidFill>
                              <a:latin typeface="Cambria Math" panose="02040503050406030204" pitchFamily="18" charset="0"/>
                              <a:ea typeface="全新硬笔行书简" panose="02010600040101010101" pitchFamily="2" charset="-122"/>
                            </a:rPr>
                            <m:t>𝒐</m:t>
                          </m:r>
                          <m:d>
                            <m:dPr>
                              <m:ctrlPr>
                                <a:rPr lang="en-US" altLang="zh-CN" sz="2400" b="1" i="1" smtClean="0">
                                  <a:solidFill>
                                    <a:srgbClr val="FFFF00"/>
                                  </a:solidFill>
                                  <a:latin typeface="Cambria Math" panose="02040503050406030204" pitchFamily="18" charset="0"/>
                                  <a:ea typeface="全新硬笔行书简" panose="02010600040101010101" pitchFamily="2" charset="-122"/>
                                </a:rPr>
                              </m:ctrlPr>
                            </m:dPr>
                            <m:e>
                              <m:sSup>
                                <m:sSupPr>
                                  <m:ctrlPr>
                                    <a:rPr lang="en-US" altLang="zh-CN" sz="2400" b="1" i="1" smtClean="0">
                                      <a:solidFill>
                                        <a:srgbClr val="FFFF00"/>
                                      </a:solidFill>
                                      <a:latin typeface="Cambria Math" panose="02040503050406030204" pitchFamily="18" charset="0"/>
                                      <a:ea typeface="全新硬笔行书简" panose="02010600040101010101" pitchFamily="2" charset="-122"/>
                                    </a:rPr>
                                  </m:ctrlPr>
                                </m:sSupPr>
                                <m:e>
                                  <m:r>
                                    <a:rPr lang="en-US" altLang="zh-CN" sz="2400" b="1" i="1" smtClean="0">
                                      <a:solidFill>
                                        <a:srgbClr val="FFFF00"/>
                                      </a:solidFill>
                                      <a:latin typeface="Cambria Math" panose="02040503050406030204" pitchFamily="18" charset="0"/>
                                      <a:ea typeface="全新硬笔行书简" panose="02010600040101010101" pitchFamily="2" charset="-122"/>
                                    </a:rPr>
                                    <m:t>𝒉</m:t>
                                  </m:r>
                                </m:e>
                                <m:sup>
                                  <m:r>
                                    <a:rPr lang="en-US" altLang="zh-CN" sz="2400" b="1" i="1" smtClean="0">
                                      <a:solidFill>
                                        <a:srgbClr val="FFFF00"/>
                                      </a:solidFill>
                                      <a:latin typeface="Cambria Math" panose="02040503050406030204" pitchFamily="18" charset="0"/>
                                      <a:ea typeface="全新硬笔行书简" panose="02010600040101010101" pitchFamily="2" charset="-122"/>
                                    </a:rPr>
                                    <m:t>𝟑</m:t>
                                  </m:r>
                                </m:sup>
                              </m:sSup>
                            </m:e>
                          </m:d>
                        </m:e>
                      </m:d>
                      <m:r>
                        <a:rPr lang="en-US" altLang="zh-CN" sz="2400" b="1" i="1" smtClean="0">
                          <a:solidFill>
                            <a:schemeClr val="bg1"/>
                          </a:solidFill>
                          <a:latin typeface="Cambria Math" panose="02040503050406030204" pitchFamily="18" charset="0"/>
                          <a:ea typeface="全新硬笔行书简" panose="02010600040101010101" pitchFamily="2" charset="-122"/>
                        </a:rPr>
                        <m:t>−</m:t>
                      </m:r>
                      <m:d>
                        <m:dPr>
                          <m:begChr m:val="["/>
                          <m:endChr m:val="]"/>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r>
                            <a:rPr lang="en-US" altLang="zh-CN" sz="2400" b="1" i="1" smtClean="0">
                              <a:solidFill>
                                <a:srgbClr val="C00000"/>
                              </a:solidFill>
                              <a:latin typeface="Cambria Math" panose="02040503050406030204" pitchFamily="18" charset="0"/>
                              <a:ea typeface="全新硬笔行书简" panose="02010600040101010101" pitchFamily="2" charset="-122"/>
                            </a:rPr>
                            <m:t>𝒚</m:t>
                          </m:r>
                          <m:d>
                            <m:dPr>
                              <m:ctrlPr>
                                <a:rPr lang="en-US" altLang="zh-CN" sz="2400" b="1" i="1" smtClean="0">
                                  <a:solidFill>
                                    <a:srgbClr val="C00000"/>
                                  </a:solidFill>
                                  <a:latin typeface="Cambria Math" panose="02040503050406030204" pitchFamily="18" charset="0"/>
                                  <a:ea typeface="全新硬笔行书简" panose="02010600040101010101" pitchFamily="2" charset="-122"/>
                                </a:rPr>
                              </m:ctrlPr>
                            </m:dPr>
                            <m:e>
                              <m:sSub>
                                <m:sSubPr>
                                  <m:ctrlPr>
                                    <a:rPr lang="en-US" altLang="zh-CN" sz="2400" b="1" i="1">
                                      <a:solidFill>
                                        <a:srgbClr val="C00000"/>
                                      </a:solidFill>
                                      <a:latin typeface="Cambria Math" panose="02040503050406030204" pitchFamily="18" charset="0"/>
                                      <a:ea typeface="全新硬笔行书简" panose="02010600040101010101" pitchFamily="2" charset="-122"/>
                                    </a:rPr>
                                  </m:ctrlPr>
                                </m:sSubPr>
                                <m:e>
                                  <m:r>
                                    <a:rPr lang="en-US" altLang="zh-CN" sz="2400" b="1" i="1">
                                      <a:solidFill>
                                        <a:srgbClr val="C00000"/>
                                      </a:solidFill>
                                      <a:latin typeface="Cambria Math" panose="02040503050406030204" pitchFamily="18" charset="0"/>
                                      <a:ea typeface="全新硬笔行书简" panose="02010600040101010101" pitchFamily="2" charset="-122"/>
                                    </a:rPr>
                                    <m:t>𝒙</m:t>
                                  </m:r>
                                </m:e>
                                <m:sub>
                                  <m:r>
                                    <a:rPr lang="en-US" altLang="zh-CN" sz="2400" b="1" i="1">
                                      <a:solidFill>
                                        <a:srgbClr val="C00000"/>
                                      </a:solidFill>
                                      <a:latin typeface="Cambria Math" panose="02040503050406030204" pitchFamily="18" charset="0"/>
                                      <a:ea typeface="全新硬笔行书简" panose="02010600040101010101" pitchFamily="2" charset="-122"/>
                                    </a:rPr>
                                    <m:t>𝒏</m:t>
                                  </m:r>
                                </m:sub>
                              </m:sSub>
                            </m:e>
                          </m:d>
                          <m:r>
                            <a:rPr lang="en-US" altLang="zh-CN" sz="2400" b="1" i="1" smtClean="0">
                              <a:solidFill>
                                <a:srgbClr val="C00000"/>
                              </a:solidFill>
                              <a:latin typeface="Cambria Math" panose="02040503050406030204" pitchFamily="18" charset="0"/>
                              <a:ea typeface="全新硬笔行书简" panose="02010600040101010101" pitchFamily="2" charset="-122"/>
                            </a:rPr>
                            <m:t>+</m:t>
                          </m:r>
                          <m:f>
                            <m:fPr>
                              <m:ctrlPr>
                                <a:rPr lang="en-US" altLang="zh-CN" sz="2400" b="1" i="1" smtClean="0">
                                  <a:solidFill>
                                    <a:srgbClr val="C00000"/>
                                  </a:solidFill>
                                  <a:latin typeface="Cambria Math" panose="02040503050406030204" pitchFamily="18" charset="0"/>
                                  <a:ea typeface="全新硬笔行书简" panose="02010600040101010101" pitchFamily="2" charset="-122"/>
                                </a:rPr>
                              </m:ctrlPr>
                            </m:fPr>
                            <m:num>
                              <m:r>
                                <a:rPr lang="en-US" altLang="zh-CN" sz="2400" b="1" i="1" smtClean="0">
                                  <a:solidFill>
                                    <a:srgbClr val="C00000"/>
                                  </a:solidFill>
                                  <a:latin typeface="Cambria Math" panose="02040503050406030204" pitchFamily="18" charset="0"/>
                                  <a:ea typeface="全新硬笔行书简" panose="02010600040101010101" pitchFamily="2" charset="-122"/>
                                </a:rPr>
                                <m:t>𝒉</m:t>
                              </m:r>
                            </m:num>
                            <m:den>
                              <m:r>
                                <a:rPr lang="en-US" altLang="zh-CN" sz="2400" b="1" i="1" smtClean="0">
                                  <a:solidFill>
                                    <a:srgbClr val="C00000"/>
                                  </a:solidFill>
                                  <a:latin typeface="Cambria Math" panose="02040503050406030204" pitchFamily="18" charset="0"/>
                                  <a:ea typeface="全新硬笔行书简" panose="02010600040101010101" pitchFamily="2" charset="-122"/>
                                </a:rPr>
                                <m:t>𝟐</m:t>
                              </m:r>
                            </m:den>
                          </m:f>
                          <m:d>
                            <m:dPr>
                              <m:ctrlPr>
                                <a:rPr lang="en-US" altLang="zh-CN" sz="2400" b="1" i="1" smtClean="0">
                                  <a:solidFill>
                                    <a:srgbClr val="C00000"/>
                                  </a:solidFill>
                                  <a:latin typeface="Cambria Math" panose="02040503050406030204" pitchFamily="18" charset="0"/>
                                  <a:ea typeface="全新硬笔行书简" panose="02010600040101010101" pitchFamily="2" charset="-122"/>
                                </a:rPr>
                              </m:ctrlPr>
                            </m:dPr>
                            <m:e>
                              <m:sSup>
                                <m:sSupPr>
                                  <m:ctrlPr>
                                    <a:rPr lang="en-US" altLang="zh-CN" sz="2400" b="1" i="1" smtClean="0">
                                      <a:solidFill>
                                        <a:srgbClr val="C00000"/>
                                      </a:solidFill>
                                      <a:latin typeface="Cambria Math" panose="02040503050406030204" pitchFamily="18" charset="0"/>
                                      <a:ea typeface="全新硬笔行书简" panose="02010600040101010101" pitchFamily="2" charset="-122"/>
                                    </a:rPr>
                                  </m:ctrlPr>
                                </m:sSupPr>
                                <m:e>
                                  <m:r>
                                    <a:rPr lang="en-US" altLang="zh-CN" sz="2400" b="1" i="1" smtClean="0">
                                      <a:solidFill>
                                        <a:srgbClr val="C00000"/>
                                      </a:solidFill>
                                      <a:latin typeface="Cambria Math" panose="02040503050406030204" pitchFamily="18" charset="0"/>
                                      <a:ea typeface="全新硬笔行书简" panose="02010600040101010101" pitchFamily="2" charset="-122"/>
                                    </a:rPr>
                                    <m:t>𝒚</m:t>
                                  </m:r>
                                </m:e>
                                <m:sup>
                                  <m:r>
                                    <a:rPr lang="en-US" altLang="zh-CN" sz="2400" b="1" i="1" smtClean="0">
                                      <a:solidFill>
                                        <a:srgbClr val="C00000"/>
                                      </a:solidFill>
                                      <a:latin typeface="Cambria Math" panose="02040503050406030204" pitchFamily="18" charset="0"/>
                                      <a:ea typeface="全新硬笔行书简" panose="02010600040101010101" pitchFamily="2" charset="-122"/>
                                    </a:rPr>
                                    <m:t>′</m:t>
                                  </m:r>
                                </m:sup>
                              </m:sSup>
                              <m:d>
                                <m:dPr>
                                  <m:ctrlPr>
                                    <a:rPr lang="en-US" altLang="zh-CN" sz="2400" b="1" i="1" smtClean="0">
                                      <a:solidFill>
                                        <a:srgbClr val="C00000"/>
                                      </a:solidFill>
                                      <a:latin typeface="Cambria Math" panose="02040503050406030204" pitchFamily="18" charset="0"/>
                                      <a:ea typeface="全新硬笔行书简" panose="02010600040101010101" pitchFamily="2" charset="-122"/>
                                    </a:rPr>
                                  </m:ctrlPr>
                                </m:dPr>
                                <m:e>
                                  <m:sSub>
                                    <m:sSubPr>
                                      <m:ctrlPr>
                                        <a:rPr lang="en-US" altLang="zh-CN" sz="2400" b="1" i="1">
                                          <a:solidFill>
                                            <a:srgbClr val="C00000"/>
                                          </a:solidFill>
                                          <a:latin typeface="Cambria Math" panose="02040503050406030204" pitchFamily="18" charset="0"/>
                                          <a:ea typeface="全新硬笔行书简" panose="02010600040101010101" pitchFamily="2" charset="-122"/>
                                        </a:rPr>
                                      </m:ctrlPr>
                                    </m:sSubPr>
                                    <m:e>
                                      <m:r>
                                        <a:rPr lang="en-US" altLang="zh-CN" sz="2400" b="1" i="1">
                                          <a:solidFill>
                                            <a:srgbClr val="C00000"/>
                                          </a:solidFill>
                                          <a:latin typeface="Cambria Math" panose="02040503050406030204" pitchFamily="18" charset="0"/>
                                          <a:ea typeface="全新硬笔行书简" panose="02010600040101010101" pitchFamily="2" charset="-122"/>
                                        </a:rPr>
                                        <m:t>𝒙</m:t>
                                      </m:r>
                                    </m:e>
                                    <m:sub>
                                      <m:r>
                                        <a:rPr lang="en-US" altLang="zh-CN" sz="2400" b="1" i="1">
                                          <a:solidFill>
                                            <a:srgbClr val="C00000"/>
                                          </a:solidFill>
                                          <a:latin typeface="Cambria Math" panose="02040503050406030204" pitchFamily="18" charset="0"/>
                                          <a:ea typeface="全新硬笔行书简" panose="02010600040101010101" pitchFamily="2" charset="-122"/>
                                        </a:rPr>
                                        <m:t>𝒏</m:t>
                                      </m:r>
                                    </m:sub>
                                  </m:sSub>
                                </m:e>
                              </m:d>
                              <m:r>
                                <a:rPr lang="en-US" altLang="zh-CN" sz="2400" b="1" i="1" smtClean="0">
                                  <a:solidFill>
                                    <a:srgbClr val="C00000"/>
                                  </a:solidFill>
                                  <a:latin typeface="Cambria Math" panose="02040503050406030204" pitchFamily="18" charset="0"/>
                                  <a:ea typeface="全新硬笔行书简" panose="02010600040101010101" pitchFamily="2" charset="-122"/>
                                </a:rPr>
                                <m:t>+</m:t>
                              </m:r>
                              <m:sSup>
                                <m:sSupPr>
                                  <m:ctrlPr>
                                    <a:rPr lang="en-US" altLang="zh-CN" sz="2400" b="1" i="1" smtClean="0">
                                      <a:solidFill>
                                        <a:srgbClr val="FFC000"/>
                                      </a:solidFill>
                                      <a:latin typeface="Cambria Math" panose="02040503050406030204" pitchFamily="18" charset="0"/>
                                      <a:ea typeface="全新硬笔行书简" panose="02010600040101010101" pitchFamily="2" charset="-122"/>
                                    </a:rPr>
                                  </m:ctrlPr>
                                </m:sSupPr>
                                <m:e>
                                  <m:r>
                                    <a:rPr lang="en-US" altLang="zh-CN" sz="2400" b="1" i="1" smtClean="0">
                                      <a:solidFill>
                                        <a:srgbClr val="FFC000"/>
                                      </a:solidFill>
                                      <a:latin typeface="Cambria Math" panose="02040503050406030204" pitchFamily="18" charset="0"/>
                                      <a:ea typeface="全新硬笔行书简" panose="02010600040101010101" pitchFamily="2" charset="-122"/>
                                    </a:rPr>
                                    <m:t>𝒚</m:t>
                                  </m:r>
                                </m:e>
                                <m:sup>
                                  <m:r>
                                    <a:rPr lang="en-US" altLang="zh-CN" sz="2400" b="1" i="1" smtClean="0">
                                      <a:solidFill>
                                        <a:srgbClr val="FFC000"/>
                                      </a:solidFill>
                                      <a:latin typeface="Cambria Math" panose="02040503050406030204" pitchFamily="18" charset="0"/>
                                      <a:ea typeface="全新硬笔行书简" panose="02010600040101010101" pitchFamily="2" charset="-122"/>
                                    </a:rPr>
                                    <m:t>′</m:t>
                                  </m:r>
                                </m:sup>
                              </m:sSup>
                              <m:d>
                                <m:dPr>
                                  <m:ctrlPr>
                                    <a:rPr lang="en-US" altLang="zh-CN" sz="2400" b="1" i="1" smtClean="0">
                                      <a:solidFill>
                                        <a:srgbClr val="FFC000"/>
                                      </a:solidFill>
                                      <a:latin typeface="Cambria Math" panose="02040503050406030204" pitchFamily="18" charset="0"/>
                                      <a:ea typeface="全新硬笔行书简" panose="02010600040101010101" pitchFamily="2" charset="-122"/>
                                    </a:rPr>
                                  </m:ctrlPr>
                                </m:dPr>
                                <m:e>
                                  <m:sSub>
                                    <m:sSubPr>
                                      <m:ctrlPr>
                                        <a:rPr lang="en-US" altLang="zh-CN" sz="2400" b="1" i="1">
                                          <a:solidFill>
                                            <a:srgbClr val="FFC000"/>
                                          </a:solidFill>
                                          <a:latin typeface="Cambria Math" panose="02040503050406030204" pitchFamily="18" charset="0"/>
                                          <a:ea typeface="全新硬笔行书简" panose="02010600040101010101" pitchFamily="2" charset="-122"/>
                                        </a:rPr>
                                      </m:ctrlPr>
                                    </m:sSubPr>
                                    <m:e>
                                      <m:r>
                                        <a:rPr lang="en-US" altLang="zh-CN" sz="2400" b="1" i="1">
                                          <a:solidFill>
                                            <a:srgbClr val="FFC000"/>
                                          </a:solidFill>
                                          <a:latin typeface="Cambria Math" panose="02040503050406030204" pitchFamily="18" charset="0"/>
                                          <a:ea typeface="全新硬笔行书简" panose="02010600040101010101" pitchFamily="2" charset="-122"/>
                                        </a:rPr>
                                        <m:t>𝒙</m:t>
                                      </m:r>
                                    </m:e>
                                    <m:sub>
                                      <m:r>
                                        <a:rPr lang="en-US" altLang="zh-CN" sz="2400" b="1" i="1">
                                          <a:solidFill>
                                            <a:srgbClr val="FFC000"/>
                                          </a:solidFill>
                                          <a:latin typeface="Cambria Math" panose="02040503050406030204" pitchFamily="18" charset="0"/>
                                          <a:ea typeface="全新硬笔行书简" panose="02010600040101010101" pitchFamily="2" charset="-122"/>
                                        </a:rPr>
                                        <m:t>𝒏</m:t>
                                      </m:r>
                                    </m:sub>
                                  </m:sSub>
                                </m:e>
                              </m:d>
                              <m:r>
                                <a:rPr lang="en-US" altLang="zh-CN" sz="2400" b="1" i="1" smtClean="0">
                                  <a:solidFill>
                                    <a:srgbClr val="FFC000"/>
                                  </a:solidFill>
                                  <a:latin typeface="Cambria Math" panose="02040503050406030204" pitchFamily="18" charset="0"/>
                                  <a:ea typeface="全新硬笔行书简" panose="02010600040101010101" pitchFamily="2" charset="-122"/>
                                </a:rPr>
                                <m:t>+</m:t>
                              </m:r>
                              <m:r>
                                <a:rPr lang="en-US" altLang="zh-CN" sz="2400" b="1" i="1" smtClean="0">
                                  <a:solidFill>
                                    <a:srgbClr val="FFC000"/>
                                  </a:solidFill>
                                  <a:latin typeface="Cambria Math" panose="02040503050406030204" pitchFamily="18" charset="0"/>
                                  <a:ea typeface="全新硬笔行书简" panose="02010600040101010101" pitchFamily="2" charset="-122"/>
                                </a:rPr>
                                <m:t>𝒉</m:t>
                              </m:r>
                              <m:sSup>
                                <m:sSupPr>
                                  <m:ctrlPr>
                                    <a:rPr lang="en-US" altLang="zh-CN" sz="2400" b="1" i="1" smtClean="0">
                                      <a:solidFill>
                                        <a:srgbClr val="FFC000"/>
                                      </a:solidFill>
                                      <a:latin typeface="Cambria Math" panose="02040503050406030204" pitchFamily="18" charset="0"/>
                                      <a:ea typeface="全新硬笔行书简" panose="02010600040101010101" pitchFamily="2" charset="-122"/>
                                    </a:rPr>
                                  </m:ctrlPr>
                                </m:sSupPr>
                                <m:e>
                                  <m:r>
                                    <a:rPr lang="en-US" altLang="zh-CN" sz="2400" b="1" i="1" smtClean="0">
                                      <a:solidFill>
                                        <a:srgbClr val="FFC000"/>
                                      </a:solidFill>
                                      <a:latin typeface="Cambria Math" panose="02040503050406030204" pitchFamily="18" charset="0"/>
                                      <a:ea typeface="全新硬笔行书简" panose="02010600040101010101" pitchFamily="2" charset="-122"/>
                                    </a:rPr>
                                    <m:t>𝒚</m:t>
                                  </m:r>
                                </m:e>
                                <m:sup>
                                  <m:r>
                                    <a:rPr lang="en-US" altLang="zh-CN" sz="2400" b="1" i="1" smtClean="0">
                                      <a:solidFill>
                                        <a:srgbClr val="FFC000"/>
                                      </a:solidFill>
                                      <a:latin typeface="Cambria Math" panose="02040503050406030204" pitchFamily="18" charset="0"/>
                                      <a:ea typeface="全新硬笔行书简" panose="02010600040101010101" pitchFamily="2" charset="-122"/>
                                    </a:rPr>
                                    <m:t>′′</m:t>
                                  </m:r>
                                </m:sup>
                              </m:sSup>
                              <m:d>
                                <m:dPr>
                                  <m:ctrlPr>
                                    <a:rPr lang="en-US" altLang="zh-CN" sz="2400" b="1" i="1" smtClean="0">
                                      <a:solidFill>
                                        <a:srgbClr val="FFC000"/>
                                      </a:solidFill>
                                      <a:latin typeface="Cambria Math" panose="02040503050406030204" pitchFamily="18" charset="0"/>
                                      <a:ea typeface="全新硬笔行书简" panose="02010600040101010101" pitchFamily="2" charset="-122"/>
                                    </a:rPr>
                                  </m:ctrlPr>
                                </m:dPr>
                                <m:e>
                                  <m:sSub>
                                    <m:sSubPr>
                                      <m:ctrlPr>
                                        <a:rPr lang="en-US" altLang="zh-CN" sz="2400" b="1" i="1">
                                          <a:solidFill>
                                            <a:srgbClr val="FFC000"/>
                                          </a:solidFill>
                                          <a:latin typeface="Cambria Math" panose="02040503050406030204" pitchFamily="18" charset="0"/>
                                          <a:ea typeface="全新硬笔行书简" panose="02010600040101010101" pitchFamily="2" charset="-122"/>
                                        </a:rPr>
                                      </m:ctrlPr>
                                    </m:sSubPr>
                                    <m:e>
                                      <m:r>
                                        <a:rPr lang="en-US" altLang="zh-CN" sz="2400" b="1" i="1">
                                          <a:solidFill>
                                            <a:srgbClr val="FFC000"/>
                                          </a:solidFill>
                                          <a:latin typeface="Cambria Math" panose="02040503050406030204" pitchFamily="18" charset="0"/>
                                          <a:ea typeface="全新硬笔行书简" panose="02010600040101010101" pitchFamily="2" charset="-122"/>
                                        </a:rPr>
                                        <m:t>𝒙</m:t>
                                      </m:r>
                                    </m:e>
                                    <m:sub>
                                      <m:r>
                                        <a:rPr lang="en-US" altLang="zh-CN" sz="2400" b="1" i="1">
                                          <a:solidFill>
                                            <a:srgbClr val="FFC000"/>
                                          </a:solidFill>
                                          <a:latin typeface="Cambria Math" panose="02040503050406030204" pitchFamily="18" charset="0"/>
                                          <a:ea typeface="全新硬笔行书简" panose="02010600040101010101" pitchFamily="2" charset="-122"/>
                                        </a:rPr>
                                        <m:t>𝒏</m:t>
                                      </m:r>
                                    </m:sub>
                                  </m:sSub>
                                </m:e>
                              </m:d>
                              <m:r>
                                <a:rPr lang="en-US" altLang="zh-CN" sz="2400" b="1" i="1" smtClean="0">
                                  <a:solidFill>
                                    <a:srgbClr val="FFC000"/>
                                  </a:solidFill>
                                  <a:latin typeface="Cambria Math" panose="02040503050406030204" pitchFamily="18" charset="0"/>
                                  <a:ea typeface="全新硬笔行书简" panose="02010600040101010101" pitchFamily="2" charset="-122"/>
                                </a:rPr>
                                <m:t>+</m:t>
                              </m:r>
                              <m:f>
                                <m:fPr>
                                  <m:ctrlPr>
                                    <a:rPr lang="en-US" altLang="zh-CN" sz="2400" b="1" i="1" smtClean="0">
                                      <a:solidFill>
                                        <a:srgbClr val="FFC000"/>
                                      </a:solidFill>
                                      <a:latin typeface="Cambria Math" panose="02040503050406030204" pitchFamily="18" charset="0"/>
                                      <a:ea typeface="全新硬笔行书简" panose="02010600040101010101" pitchFamily="2" charset="-122"/>
                                    </a:rPr>
                                  </m:ctrlPr>
                                </m:fPr>
                                <m:num>
                                  <m:sSup>
                                    <m:sSupPr>
                                      <m:ctrlPr>
                                        <a:rPr lang="en-US" altLang="zh-CN" sz="2400" b="1" i="1" smtClean="0">
                                          <a:solidFill>
                                            <a:srgbClr val="FFC000"/>
                                          </a:solidFill>
                                          <a:latin typeface="Cambria Math" panose="02040503050406030204" pitchFamily="18" charset="0"/>
                                          <a:ea typeface="全新硬笔行书简" panose="02010600040101010101" pitchFamily="2" charset="-122"/>
                                        </a:rPr>
                                      </m:ctrlPr>
                                    </m:sSupPr>
                                    <m:e>
                                      <m:r>
                                        <a:rPr lang="en-US" altLang="zh-CN" sz="2400" b="1" i="1" smtClean="0">
                                          <a:solidFill>
                                            <a:srgbClr val="FFC000"/>
                                          </a:solidFill>
                                          <a:latin typeface="Cambria Math" panose="02040503050406030204" pitchFamily="18" charset="0"/>
                                          <a:ea typeface="全新硬笔行书简" panose="02010600040101010101" pitchFamily="2" charset="-122"/>
                                        </a:rPr>
                                        <m:t>𝒉</m:t>
                                      </m:r>
                                    </m:e>
                                    <m:sup>
                                      <m:r>
                                        <a:rPr lang="en-US" altLang="zh-CN" sz="2400" b="1" i="1" smtClean="0">
                                          <a:solidFill>
                                            <a:srgbClr val="FFC000"/>
                                          </a:solidFill>
                                          <a:latin typeface="Cambria Math" panose="02040503050406030204" pitchFamily="18" charset="0"/>
                                          <a:ea typeface="全新硬笔行书简" panose="02010600040101010101" pitchFamily="2" charset="-122"/>
                                        </a:rPr>
                                        <m:t>𝟐</m:t>
                                      </m:r>
                                    </m:sup>
                                  </m:sSup>
                                </m:num>
                                <m:den>
                                  <m:r>
                                    <a:rPr lang="en-US" altLang="zh-CN" sz="2400" b="1" i="1" smtClean="0">
                                      <a:solidFill>
                                        <a:srgbClr val="FFC000"/>
                                      </a:solidFill>
                                      <a:latin typeface="Cambria Math" panose="02040503050406030204" pitchFamily="18" charset="0"/>
                                      <a:ea typeface="全新硬笔行书简" panose="02010600040101010101" pitchFamily="2" charset="-122"/>
                                    </a:rPr>
                                    <m:t>𝟐</m:t>
                                  </m:r>
                                </m:den>
                              </m:f>
                              <m:sSup>
                                <m:sSupPr>
                                  <m:ctrlPr>
                                    <a:rPr lang="en-US" altLang="zh-CN" sz="2400" b="1" i="1" smtClean="0">
                                      <a:solidFill>
                                        <a:srgbClr val="FFC000"/>
                                      </a:solidFill>
                                      <a:latin typeface="Cambria Math" panose="02040503050406030204" pitchFamily="18" charset="0"/>
                                      <a:ea typeface="全新硬笔行书简" panose="02010600040101010101" pitchFamily="2" charset="-122"/>
                                    </a:rPr>
                                  </m:ctrlPr>
                                </m:sSupPr>
                                <m:e>
                                  <m:r>
                                    <a:rPr lang="en-US" altLang="zh-CN" sz="2400" b="1" i="1" smtClean="0">
                                      <a:solidFill>
                                        <a:srgbClr val="FFC000"/>
                                      </a:solidFill>
                                      <a:latin typeface="Cambria Math" panose="02040503050406030204" pitchFamily="18" charset="0"/>
                                      <a:ea typeface="全新硬笔行书简" panose="02010600040101010101" pitchFamily="2" charset="-122"/>
                                    </a:rPr>
                                    <m:t>𝒚</m:t>
                                  </m:r>
                                </m:e>
                                <m:sup>
                                  <m:r>
                                    <a:rPr lang="en-US" altLang="zh-CN" sz="2400" b="1" i="1" smtClean="0">
                                      <a:solidFill>
                                        <a:srgbClr val="FFC000"/>
                                      </a:solidFill>
                                      <a:latin typeface="Cambria Math" panose="02040503050406030204" pitchFamily="18" charset="0"/>
                                      <a:ea typeface="全新硬笔行书简" panose="02010600040101010101" pitchFamily="2" charset="-122"/>
                                    </a:rPr>
                                    <m:t>′′′</m:t>
                                  </m:r>
                                </m:sup>
                              </m:sSup>
                              <m:d>
                                <m:dPr>
                                  <m:ctrlPr>
                                    <a:rPr lang="en-US" altLang="zh-CN" sz="2400" b="1" i="1" smtClean="0">
                                      <a:solidFill>
                                        <a:srgbClr val="FFC000"/>
                                      </a:solidFill>
                                      <a:latin typeface="Cambria Math" panose="02040503050406030204" pitchFamily="18" charset="0"/>
                                      <a:ea typeface="全新硬笔行书简" panose="02010600040101010101" pitchFamily="2" charset="-122"/>
                                    </a:rPr>
                                  </m:ctrlPr>
                                </m:dPr>
                                <m:e>
                                  <m:sSub>
                                    <m:sSubPr>
                                      <m:ctrlPr>
                                        <a:rPr lang="en-US" altLang="zh-CN" sz="2400" b="1" i="1">
                                          <a:solidFill>
                                            <a:srgbClr val="FFC000"/>
                                          </a:solidFill>
                                          <a:latin typeface="Cambria Math" panose="02040503050406030204" pitchFamily="18" charset="0"/>
                                          <a:ea typeface="全新硬笔行书简" panose="02010600040101010101" pitchFamily="2" charset="-122"/>
                                        </a:rPr>
                                      </m:ctrlPr>
                                    </m:sSubPr>
                                    <m:e>
                                      <m:r>
                                        <a:rPr lang="en-US" altLang="zh-CN" sz="2400" b="1" i="1">
                                          <a:solidFill>
                                            <a:srgbClr val="FFC000"/>
                                          </a:solidFill>
                                          <a:latin typeface="Cambria Math" panose="02040503050406030204" pitchFamily="18" charset="0"/>
                                          <a:ea typeface="全新硬笔行书简" panose="02010600040101010101" pitchFamily="2" charset="-122"/>
                                        </a:rPr>
                                        <m:t>𝒙</m:t>
                                      </m:r>
                                    </m:e>
                                    <m:sub>
                                      <m:r>
                                        <a:rPr lang="en-US" altLang="zh-CN" sz="2400" b="1" i="1">
                                          <a:solidFill>
                                            <a:srgbClr val="FFC000"/>
                                          </a:solidFill>
                                          <a:latin typeface="Cambria Math" panose="02040503050406030204" pitchFamily="18" charset="0"/>
                                          <a:ea typeface="全新硬笔行书简" panose="02010600040101010101" pitchFamily="2" charset="-122"/>
                                        </a:rPr>
                                        <m:t>𝒏</m:t>
                                      </m:r>
                                    </m:sub>
                                  </m:sSub>
                                </m:e>
                              </m:d>
                              <m:r>
                                <a:rPr lang="en-US" altLang="zh-CN" sz="2400" b="1" i="1" smtClean="0">
                                  <a:solidFill>
                                    <a:srgbClr val="FFC000"/>
                                  </a:solidFill>
                                  <a:latin typeface="Cambria Math" panose="02040503050406030204" pitchFamily="18" charset="0"/>
                                  <a:ea typeface="全新硬笔行书简" panose="02010600040101010101" pitchFamily="2" charset="-122"/>
                                </a:rPr>
                                <m:t>+</m:t>
                              </m:r>
                              <m:r>
                                <a:rPr lang="en-US" altLang="zh-CN" sz="2400" b="1" i="1" smtClean="0">
                                  <a:solidFill>
                                    <a:srgbClr val="FFC000"/>
                                  </a:solidFill>
                                  <a:latin typeface="Cambria Math" panose="02040503050406030204" pitchFamily="18" charset="0"/>
                                  <a:ea typeface="全新硬笔行书简" panose="02010600040101010101" pitchFamily="2" charset="-122"/>
                                </a:rPr>
                                <m:t>𝒐</m:t>
                              </m:r>
                              <m:d>
                                <m:dPr>
                                  <m:ctrlPr>
                                    <a:rPr lang="en-US" altLang="zh-CN" sz="2400" b="1" i="1" smtClean="0">
                                      <a:solidFill>
                                        <a:srgbClr val="FFC000"/>
                                      </a:solidFill>
                                      <a:latin typeface="Cambria Math" panose="02040503050406030204" pitchFamily="18" charset="0"/>
                                      <a:ea typeface="全新硬笔行书简" panose="02010600040101010101" pitchFamily="2" charset="-122"/>
                                    </a:rPr>
                                  </m:ctrlPr>
                                </m:dPr>
                                <m:e>
                                  <m:sSup>
                                    <m:sSupPr>
                                      <m:ctrlPr>
                                        <a:rPr lang="en-US" altLang="zh-CN" sz="2400" b="1" i="1" smtClean="0">
                                          <a:solidFill>
                                            <a:srgbClr val="FFC000"/>
                                          </a:solidFill>
                                          <a:latin typeface="Cambria Math" panose="02040503050406030204" pitchFamily="18" charset="0"/>
                                          <a:ea typeface="全新硬笔行书简" panose="02010600040101010101" pitchFamily="2" charset="-122"/>
                                        </a:rPr>
                                      </m:ctrlPr>
                                    </m:sSupPr>
                                    <m:e>
                                      <m:r>
                                        <a:rPr lang="en-US" altLang="zh-CN" sz="2400" b="1" i="1" smtClean="0">
                                          <a:solidFill>
                                            <a:srgbClr val="FFC000"/>
                                          </a:solidFill>
                                          <a:latin typeface="Cambria Math" panose="02040503050406030204" pitchFamily="18" charset="0"/>
                                          <a:ea typeface="全新硬笔行书简" panose="02010600040101010101" pitchFamily="2" charset="-122"/>
                                        </a:rPr>
                                        <m:t>𝒉</m:t>
                                      </m:r>
                                    </m:e>
                                    <m:sup>
                                      <m:r>
                                        <a:rPr lang="en-US" altLang="zh-CN" sz="2400" b="1" i="1" smtClean="0">
                                          <a:solidFill>
                                            <a:srgbClr val="FFC000"/>
                                          </a:solidFill>
                                          <a:latin typeface="Cambria Math" panose="02040503050406030204" pitchFamily="18" charset="0"/>
                                          <a:ea typeface="全新硬笔行书简" panose="02010600040101010101" pitchFamily="2" charset="-122"/>
                                        </a:rPr>
                                        <m:t>𝟐</m:t>
                                      </m:r>
                                    </m:sup>
                                  </m:sSup>
                                </m:e>
                              </m:d>
                            </m:e>
                          </m:d>
                        </m:e>
                      </m:d>
                    </m:oMath>
                  </m:oMathPara>
                </a14:m>
                <a:endParaRPr lang="en-US" altLang="zh-CN" sz="2400" b="1" i="1" dirty="0" smtClean="0">
                  <a:solidFill>
                    <a:schemeClr val="bg1"/>
                  </a:solidFill>
                  <a:latin typeface="Cambria Math" panose="02040503050406030204" pitchFamily="18" charset="0"/>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0" smtClean="0">
                          <a:solidFill>
                            <a:schemeClr val="bg1"/>
                          </a:solidFill>
                          <a:latin typeface="Cambria Math" panose="02040503050406030204" pitchFamily="18" charset="0"/>
                          <a:ea typeface="全新硬笔行书简" panose="02010600040101010101" pitchFamily="2" charset="-122"/>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rPr>
                            <m:t>𝟏</m:t>
                          </m:r>
                        </m:num>
                        <m:den>
                          <m:r>
                            <a:rPr lang="en-US" altLang="zh-CN" sz="2400" b="1" i="1" smtClean="0">
                              <a:solidFill>
                                <a:schemeClr val="bg1"/>
                              </a:solidFill>
                              <a:latin typeface="Cambria Math" panose="02040503050406030204" pitchFamily="18" charset="0"/>
                              <a:ea typeface="全新硬笔行书简" panose="02010600040101010101" pitchFamily="2" charset="-122"/>
                            </a:rPr>
                            <m:t>𝟐</m:t>
                          </m:r>
                        </m:den>
                      </m:f>
                      <m:r>
                        <a:rPr lang="en-US" altLang="zh-CN" sz="2400" b="1" i="1" smtClean="0">
                          <a:solidFill>
                            <a:schemeClr val="bg1"/>
                          </a:solidFill>
                          <a:latin typeface="Cambria Math" panose="02040503050406030204" pitchFamily="18" charset="0"/>
                          <a:ea typeface="全新硬笔行书简" panose="02010600040101010101" pitchFamily="2" charset="-122"/>
                        </a:rPr>
                        <m:t> </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sSup>
                            <m:sSup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rPr>
                                <m:t>𝟑</m:t>
                              </m:r>
                            </m:sup>
                          </m:sSup>
                        </m:num>
                        <m:den>
                          <m:r>
                            <a:rPr lang="en-US" altLang="zh-CN" sz="2400" b="1" i="1" smtClean="0">
                              <a:solidFill>
                                <a:schemeClr val="bg1"/>
                              </a:solidFill>
                              <a:latin typeface="Cambria Math" panose="02040503050406030204" pitchFamily="18" charset="0"/>
                              <a:ea typeface="全新硬笔行书简" panose="02010600040101010101" pitchFamily="2" charset="-122"/>
                            </a:rPr>
                            <m:t>𝟑</m:t>
                          </m:r>
                          <m:r>
                            <a:rPr lang="en-US" altLang="zh-CN" sz="2400" b="1" i="1" smtClean="0">
                              <a:solidFill>
                                <a:schemeClr val="bg1"/>
                              </a:solidFill>
                              <a:latin typeface="Cambria Math" panose="02040503050406030204" pitchFamily="18" charset="0"/>
                              <a:ea typeface="全新硬笔行书简" panose="02010600040101010101" pitchFamily="2" charset="-122"/>
                            </a:rPr>
                            <m:t>!</m:t>
                          </m:r>
                        </m:den>
                      </m:f>
                      <m:sSup>
                        <m:sSup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p>
                          <m:r>
                            <a:rPr lang="en-US" altLang="zh-CN" sz="2400" b="1" i="1" smtClean="0">
                              <a:solidFill>
                                <a:schemeClr val="bg1"/>
                              </a:solidFill>
                              <a:latin typeface="Cambria Math" panose="02040503050406030204" pitchFamily="18" charset="0"/>
                              <a:ea typeface="全新硬笔行书简" panose="02010600040101010101" pitchFamily="2" charset="-122"/>
                            </a:rPr>
                            <m:t>′′′</m:t>
                          </m:r>
                        </m:sup>
                      </m:sSup>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e>
                      </m:d>
                      <m:r>
                        <a:rPr lang="en-US" altLang="zh-CN" sz="2400" b="1" i="0"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𝒐</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p>
                            <m:sSupPr>
                              <m:ctrlPr>
                                <a:rPr lang="en-US" altLang="zh-CN" sz="2400" b="1" i="1">
                                  <a:solidFill>
                                    <a:schemeClr val="bg1"/>
                                  </a:solidFill>
                                  <a:latin typeface="Cambria Math" panose="02040503050406030204" pitchFamily="18" charset="0"/>
                                  <a:ea typeface="全新硬笔行书简" panose="02010600040101010101" pitchFamily="2" charset="-122"/>
                                </a:rPr>
                              </m:ctrlPr>
                            </m:sSupPr>
                            <m:e>
                              <m:r>
                                <a:rPr lang="en-US" altLang="zh-CN" sz="2400" b="1" i="1">
                                  <a:solidFill>
                                    <a:schemeClr val="bg1"/>
                                  </a:solidFill>
                                  <a:latin typeface="Cambria Math" panose="02040503050406030204" pitchFamily="18" charset="0"/>
                                  <a:ea typeface="全新硬笔行书简" panose="02010600040101010101" pitchFamily="2" charset="-122"/>
                                </a:rPr>
                                <m:t>𝒉</m:t>
                              </m:r>
                            </m:e>
                            <m:sup>
                              <m:r>
                                <a:rPr lang="en-US" altLang="zh-CN" sz="2400" b="1" i="1">
                                  <a:solidFill>
                                    <a:schemeClr val="bg1"/>
                                  </a:solidFill>
                                  <a:latin typeface="Cambria Math" panose="02040503050406030204" pitchFamily="18" charset="0"/>
                                  <a:ea typeface="全新硬笔行书简" panose="02010600040101010101" pitchFamily="2" charset="-122"/>
                                </a:rPr>
                                <m:t>𝟑</m:t>
                              </m:r>
                            </m:sup>
                          </m:sSup>
                        </m:e>
                      </m:d>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可见，梯形格式是二阶精度的，局部截断误差的主项系数为</a:t>
                </a:r>
                <a14:m>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rPr>
                      <m:t>𝑪</m:t>
                    </m:r>
                    <m:r>
                      <a:rPr lang="en-US" altLang="zh-CN" sz="2400" b="1" i="1" smtClean="0">
                        <a:solidFill>
                          <a:schemeClr val="bg1"/>
                        </a:solidFill>
                        <a:latin typeface="Cambria Math" panose="02040503050406030204" pitchFamily="18" charset="0"/>
                        <a:ea typeface="全新硬笔行书简" panose="02010600040101010101" pitchFamily="2" charset="-122"/>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rPr>
                          <m:t>𝟏</m:t>
                        </m:r>
                      </m:num>
                      <m:den>
                        <m:r>
                          <a:rPr lang="en-US" altLang="zh-CN" sz="2400" b="1" i="1" smtClean="0">
                            <a:solidFill>
                              <a:schemeClr val="bg1"/>
                            </a:solidFill>
                            <a:latin typeface="Cambria Math" panose="02040503050406030204" pitchFamily="18" charset="0"/>
                            <a:ea typeface="全新硬笔行书简" panose="02010600040101010101" pitchFamily="2" charset="-122"/>
                          </a:rPr>
                          <m:t>𝟐</m:t>
                        </m:r>
                      </m:den>
                    </m:f>
                  </m:oMath>
                </a14:m>
                <a:r>
                  <a:rPr lang="en-US" altLang="zh-CN" sz="2400" b="1" dirty="0" smtClean="0">
                    <a:solidFill>
                      <a:schemeClr val="bg1"/>
                    </a:solidFill>
                    <a:latin typeface="全新硬笔行书简" panose="02010600040101010101" pitchFamily="2" charset="-122"/>
                    <a:ea typeface="全新硬笔行书简" panose="02010600040101010101" pitchFamily="2" charset="-122"/>
                  </a:rPr>
                  <a:t>.</a:t>
                </a:r>
                <a:endParaRPr lang="zh-CN" altLang="en-US" sz="2400" b="1" dirty="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0" y="304882"/>
                <a:ext cx="9220078" cy="5638742"/>
              </a:xfrm>
              <a:blipFill>
                <a:blip r:embed="rId3"/>
                <a:stretch>
                  <a:fillRect l="-992" t="-1622" r="-99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15066272"/>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noChangeArrowheads="1"/>
          </p:cNvSpPr>
          <p:nvPr>
            <p:ph type="title"/>
          </p:nvPr>
        </p:nvSpPr>
        <p:spPr>
          <a:xfrm>
            <a:off x="171450" y="228684"/>
            <a:ext cx="6029960" cy="871855"/>
          </a:xfrm>
        </p:spPr>
        <p:txBody>
          <a:bodyPr>
            <a:normAutofit/>
          </a:bodyPr>
          <a:lstStyle/>
          <a:p>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1. </a:t>
            </a:r>
            <a:r>
              <a:rPr lang="zh-CN" altLang="en-US" sz="4950" dirty="0">
                <a:solidFill>
                  <a:srgbClr val="00B050"/>
                </a:solidFill>
                <a:latin typeface="全新硬笔行书简" panose="02010600040101010101" pitchFamily="2" charset="-122"/>
                <a:ea typeface="全新硬笔行书简" panose="02010600040101010101" pitchFamily="2" charset="-122"/>
              </a:rPr>
              <a:t>欧</a:t>
            </a:r>
            <a:r>
              <a:rPr lang="zh-CN" altLang="en-US" sz="4950" dirty="0" smtClean="0">
                <a:solidFill>
                  <a:srgbClr val="00B050"/>
                </a:solidFill>
                <a:latin typeface="全新硬笔行书简" panose="02010600040101010101" pitchFamily="2" charset="-122"/>
                <a:ea typeface="全新硬笔行书简" panose="02010600040101010101" pitchFamily="2" charset="-122"/>
              </a:rPr>
              <a:t>拉方法</a:t>
            </a:r>
            <a:endParaRPr lang="zh-CN" altLang="en-US" sz="4950" dirty="0">
              <a:solidFill>
                <a:srgbClr val="00B050"/>
              </a:solidFill>
              <a:latin typeface="全新硬笔行书简" panose="02010600040101010101" pitchFamily="2" charset="-122"/>
              <a:ea typeface="全新硬笔行书简" panose="02010600040101010101" pitchFamily="2" charset="-122"/>
            </a:endParaRPr>
          </a:p>
        </p:txBody>
      </p:sp>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457202" y="1219258"/>
                <a:ext cx="8115195" cy="5638742"/>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1.7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改进的欧拉格式</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由于梯形</a:t>
                </a:r>
                <a14:m>
                  <m:oMath xmlns:m="http://schemas.openxmlformats.org/officeDocument/2006/math">
                    <m:r>
                      <a:rPr lang="zh-CN" altLang="en-US" sz="2400" b="1" i="1">
                        <a:solidFill>
                          <a:schemeClr val="bg1"/>
                        </a:solidFill>
                        <a:latin typeface="Cambria Math" panose="02040503050406030204" pitchFamily="18" charset="0"/>
                        <a:ea typeface="全新硬笔行书简" panose="02010600040101010101" pitchFamily="2" charset="-122"/>
                      </a:rPr>
                      <m:t>格式</m:t>
                    </m:r>
                  </m:oMath>
                </a14:m>
                <a:endParaRPr lang="en-US" altLang="zh-CN" sz="2400" b="1" i="1" dirty="0" smtClean="0">
                  <a:solidFill>
                    <a:schemeClr val="bg1"/>
                  </a:solidFill>
                  <a:latin typeface="Cambria Math" panose="02040503050406030204" pitchFamily="18" charset="0"/>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rPr>
                            <m:t>𝒉</m:t>
                          </m:r>
                        </m:num>
                        <m:den>
                          <m:r>
                            <a:rPr lang="en-US" altLang="zh-CN" sz="2400" b="1" i="1" smtClean="0">
                              <a:solidFill>
                                <a:schemeClr val="bg1"/>
                              </a:solidFill>
                              <a:latin typeface="Cambria Math" panose="02040503050406030204" pitchFamily="18" charset="0"/>
                              <a:ea typeface="全新硬笔行书简" panose="02010600040101010101" pitchFamily="2" charset="-122"/>
                            </a:rPr>
                            <m:t>𝟐</m:t>
                          </m:r>
                        </m:den>
                      </m:f>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r>
                            <a:rPr lang="en-US" altLang="zh-CN" sz="2400" b="1" i="1" smtClean="0">
                              <a:solidFill>
                                <a:schemeClr val="bg1"/>
                              </a:solidFill>
                              <a:latin typeface="Cambria Math" panose="02040503050406030204" pitchFamily="18" charset="0"/>
                              <a:ea typeface="全新硬笔行书简" panose="02010600040101010101" pitchFamily="2" charset="-122"/>
                            </a:rPr>
                            <m:t>𝒇</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e>
                          </m:d>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𝒇</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e>
                          </m:d>
                        </m:e>
                      </m:d>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尽管提高了精度，但是一种隐式格式，需要用迭代过程求解，计算量比较大，因此，常采用先用欧拉方法求出</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的一个初步近似值（称为预报值），然后用预报值作为梯形格式右端的</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直接计算新的</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（称为修正值），从而建立起</a:t>
                </a:r>
                <a:r>
                  <a:rPr lang="zh-CN" altLang="en-US" sz="2400" b="1" dirty="0" smtClean="0">
                    <a:solidFill>
                      <a:srgbClr val="FFFF00"/>
                    </a:solidFill>
                    <a:latin typeface="全新硬笔行书简" panose="02010600040101010101" pitchFamily="2" charset="-122"/>
                    <a:ea typeface="全新硬笔行书简" panose="02010600040101010101" pitchFamily="2" charset="-122"/>
                  </a:rPr>
                  <a:t>预报</a:t>
                </a:r>
                <a:r>
                  <a:rPr lang="en-US" altLang="zh-CN" sz="2400" b="1" dirty="0" smtClean="0">
                    <a:solidFill>
                      <a:srgbClr val="FFFF00"/>
                    </a:solidFill>
                    <a:latin typeface="全新硬笔行书简" panose="02010600040101010101" pitchFamily="2" charset="-122"/>
                    <a:ea typeface="全新硬笔行书简" panose="02010600040101010101" pitchFamily="2" charset="-122"/>
                  </a:rPr>
                  <a:t>—</a:t>
                </a:r>
                <a:r>
                  <a:rPr lang="zh-CN" altLang="en-US" sz="2400" b="1" dirty="0" smtClean="0">
                    <a:solidFill>
                      <a:srgbClr val="FFFF00"/>
                    </a:solidFill>
                    <a:latin typeface="全新硬笔行书简" panose="02010600040101010101" pitchFamily="2" charset="-122"/>
                    <a:ea typeface="全新硬笔行书简" panose="02010600040101010101" pitchFamily="2" charset="-122"/>
                  </a:rPr>
                  <a:t>校正系统</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。这种方法称为</a:t>
                </a:r>
                <a:r>
                  <a:rPr lang="zh-CN" altLang="en-US" sz="2400" b="1" dirty="0" smtClean="0">
                    <a:solidFill>
                      <a:srgbClr val="FFFF00"/>
                    </a:solidFill>
                    <a:latin typeface="全新硬笔行书简" panose="02010600040101010101" pitchFamily="2" charset="-122"/>
                    <a:ea typeface="全新硬笔行书简" panose="02010600040101010101" pitchFamily="2" charset="-122"/>
                  </a:rPr>
                  <a:t>改进的欧拉方法</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a:t>
                </a:r>
                <a:endParaRPr lang="zh-CN" altLang="en-US" sz="2400" b="1" dirty="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457202" y="1219258"/>
                <a:ext cx="8115195" cy="5638742"/>
              </a:xfrm>
              <a:blipFill rotWithShape="1">
                <a:blip r:embed="rId3"/>
                <a:stretch>
                  <a:fillRect l="-1127" t="-1622" r="-1803"/>
                </a:stretch>
              </a:blipFill>
            </p:spPr>
            <p:txBody>
              <a:bodyPr/>
              <a:lstStyle/>
              <a:p>
                <a:r>
                  <a:rPr lang="zh-CN" altLang="en-US">
                    <a:noFill/>
                  </a:rPr>
                  <a:t> </a:t>
                </a:r>
                <a:endParaRPr lang="zh-CN" altLang="en-US">
                  <a:noFill/>
                </a:endParaRPr>
              </a:p>
            </p:txBody>
          </p:sp>
        </mc:Fallback>
      </mc:AlternateContent>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noChangeArrowheads="1"/>
          </p:cNvSpPr>
          <p:nvPr>
            <p:ph type="title"/>
          </p:nvPr>
        </p:nvSpPr>
        <p:spPr>
          <a:xfrm>
            <a:off x="171450" y="228684"/>
            <a:ext cx="6029960" cy="871855"/>
          </a:xfrm>
        </p:spPr>
        <p:txBody>
          <a:bodyPr>
            <a:normAutofit/>
          </a:bodyPr>
          <a:lstStyle/>
          <a:p>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1. </a:t>
            </a:r>
            <a:r>
              <a:rPr lang="zh-CN" altLang="en-US" sz="4950" dirty="0">
                <a:solidFill>
                  <a:srgbClr val="00B050"/>
                </a:solidFill>
                <a:latin typeface="全新硬笔行书简" panose="02010600040101010101" pitchFamily="2" charset="-122"/>
                <a:ea typeface="全新硬笔行书简" panose="02010600040101010101" pitchFamily="2" charset="-122"/>
              </a:rPr>
              <a:t>欧</a:t>
            </a:r>
            <a:r>
              <a:rPr lang="zh-CN" altLang="en-US" sz="4950" dirty="0" smtClean="0">
                <a:solidFill>
                  <a:srgbClr val="00B050"/>
                </a:solidFill>
                <a:latin typeface="全新硬笔行书简" panose="02010600040101010101" pitchFamily="2" charset="-122"/>
                <a:ea typeface="全新硬笔行书简" panose="02010600040101010101" pitchFamily="2" charset="-122"/>
              </a:rPr>
              <a:t>拉方法</a:t>
            </a:r>
            <a:endParaRPr lang="zh-CN" altLang="en-US" sz="4950" dirty="0">
              <a:solidFill>
                <a:srgbClr val="00B050"/>
              </a:solidFill>
              <a:latin typeface="全新硬笔行书简" panose="02010600040101010101" pitchFamily="2" charset="-122"/>
              <a:ea typeface="全新硬笔行书简" panose="02010600040101010101" pitchFamily="2" charset="-122"/>
            </a:endParaRPr>
          </a:p>
        </p:txBody>
      </p:sp>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457202" y="1219258"/>
                <a:ext cx="8115195" cy="5638742"/>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1.7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改进的欧拉格式</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a:solidFill>
                      <a:schemeClr val="bg1"/>
                    </a:solidFill>
                    <a:latin typeface="全新硬笔行书简" panose="02010600040101010101" pitchFamily="2" charset="-122"/>
                    <a:ea typeface="全新硬笔行书简" panose="02010600040101010101" pitchFamily="2" charset="-122"/>
                  </a:rPr>
                  <a:t>将</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梯形</a:t>
                </a:r>
                <a14:m>
                  <m:oMath xmlns:m="http://schemas.openxmlformats.org/officeDocument/2006/math">
                    <m:r>
                      <a:rPr lang="zh-CN" altLang="en-US" sz="2400" b="1" i="1">
                        <a:solidFill>
                          <a:schemeClr val="bg1"/>
                        </a:solidFill>
                        <a:latin typeface="Cambria Math" panose="02040503050406030204" pitchFamily="18" charset="0"/>
                        <a:ea typeface="全新硬笔行书简" panose="02010600040101010101" pitchFamily="2" charset="-122"/>
                      </a:rPr>
                      <m:t>格式</m:t>
                    </m:r>
                  </m:oMath>
                </a14:m>
                <a:endParaRPr lang="en-US" altLang="zh-CN" sz="2400" b="1" i="1" dirty="0" smtClean="0">
                  <a:solidFill>
                    <a:schemeClr val="bg1"/>
                  </a:solidFill>
                  <a:latin typeface="Cambria Math" panose="02040503050406030204" pitchFamily="18" charset="0"/>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rPr>
                            <m:t>𝒉</m:t>
                          </m:r>
                        </m:num>
                        <m:den>
                          <m:r>
                            <a:rPr lang="en-US" altLang="zh-CN" sz="2400" b="1" i="1" smtClean="0">
                              <a:solidFill>
                                <a:schemeClr val="bg1"/>
                              </a:solidFill>
                              <a:latin typeface="Cambria Math" panose="02040503050406030204" pitchFamily="18" charset="0"/>
                              <a:ea typeface="全新硬笔行书简" panose="02010600040101010101" pitchFamily="2" charset="-122"/>
                            </a:rPr>
                            <m:t>𝟐</m:t>
                          </m:r>
                        </m:den>
                      </m:f>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r>
                            <a:rPr lang="en-US" altLang="zh-CN" sz="2400" b="1" i="1" smtClean="0">
                              <a:solidFill>
                                <a:schemeClr val="bg1"/>
                              </a:solidFill>
                              <a:latin typeface="Cambria Math" panose="02040503050406030204" pitchFamily="18" charset="0"/>
                              <a:ea typeface="全新硬笔行书简" panose="02010600040101010101" pitchFamily="2" charset="-122"/>
                            </a:rPr>
                            <m:t>𝒇</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e>
                          </m:d>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𝒇</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e>
                          </m:d>
                        </m:e>
                      </m:d>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a:solidFill>
                      <a:srgbClr val="FFFF00"/>
                    </a:solidFill>
                    <a:latin typeface="全新硬笔行书简" panose="02010600040101010101" pitchFamily="2" charset="-122"/>
                    <a:ea typeface="全新硬笔行书简" panose="02010600040101010101" pitchFamily="2" charset="-122"/>
                  </a:rPr>
                  <a:t>改进的</a:t>
                </a:r>
                <a:r>
                  <a:rPr lang="zh-CN" altLang="en-US" sz="2400" b="1" dirty="0" smtClean="0">
                    <a:solidFill>
                      <a:srgbClr val="FFFF00"/>
                    </a:solidFill>
                    <a:latin typeface="全新硬笔行书简" panose="02010600040101010101" pitchFamily="2" charset="-122"/>
                    <a:ea typeface="全新硬笔行书简" panose="02010600040101010101" pitchFamily="2" charset="-122"/>
                  </a:rPr>
                  <a:t>欧拉格式：</a:t>
                </a:r>
                <a:endParaRPr lang="en-US" altLang="zh-CN" sz="2400" b="1" dirty="0" smtClean="0">
                  <a:solidFill>
                    <a:srgbClr val="FFFF00"/>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d>
                        <m:dPr>
                          <m:begChr m:val="{"/>
                          <m:endChr m:val=""/>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eqArr>
                            <m:eqArrPr>
                              <m:ctrlPr>
                                <a:rPr lang="en-US" altLang="zh-CN" sz="2400" b="1" i="1" smtClean="0">
                                  <a:solidFill>
                                    <a:schemeClr val="bg1"/>
                                  </a:solidFill>
                                  <a:latin typeface="Cambria Math" panose="02040503050406030204" pitchFamily="18" charset="0"/>
                                  <a:ea typeface="全新硬笔行书简" panose="02010600040101010101" pitchFamily="2" charset="-122"/>
                                </a:rPr>
                              </m:ctrlPr>
                            </m:eqArr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𝒑</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𝒉𝒇</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e>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f>
                                <m:fPr>
                                  <m:ctrlPr>
                                    <a:rPr lang="en-US" altLang="zh-CN" sz="2400" b="1" i="1">
                                      <a:solidFill>
                                        <a:schemeClr val="bg1"/>
                                      </a:solidFill>
                                      <a:latin typeface="Cambria Math" panose="02040503050406030204" pitchFamily="18" charset="0"/>
                                      <a:ea typeface="全新硬笔行书简" panose="02010600040101010101" pitchFamily="2" charset="-122"/>
                                    </a:rPr>
                                  </m:ctrlPr>
                                </m:fPr>
                                <m:num>
                                  <m:r>
                                    <a:rPr lang="en-US" altLang="zh-CN" sz="2400" b="1" i="1">
                                      <a:solidFill>
                                        <a:schemeClr val="bg1"/>
                                      </a:solidFill>
                                      <a:latin typeface="Cambria Math" panose="02040503050406030204" pitchFamily="18" charset="0"/>
                                      <a:ea typeface="全新硬笔行书简" panose="02010600040101010101" pitchFamily="2" charset="-122"/>
                                    </a:rPr>
                                    <m:t>𝒉</m:t>
                                  </m:r>
                                </m:num>
                                <m:den>
                                  <m:r>
                                    <a:rPr lang="en-US" altLang="zh-CN" sz="2400" b="1" i="1">
                                      <a:solidFill>
                                        <a:schemeClr val="bg1"/>
                                      </a:solidFill>
                                      <a:latin typeface="Cambria Math" panose="02040503050406030204" pitchFamily="18" charset="0"/>
                                      <a:ea typeface="全新硬笔行书简" panose="02010600040101010101" pitchFamily="2" charset="-122"/>
                                    </a:rPr>
                                    <m:t>𝟐</m:t>
                                  </m:r>
                                </m:den>
                              </m:f>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r>
                                    <a:rPr lang="en-US" altLang="zh-CN" sz="2400" b="1" i="1">
                                      <a:solidFill>
                                        <a:schemeClr val="bg1"/>
                                      </a:solidFill>
                                      <a:latin typeface="Cambria Math" panose="02040503050406030204" pitchFamily="18" charset="0"/>
                                      <a:ea typeface="全新硬笔行书简" panose="02010600040101010101" pitchFamily="2" charset="-122"/>
                                    </a:rPr>
                                    <m:t>𝒇</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e>
                                  </m:d>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𝒇</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𝒑</m:t>
                                          </m:r>
                                        </m:sub>
                                      </m:sSub>
                                    </m:e>
                                  </m:d>
                                </m:e>
                              </m:d>
                            </m:e>
                          </m:eqArr>
                        </m:e>
                      </m:d>
                      <m:r>
                        <a:rPr lang="en-US" altLang="zh-CN" sz="2400" b="1" i="1" smtClean="0">
                          <a:solidFill>
                            <a:schemeClr val="bg1"/>
                          </a:solidFill>
                          <a:latin typeface="Cambria Math" panose="02040503050406030204" pitchFamily="18" charset="0"/>
                          <a:ea typeface="Cambria Math" panose="02040503050406030204" pitchFamily="18" charset="0"/>
                        </a:rPr>
                        <m:t>⟺</m:t>
                      </m:r>
                      <m:d>
                        <m:dPr>
                          <m:begChr m:val="{"/>
                          <m:endChr m:val=""/>
                          <m:ctrlPr>
                            <a:rPr lang="en-US" altLang="zh-CN" sz="2400" b="1" i="1" smtClean="0">
                              <a:solidFill>
                                <a:schemeClr val="bg1"/>
                              </a:solidFill>
                              <a:latin typeface="Cambria Math" panose="02040503050406030204" pitchFamily="18" charset="0"/>
                              <a:ea typeface="Cambria Math" panose="02040503050406030204" pitchFamily="18" charset="0"/>
                            </a:rPr>
                          </m:ctrlPr>
                        </m:dPr>
                        <m:e>
                          <m:eqArr>
                            <m:eqArrPr>
                              <m:ctrlPr>
                                <a:rPr lang="en-US" altLang="zh-CN" sz="2400" b="1" i="1">
                                  <a:solidFill>
                                    <a:schemeClr val="bg1"/>
                                  </a:solidFill>
                                  <a:latin typeface="Cambria Math" panose="02040503050406030204" pitchFamily="18" charset="0"/>
                                  <a:ea typeface="全新硬笔行书简" panose="02010600040101010101" pitchFamily="2" charset="-122"/>
                                </a:rPr>
                              </m:ctrlPr>
                            </m:eqArr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𝒑</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𝒉𝒇</m:t>
                              </m:r>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e>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𝒄</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𝒉𝒇</m:t>
                              </m:r>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𝒑</m:t>
                                  </m:r>
                                </m:sub>
                              </m:sSub>
                              <m:r>
                                <a:rPr lang="en-US" altLang="zh-CN" sz="2400" b="1" i="1">
                                  <a:solidFill>
                                    <a:schemeClr val="bg1"/>
                                  </a:solidFill>
                                  <a:latin typeface="Cambria Math" panose="02040503050406030204" pitchFamily="18" charset="0"/>
                                  <a:ea typeface="全新硬笔行书简" panose="02010600040101010101" pitchFamily="2" charset="-122"/>
                                </a:rPr>
                                <m:t>)</m:t>
                              </m:r>
                            </m:e>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𝒑</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𝒄</m:t>
                                      </m:r>
                                    </m:sub>
                                  </m:sSub>
                                </m:num>
                                <m:den>
                                  <m:r>
                                    <a:rPr lang="en-US" altLang="zh-CN" sz="2400" b="1" i="1" smtClean="0">
                                      <a:solidFill>
                                        <a:schemeClr val="bg1"/>
                                      </a:solidFill>
                                      <a:latin typeface="Cambria Math" panose="02040503050406030204" pitchFamily="18" charset="0"/>
                                      <a:ea typeface="全新硬笔行书简" panose="02010600040101010101" pitchFamily="2" charset="-122"/>
                                    </a:rPr>
                                    <m:t>𝟐</m:t>
                                  </m:r>
                                </m:den>
                              </m:f>
                            </m:e>
                          </m:eqArr>
                        </m:e>
                      </m:d>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r>
                        <a:rPr lang="en-US" altLang="zh-CN" sz="2400" b="1" i="1" smtClean="0">
                          <a:solidFill>
                            <a:schemeClr val="bg1"/>
                          </a:solidFill>
                          <a:latin typeface="Cambria Math" panose="02040503050406030204" pitchFamily="18" charset="0"/>
                          <a:ea typeface="Cambria Math" panose="020405030504060302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f>
                        <m:fPr>
                          <m:ctrlPr>
                            <a:rPr lang="en-US" altLang="zh-CN" sz="2400" b="1" i="1">
                              <a:solidFill>
                                <a:schemeClr val="bg1"/>
                              </a:solidFill>
                              <a:latin typeface="Cambria Math" panose="02040503050406030204" pitchFamily="18" charset="0"/>
                              <a:ea typeface="全新硬笔行书简" panose="02010600040101010101" pitchFamily="2" charset="-122"/>
                            </a:rPr>
                          </m:ctrlPr>
                        </m:fPr>
                        <m:num>
                          <m:r>
                            <a:rPr lang="en-US" altLang="zh-CN" sz="2400" b="1" i="1">
                              <a:solidFill>
                                <a:schemeClr val="bg1"/>
                              </a:solidFill>
                              <a:latin typeface="Cambria Math" panose="02040503050406030204" pitchFamily="18" charset="0"/>
                              <a:ea typeface="全新硬笔行书简" panose="02010600040101010101" pitchFamily="2" charset="-122"/>
                            </a:rPr>
                            <m:t>𝒉</m:t>
                          </m:r>
                        </m:num>
                        <m:den>
                          <m:r>
                            <a:rPr lang="en-US" altLang="zh-CN" sz="2400" b="1" i="1">
                              <a:solidFill>
                                <a:schemeClr val="bg1"/>
                              </a:solidFill>
                              <a:latin typeface="Cambria Math" panose="02040503050406030204" pitchFamily="18" charset="0"/>
                              <a:ea typeface="全新硬笔行书简" panose="02010600040101010101" pitchFamily="2" charset="-122"/>
                            </a:rPr>
                            <m:t>𝟐</m:t>
                          </m:r>
                        </m:den>
                      </m:f>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r>
                            <a:rPr lang="en-US" altLang="zh-CN" sz="2400" b="1" i="1">
                              <a:solidFill>
                                <a:schemeClr val="bg1"/>
                              </a:solidFill>
                              <a:latin typeface="Cambria Math" panose="02040503050406030204" pitchFamily="18" charset="0"/>
                              <a:ea typeface="全新硬笔行书简" panose="02010600040101010101" pitchFamily="2" charset="-122"/>
                            </a:rPr>
                            <m:t>𝒇</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e>
                          </m:d>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𝒇</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𝒉𝒇</m:t>
                              </m:r>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e>
                          </m:d>
                        </m:e>
                      </m:d>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endParaRPr lang="zh-CN" altLang="en-US" sz="2400" b="1" dirty="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457202" y="1219258"/>
                <a:ext cx="8115195" cy="5638742"/>
              </a:xfrm>
              <a:blipFill rotWithShape="1">
                <a:blip r:embed="rId3"/>
                <a:stretch>
                  <a:fillRect l="-1127" t="-1622"/>
                </a:stretch>
              </a:blipFill>
            </p:spPr>
            <p:txBody>
              <a:bodyPr/>
              <a:lstStyle/>
              <a:p>
                <a:r>
                  <a:rPr lang="zh-CN" altLang="en-US">
                    <a:noFill/>
                  </a:rPr>
                  <a:t> </a:t>
                </a:r>
                <a:endParaRPr lang="zh-CN" altLang="en-US">
                  <a:noFill/>
                </a:endParaRPr>
              </a:p>
            </p:txBody>
          </p:sp>
        </mc:Fallback>
      </mc:AlternateContent>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noChangeArrowheads="1"/>
          </p:cNvSpPr>
          <p:nvPr>
            <p:ph type="title"/>
          </p:nvPr>
        </p:nvSpPr>
        <p:spPr>
          <a:xfrm>
            <a:off x="171450" y="228684"/>
            <a:ext cx="6029960" cy="871855"/>
          </a:xfrm>
        </p:spPr>
        <p:txBody>
          <a:bodyPr>
            <a:normAutofit/>
          </a:bodyPr>
          <a:lstStyle/>
          <a:p>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2. </a:t>
            </a:r>
            <a:r>
              <a:rPr lang="zh-CN" altLang="en-US"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龙格</a:t>
            </a:r>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库塔方法</a:t>
            </a:r>
          </a:p>
        </p:txBody>
      </p:sp>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457202" y="990664"/>
                <a:ext cx="8115195" cy="6019642"/>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2.1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显式龙格</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库塔的一般格式</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将方程</a:t>
                </a:r>
                <a14:m>
                  <m:oMath xmlns:m="http://schemas.openxmlformats.org/officeDocument/2006/math">
                    <m:sSup>
                      <m:sSup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p>
                        <m:r>
                          <a:rPr lang="en-US" altLang="zh-CN" sz="2400" b="1" i="1" smtClean="0">
                            <a:solidFill>
                              <a:schemeClr val="bg1"/>
                            </a:solidFill>
                            <a:latin typeface="Cambria Math" panose="02040503050406030204" pitchFamily="18" charset="0"/>
                            <a:ea typeface="全新硬笔行书简" panose="02010600040101010101" pitchFamily="2" charset="-122"/>
                          </a:rPr>
                          <m:t>′</m:t>
                        </m:r>
                      </m:sup>
                    </m:sSup>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𝒇</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𝒙</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𝒚</m:t>
                    </m:r>
                    <m:r>
                      <a:rPr lang="en-US" altLang="zh-CN" sz="2400" b="1" i="1" smtClean="0">
                        <a:solidFill>
                          <a:schemeClr val="bg1"/>
                        </a:solidFill>
                        <a:latin typeface="Cambria Math" panose="02040503050406030204" pitchFamily="18" charset="0"/>
                        <a:ea typeface="全新硬笔行书简" panose="02010600040101010101" pitchFamily="2" charset="-122"/>
                      </a:rPr>
                      <m:t>)</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在</a:t>
                </a:r>
                <a14:m>
                  <m:oMath xmlns:m="http://schemas.openxmlformats.org/officeDocument/2006/math">
                    <m:r>
                      <a:rPr lang="en-US" altLang="zh-CN" sz="2400" b="1" i="1" dirty="0"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dirty="0"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dirty="0"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dirty="0"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dirty="0"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dirty="0"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dirty="0"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dirty="0" smtClean="0">
                            <a:solidFill>
                              <a:schemeClr val="bg1"/>
                            </a:solidFill>
                            <a:latin typeface="Cambria Math" panose="02040503050406030204" pitchFamily="18" charset="0"/>
                            <a:ea typeface="全新硬笔行书简" panose="02010600040101010101" pitchFamily="2" charset="-122"/>
                          </a:rPr>
                          <m:t>𝒏</m:t>
                        </m:r>
                        <m:r>
                          <a:rPr lang="en-US" altLang="zh-CN" sz="2400" b="1" i="1" dirty="0" smtClean="0">
                            <a:solidFill>
                              <a:schemeClr val="bg1"/>
                            </a:solidFill>
                            <a:latin typeface="Cambria Math" panose="02040503050406030204" pitchFamily="18" charset="0"/>
                            <a:ea typeface="全新硬笔行书简" panose="02010600040101010101" pitchFamily="2" charset="-122"/>
                          </a:rPr>
                          <m:t>+</m:t>
                        </m:r>
                        <m:r>
                          <a:rPr lang="en-US" altLang="zh-CN" sz="2400" b="1" i="1" dirty="0"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dirty="0" smtClean="0">
                        <a:solidFill>
                          <a:schemeClr val="bg1"/>
                        </a:solidFill>
                        <a:latin typeface="Cambria Math" panose="02040503050406030204" pitchFamily="18" charset="0"/>
                        <a:ea typeface="全新硬笔行书简" panose="02010600040101010101" pitchFamily="2" charset="-122"/>
                      </a:rPr>
                      <m:t>]</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上积分，得</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rPr>
                        <m:t>𝒚</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e>
                      </m:d>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𝒚</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e>
                      </m:d>
                      <m:r>
                        <a:rPr lang="en-US" altLang="zh-CN" sz="2400" b="1" i="1" smtClean="0">
                          <a:solidFill>
                            <a:schemeClr val="bg1"/>
                          </a:solidFill>
                          <a:latin typeface="Cambria Math" panose="02040503050406030204" pitchFamily="18" charset="0"/>
                          <a:ea typeface="全新硬笔行书简" panose="02010600040101010101" pitchFamily="2" charset="-122"/>
                        </a:rPr>
                        <m:t>+</m:t>
                      </m:r>
                      <m:nary>
                        <m:naryPr>
                          <m:ctrlPr>
                            <a:rPr lang="en-US" altLang="zh-CN" sz="2400" b="1" i="1" smtClean="0">
                              <a:solidFill>
                                <a:schemeClr val="bg1"/>
                              </a:solidFill>
                              <a:latin typeface="Cambria Math" panose="02040503050406030204" pitchFamily="18" charset="0"/>
                              <a:ea typeface="全新硬笔行书简" panose="02010600040101010101" pitchFamily="2" charset="-122"/>
                            </a:rPr>
                          </m:ctrlPr>
                        </m:naryPr>
                        <m:sub>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sub>
                        <m:sup>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sup>
                        <m:e>
                          <m:r>
                            <a:rPr lang="en-US" altLang="zh-CN" sz="2400" b="1" i="1" smtClean="0">
                              <a:solidFill>
                                <a:schemeClr val="bg1"/>
                              </a:solidFill>
                              <a:latin typeface="Cambria Math" panose="02040503050406030204" pitchFamily="18" charset="0"/>
                              <a:ea typeface="全新硬笔行书简" panose="02010600040101010101" pitchFamily="2" charset="-122"/>
                            </a:rPr>
                            <m:t>𝒇</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r>
                                <a:rPr lang="en-US" altLang="zh-CN" sz="2400" b="1" i="1" smtClean="0">
                                  <a:solidFill>
                                    <a:schemeClr val="bg1"/>
                                  </a:solidFill>
                                  <a:latin typeface="Cambria Math" panose="02040503050406030204" pitchFamily="18" charset="0"/>
                                  <a:ea typeface="全新硬笔行书简" panose="02010600040101010101" pitchFamily="2" charset="-122"/>
                                </a:rPr>
                                <m:t>𝒙</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𝒚</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d>
                            </m:e>
                          </m:d>
                          <m:r>
                            <a:rPr lang="en-US" altLang="zh-CN" sz="2400" b="1" i="1" smtClean="0">
                              <a:solidFill>
                                <a:schemeClr val="bg1"/>
                              </a:solidFill>
                              <a:latin typeface="Cambria Math" panose="02040503050406030204" pitchFamily="18" charset="0"/>
                              <a:ea typeface="全新硬笔行书简" panose="02010600040101010101" pitchFamily="2" charset="-122"/>
                            </a:rPr>
                            <m:t>𝒅𝒙</m:t>
                          </m:r>
                        </m:e>
                      </m:nary>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r>
                        <a:rPr lang="en-US" altLang="zh-CN" sz="2400" b="1" i="1" dirty="0" smtClean="0">
                          <a:solidFill>
                            <a:schemeClr val="bg1"/>
                          </a:solidFill>
                          <a:latin typeface="Cambria Math" panose="02040503050406030204" pitchFamily="18" charset="0"/>
                          <a:ea typeface="全新硬笔行书简" panose="02010600040101010101" pitchFamily="2" charset="-122"/>
                        </a:rPr>
                        <m:t>=</m:t>
                      </m:r>
                      <m:r>
                        <a:rPr lang="en-US" altLang="zh-CN" sz="2400" b="1" i="1" dirty="0" smtClean="0">
                          <a:solidFill>
                            <a:schemeClr val="bg1"/>
                          </a:solidFill>
                          <a:latin typeface="Cambria Math" panose="02040503050406030204" pitchFamily="18" charset="0"/>
                          <a:ea typeface="全新硬笔行书简" panose="02010600040101010101" pitchFamily="2" charset="-122"/>
                        </a:rPr>
                        <m:t>𝒚</m:t>
                      </m:r>
                      <m:r>
                        <a:rPr lang="en-US" altLang="zh-CN" sz="2400" b="1" i="1" dirty="0"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dirty="0"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dirty="0"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dirty="0"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dirty="0" smtClean="0">
                          <a:solidFill>
                            <a:schemeClr val="bg1"/>
                          </a:solidFill>
                          <a:latin typeface="Cambria Math" panose="02040503050406030204" pitchFamily="18" charset="0"/>
                          <a:ea typeface="全新硬笔行书简" panose="02010600040101010101" pitchFamily="2" charset="-122"/>
                        </a:rPr>
                        <m:t>)+</m:t>
                      </m:r>
                      <m:r>
                        <a:rPr lang="en-US" altLang="zh-CN" sz="2400" b="1" i="1" dirty="0" smtClean="0">
                          <a:solidFill>
                            <a:schemeClr val="bg1"/>
                          </a:solidFill>
                          <a:latin typeface="Cambria Math" panose="02040503050406030204" pitchFamily="18" charset="0"/>
                          <a:ea typeface="全新硬笔行书简" panose="02010600040101010101" pitchFamily="2" charset="-122"/>
                        </a:rPr>
                        <m:t>𝒉𝒇</m:t>
                      </m:r>
                      <m:r>
                        <a:rPr lang="en-US" altLang="zh-CN" sz="2400" b="1" i="1" dirty="0" smtClean="0">
                          <a:solidFill>
                            <a:schemeClr val="bg1"/>
                          </a:solidFill>
                          <a:latin typeface="Cambria Math" panose="02040503050406030204" pitchFamily="18" charset="0"/>
                          <a:ea typeface="全新硬笔行书简" panose="02010600040101010101" pitchFamily="2" charset="-122"/>
                        </a:rPr>
                        <m:t>(</m:t>
                      </m:r>
                      <m:r>
                        <a:rPr lang="zh-CN" altLang="en-US" sz="2400" b="1" i="1" dirty="0" smtClean="0">
                          <a:solidFill>
                            <a:schemeClr val="bg1"/>
                          </a:solidFill>
                          <a:latin typeface="Cambria Math" panose="02040503050406030204" pitchFamily="18" charset="0"/>
                          <a:ea typeface="全新硬笔行书简" panose="02010600040101010101" pitchFamily="2" charset="-122"/>
                        </a:rPr>
                        <m:t>𝝃</m:t>
                      </m:r>
                      <m:r>
                        <a:rPr lang="en-US" altLang="zh-CN" sz="2400" b="1" i="1" dirty="0" smtClean="0">
                          <a:solidFill>
                            <a:schemeClr val="bg1"/>
                          </a:solidFill>
                          <a:latin typeface="Cambria Math" panose="02040503050406030204" pitchFamily="18" charset="0"/>
                          <a:ea typeface="全新硬笔行书简" panose="02010600040101010101" pitchFamily="2" charset="-122"/>
                        </a:rPr>
                        <m:t>,</m:t>
                      </m:r>
                      <m:r>
                        <a:rPr lang="en-US" altLang="zh-CN" sz="2400" b="1" i="1" dirty="0" smtClean="0">
                          <a:solidFill>
                            <a:schemeClr val="bg1"/>
                          </a:solidFill>
                          <a:latin typeface="Cambria Math" panose="02040503050406030204" pitchFamily="18" charset="0"/>
                          <a:ea typeface="全新硬笔行书简" panose="02010600040101010101" pitchFamily="2" charset="-122"/>
                        </a:rPr>
                        <m:t>𝒚</m:t>
                      </m:r>
                      <m:r>
                        <a:rPr lang="en-US" altLang="zh-CN" sz="2400" b="1" i="1" dirty="0" smtClean="0">
                          <a:solidFill>
                            <a:schemeClr val="bg1"/>
                          </a:solidFill>
                          <a:latin typeface="Cambria Math" panose="02040503050406030204" pitchFamily="18" charset="0"/>
                          <a:ea typeface="全新硬笔行书简" panose="02010600040101010101" pitchFamily="2" charset="-122"/>
                        </a:rPr>
                        <m:t>(</m:t>
                      </m:r>
                      <m:r>
                        <a:rPr lang="zh-CN" altLang="en-US" sz="2400" b="1" i="1" dirty="0" smtClean="0">
                          <a:solidFill>
                            <a:schemeClr val="bg1"/>
                          </a:solidFill>
                          <a:latin typeface="Cambria Math" panose="02040503050406030204" pitchFamily="18" charset="0"/>
                          <a:ea typeface="全新硬笔行书简" panose="02010600040101010101" pitchFamily="2" charset="-122"/>
                        </a:rPr>
                        <m:t>𝝃</m:t>
                      </m:r>
                      <m:r>
                        <a:rPr lang="en-US" altLang="zh-CN" sz="2400" b="1" i="1" dirty="0" smtClean="0">
                          <a:solidFill>
                            <a:schemeClr val="bg1"/>
                          </a:solidFill>
                          <a:latin typeface="Cambria Math" panose="02040503050406030204" pitchFamily="18" charset="0"/>
                          <a:ea typeface="全新硬笔行书简" panose="02010600040101010101" pitchFamily="2" charset="-122"/>
                        </a:rPr>
                        <m:t>))</m:t>
                      </m:r>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a:solidFill>
                      <a:schemeClr val="bg1"/>
                    </a:solidFill>
                    <a:latin typeface="全新硬笔行书简" panose="02010600040101010101" pitchFamily="2" charset="-122"/>
                    <a:ea typeface="全新硬笔行书简" panose="02010600040101010101" pitchFamily="2" charset="-122"/>
                  </a:rPr>
                  <a:t>其中</a:t>
                </a:r>
                <a14:m>
                  <m:oMath xmlns:m="http://schemas.openxmlformats.org/officeDocument/2006/math">
                    <m:r>
                      <a:rPr lang="en-US" altLang="zh-CN" sz="2400" b="1" i="1" dirty="0">
                        <a:solidFill>
                          <a:schemeClr val="bg1"/>
                        </a:solidFill>
                        <a:latin typeface="Cambria Math" panose="02040503050406030204" pitchFamily="18" charset="0"/>
                        <a:ea typeface="全新硬笔行书简" panose="02010600040101010101" pitchFamily="2" charset="-122"/>
                      </a:rPr>
                      <m:t>𝒇</m:t>
                    </m:r>
                    <m:r>
                      <a:rPr lang="en-US" altLang="zh-CN" sz="2400" b="1" i="1" dirty="0">
                        <a:solidFill>
                          <a:schemeClr val="bg1"/>
                        </a:solidFill>
                        <a:latin typeface="Cambria Math" panose="02040503050406030204" pitchFamily="18" charset="0"/>
                        <a:ea typeface="全新硬笔行书简" panose="02010600040101010101" pitchFamily="2" charset="-122"/>
                      </a:rPr>
                      <m:t>(</m:t>
                    </m:r>
                    <m:r>
                      <a:rPr lang="zh-CN" altLang="en-US" sz="2400" b="1" i="1" dirty="0">
                        <a:solidFill>
                          <a:schemeClr val="bg1"/>
                        </a:solidFill>
                        <a:latin typeface="Cambria Math" panose="02040503050406030204" pitchFamily="18" charset="0"/>
                        <a:ea typeface="全新硬笔行书简" panose="02010600040101010101" pitchFamily="2" charset="-122"/>
                      </a:rPr>
                      <m:t>𝝃</m:t>
                    </m:r>
                    <m:r>
                      <a:rPr lang="en-US" altLang="zh-CN" sz="2400" b="1" i="1" dirty="0">
                        <a:solidFill>
                          <a:schemeClr val="bg1"/>
                        </a:solidFill>
                        <a:latin typeface="Cambria Math" panose="02040503050406030204" pitchFamily="18" charset="0"/>
                        <a:ea typeface="全新硬笔行书简" panose="02010600040101010101" pitchFamily="2" charset="-122"/>
                      </a:rPr>
                      <m:t>,</m:t>
                    </m:r>
                    <m:r>
                      <a:rPr lang="en-US" altLang="zh-CN" sz="2400" b="1" i="1" dirty="0">
                        <a:solidFill>
                          <a:schemeClr val="bg1"/>
                        </a:solidFill>
                        <a:latin typeface="Cambria Math" panose="02040503050406030204" pitchFamily="18" charset="0"/>
                        <a:ea typeface="全新硬笔行书简" panose="02010600040101010101" pitchFamily="2" charset="-122"/>
                      </a:rPr>
                      <m:t>𝒚</m:t>
                    </m:r>
                    <m:r>
                      <a:rPr lang="en-US" altLang="zh-CN" sz="2400" b="1" i="1" dirty="0">
                        <a:solidFill>
                          <a:schemeClr val="bg1"/>
                        </a:solidFill>
                        <a:latin typeface="Cambria Math" panose="02040503050406030204" pitchFamily="18" charset="0"/>
                        <a:ea typeface="全新硬笔行书简" panose="02010600040101010101" pitchFamily="2" charset="-122"/>
                      </a:rPr>
                      <m:t>(</m:t>
                    </m:r>
                    <m:r>
                      <a:rPr lang="zh-CN" altLang="en-US" sz="2400" b="1" i="1" dirty="0">
                        <a:solidFill>
                          <a:schemeClr val="bg1"/>
                        </a:solidFill>
                        <a:latin typeface="Cambria Math" panose="02040503050406030204" pitchFamily="18" charset="0"/>
                        <a:ea typeface="全新硬笔行书简" panose="02010600040101010101" pitchFamily="2" charset="-122"/>
                      </a:rPr>
                      <m:t>𝝃</m:t>
                    </m:r>
                    <m:r>
                      <a:rPr lang="en-US" altLang="zh-CN" sz="2400" b="1" i="1" dirty="0">
                        <a:solidFill>
                          <a:schemeClr val="bg1"/>
                        </a:solidFill>
                        <a:latin typeface="Cambria Math" panose="02040503050406030204" pitchFamily="18" charset="0"/>
                        <a:ea typeface="全新硬笔行书简" panose="02010600040101010101" pitchFamily="2" charset="-122"/>
                      </a:rPr>
                      <m:t>))</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称为</a:t>
                </a:r>
                <a14:m>
                  <m:oMath xmlns:m="http://schemas.openxmlformats.org/officeDocument/2006/math">
                    <m:r>
                      <a:rPr lang="en-US" altLang="zh-CN" sz="2400" b="1" i="1" dirty="0">
                        <a:solidFill>
                          <a:schemeClr val="bg1"/>
                        </a:solidFill>
                        <a:latin typeface="Cambria Math" panose="02040503050406030204" pitchFamily="18" charset="0"/>
                        <a:ea typeface="全新硬笔行书简" panose="02010600040101010101" pitchFamily="2" charset="-122"/>
                      </a:rPr>
                      <m:t>[</m:t>
                    </m:r>
                    <m:sSub>
                      <m:sSubPr>
                        <m:ctrlPr>
                          <a:rPr lang="en-US" altLang="zh-CN" sz="2400" b="1" i="1" dirty="0">
                            <a:solidFill>
                              <a:schemeClr val="bg1"/>
                            </a:solidFill>
                            <a:latin typeface="Cambria Math" panose="02040503050406030204" pitchFamily="18" charset="0"/>
                            <a:ea typeface="全新硬笔行书简" panose="02010600040101010101" pitchFamily="2" charset="-122"/>
                          </a:rPr>
                        </m:ctrlPr>
                      </m:sSubPr>
                      <m:e>
                        <m:r>
                          <a:rPr lang="en-US" altLang="zh-CN" sz="2400" b="1" i="1" dirty="0">
                            <a:solidFill>
                              <a:schemeClr val="bg1"/>
                            </a:solidFill>
                            <a:latin typeface="Cambria Math" panose="02040503050406030204" pitchFamily="18" charset="0"/>
                            <a:ea typeface="全新硬笔行书简" panose="02010600040101010101" pitchFamily="2" charset="-122"/>
                          </a:rPr>
                          <m:t>𝒙</m:t>
                        </m:r>
                      </m:e>
                      <m:sub>
                        <m:r>
                          <a:rPr lang="en-US" altLang="zh-CN" sz="2400" b="1" i="1" dirty="0">
                            <a:solidFill>
                              <a:schemeClr val="bg1"/>
                            </a:solidFill>
                            <a:latin typeface="Cambria Math" panose="02040503050406030204" pitchFamily="18" charset="0"/>
                            <a:ea typeface="全新硬笔行书简" panose="02010600040101010101" pitchFamily="2" charset="-122"/>
                          </a:rPr>
                          <m:t>𝒏</m:t>
                        </m:r>
                      </m:sub>
                    </m:sSub>
                    <m:r>
                      <a:rPr lang="en-US" altLang="zh-CN" sz="2400" b="1" i="1" dirty="0">
                        <a:solidFill>
                          <a:schemeClr val="bg1"/>
                        </a:solidFill>
                        <a:latin typeface="Cambria Math" panose="02040503050406030204" pitchFamily="18" charset="0"/>
                        <a:ea typeface="全新硬笔行书简" panose="02010600040101010101" pitchFamily="2" charset="-122"/>
                      </a:rPr>
                      <m:t>,</m:t>
                    </m:r>
                    <m:sSub>
                      <m:sSubPr>
                        <m:ctrlPr>
                          <a:rPr lang="en-US" altLang="zh-CN" sz="2400" b="1" i="1" dirty="0">
                            <a:solidFill>
                              <a:schemeClr val="bg1"/>
                            </a:solidFill>
                            <a:latin typeface="Cambria Math" panose="02040503050406030204" pitchFamily="18" charset="0"/>
                            <a:ea typeface="全新硬笔行书简" panose="02010600040101010101" pitchFamily="2" charset="-122"/>
                          </a:rPr>
                        </m:ctrlPr>
                      </m:sSubPr>
                      <m:e>
                        <m:r>
                          <a:rPr lang="en-US" altLang="zh-CN" sz="2400" b="1" i="1" dirty="0">
                            <a:solidFill>
                              <a:schemeClr val="bg1"/>
                            </a:solidFill>
                            <a:latin typeface="Cambria Math" panose="02040503050406030204" pitchFamily="18" charset="0"/>
                            <a:ea typeface="全新硬笔行书简" panose="02010600040101010101" pitchFamily="2" charset="-122"/>
                          </a:rPr>
                          <m:t>𝒙</m:t>
                        </m:r>
                      </m:e>
                      <m:sub>
                        <m:r>
                          <a:rPr lang="en-US" altLang="zh-CN" sz="2400" b="1" i="1" dirty="0">
                            <a:solidFill>
                              <a:schemeClr val="bg1"/>
                            </a:solidFill>
                            <a:latin typeface="Cambria Math" panose="02040503050406030204" pitchFamily="18" charset="0"/>
                            <a:ea typeface="全新硬笔行书简" panose="02010600040101010101" pitchFamily="2" charset="-122"/>
                          </a:rPr>
                          <m:t>𝒏</m:t>
                        </m:r>
                        <m:r>
                          <a:rPr lang="en-US" altLang="zh-CN" sz="2400" b="1" i="1" dirty="0">
                            <a:solidFill>
                              <a:schemeClr val="bg1"/>
                            </a:solidFill>
                            <a:latin typeface="Cambria Math" panose="02040503050406030204" pitchFamily="18" charset="0"/>
                            <a:ea typeface="全新硬笔行书简" panose="02010600040101010101" pitchFamily="2" charset="-122"/>
                          </a:rPr>
                          <m:t>+</m:t>
                        </m:r>
                        <m:r>
                          <a:rPr lang="en-US" altLang="zh-CN" sz="2400" b="1" i="1" dirty="0">
                            <a:solidFill>
                              <a:schemeClr val="bg1"/>
                            </a:solidFill>
                            <a:latin typeface="Cambria Math" panose="02040503050406030204" pitchFamily="18" charset="0"/>
                            <a:ea typeface="全新硬笔行书简" panose="02010600040101010101" pitchFamily="2" charset="-122"/>
                          </a:rPr>
                          <m:t>𝟏</m:t>
                        </m:r>
                      </m:sub>
                    </m:sSub>
                    <m:r>
                      <a:rPr lang="en-US" altLang="zh-CN" sz="2400" b="1" i="1" dirty="0">
                        <a:solidFill>
                          <a:schemeClr val="bg1"/>
                        </a:solidFill>
                        <a:latin typeface="Cambria Math" panose="02040503050406030204" pitchFamily="18" charset="0"/>
                        <a:ea typeface="全新硬笔行书简" panose="02010600040101010101" pitchFamily="2" charset="-122"/>
                      </a:rPr>
                      <m:t>]</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上的平均斜率。当对平均斜率提供一种算法，也就对微分方程给出了一种算法。</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endParaRPr lang="zh-CN" altLang="en-US" sz="2400" b="1" dirty="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457202" y="990664"/>
                <a:ext cx="8115195" cy="6019642"/>
              </a:xfrm>
              <a:blipFill>
                <a:blip r:embed="rId3"/>
                <a:stretch>
                  <a:fillRect l="-1127" t="-1520"/>
                </a:stretch>
              </a:blipFill>
            </p:spPr>
            <p:txBody>
              <a:bodyPr/>
              <a:lstStyle/>
              <a:p>
                <a:r>
                  <a:rPr lang="zh-CN" altLang="en-US">
                    <a:noFill/>
                  </a:rPr>
                  <a:t> </a:t>
                </a:r>
              </a:p>
            </p:txBody>
          </p:sp>
        </mc:Fallback>
      </mc:AlternateContent>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noChangeArrowheads="1"/>
          </p:cNvSpPr>
          <p:nvPr>
            <p:ph type="title"/>
          </p:nvPr>
        </p:nvSpPr>
        <p:spPr>
          <a:xfrm>
            <a:off x="171450" y="228684"/>
            <a:ext cx="6029960" cy="871855"/>
          </a:xfrm>
        </p:spPr>
        <p:txBody>
          <a:bodyPr>
            <a:normAutofit/>
          </a:bodyPr>
          <a:lstStyle/>
          <a:p>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2. </a:t>
            </a:r>
            <a:r>
              <a:rPr lang="zh-CN" altLang="en-US"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龙格</a:t>
            </a:r>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库塔方法</a:t>
            </a:r>
          </a:p>
        </p:txBody>
      </p:sp>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457202" y="990664"/>
                <a:ext cx="8115195" cy="6019642"/>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2.1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显式龙格</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库塔的一般格式</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       选择</a:t>
                </a:r>
                <a14:m>
                  <m:oMath xmlns:m="http://schemas.openxmlformats.org/officeDocument/2006/math">
                    <m:r>
                      <a:rPr lang="en-US" altLang="zh-CN" sz="2400" b="1" i="0" dirty="0" smtClean="0">
                        <a:solidFill>
                          <a:schemeClr val="bg1"/>
                        </a:solidFill>
                        <a:latin typeface="Cambria Math" panose="02040503050406030204" pitchFamily="18" charset="0"/>
                        <a:ea typeface="全新硬笔行书简" panose="02010600040101010101" pitchFamily="2" charset="-122"/>
                      </a:rPr>
                      <m:t>𝐫</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个节点，令</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r>
                        <a:rPr lang="en-US" altLang="zh-CN" sz="2400" b="1" i="1" dirty="0">
                          <a:solidFill>
                            <a:schemeClr val="bg1"/>
                          </a:solidFill>
                          <a:latin typeface="Cambria Math" panose="02040503050406030204" pitchFamily="18" charset="0"/>
                          <a:ea typeface="全新硬笔行书简" panose="02010600040101010101" pitchFamily="2" charset="-122"/>
                        </a:rPr>
                        <m:t>𝒇</m:t>
                      </m:r>
                      <m:r>
                        <a:rPr lang="en-US" altLang="zh-CN" sz="2400" b="1" i="1" dirty="0">
                          <a:solidFill>
                            <a:schemeClr val="bg1"/>
                          </a:solidFill>
                          <a:latin typeface="Cambria Math" panose="02040503050406030204" pitchFamily="18" charset="0"/>
                          <a:ea typeface="全新硬笔行书简" panose="02010600040101010101" pitchFamily="2" charset="-122"/>
                        </a:rPr>
                        <m:t>(</m:t>
                      </m:r>
                      <m:r>
                        <a:rPr lang="zh-CN" altLang="en-US" sz="2400" b="1" i="1" dirty="0">
                          <a:solidFill>
                            <a:schemeClr val="bg1"/>
                          </a:solidFill>
                          <a:latin typeface="Cambria Math" panose="02040503050406030204" pitchFamily="18" charset="0"/>
                          <a:ea typeface="全新硬笔行书简" panose="02010600040101010101" pitchFamily="2" charset="-122"/>
                        </a:rPr>
                        <m:t>𝝃</m:t>
                      </m:r>
                      <m:r>
                        <a:rPr lang="en-US" altLang="zh-CN" sz="2400" b="1" i="1" dirty="0">
                          <a:solidFill>
                            <a:schemeClr val="bg1"/>
                          </a:solidFill>
                          <a:latin typeface="Cambria Math" panose="02040503050406030204" pitchFamily="18" charset="0"/>
                          <a:ea typeface="全新硬笔行书简" panose="02010600040101010101" pitchFamily="2" charset="-122"/>
                        </a:rPr>
                        <m:t>,</m:t>
                      </m:r>
                      <m:r>
                        <a:rPr lang="en-US" altLang="zh-CN" sz="2400" b="1" i="1" dirty="0">
                          <a:solidFill>
                            <a:schemeClr val="bg1"/>
                          </a:solidFill>
                          <a:latin typeface="Cambria Math" panose="02040503050406030204" pitchFamily="18" charset="0"/>
                          <a:ea typeface="全新硬笔行书简" panose="02010600040101010101" pitchFamily="2" charset="-122"/>
                        </a:rPr>
                        <m:t>𝒚</m:t>
                      </m:r>
                      <m:r>
                        <a:rPr lang="en-US" altLang="zh-CN" sz="2400" b="1" i="1" dirty="0">
                          <a:solidFill>
                            <a:schemeClr val="bg1"/>
                          </a:solidFill>
                          <a:latin typeface="Cambria Math" panose="02040503050406030204" pitchFamily="18" charset="0"/>
                          <a:ea typeface="全新硬笔行书简" panose="02010600040101010101" pitchFamily="2" charset="-122"/>
                        </a:rPr>
                        <m:t>(</m:t>
                      </m:r>
                      <m:r>
                        <a:rPr lang="zh-CN" altLang="en-US" sz="2400" b="1" i="1" dirty="0">
                          <a:solidFill>
                            <a:schemeClr val="bg1"/>
                          </a:solidFill>
                          <a:latin typeface="Cambria Math" panose="02040503050406030204" pitchFamily="18" charset="0"/>
                          <a:ea typeface="全新硬笔行书简" panose="02010600040101010101" pitchFamily="2" charset="-122"/>
                        </a:rPr>
                        <m:t>𝝃</m:t>
                      </m:r>
                      <m:r>
                        <a:rPr lang="en-US" altLang="zh-CN" sz="2400" b="1" i="1" dirty="0">
                          <a:solidFill>
                            <a:schemeClr val="bg1"/>
                          </a:solidFill>
                          <a:latin typeface="Cambria Math" panose="02040503050406030204" pitchFamily="18" charset="0"/>
                          <a:ea typeface="全新硬笔行书简" panose="02010600040101010101" pitchFamily="2" charset="-122"/>
                        </a:rPr>
                        <m:t>))</m:t>
                      </m:r>
                      <m:r>
                        <a:rPr lang="en-US" altLang="zh-CN" sz="2400" b="1" i="1" dirty="0" smtClean="0">
                          <a:solidFill>
                            <a:schemeClr val="bg1"/>
                          </a:solidFill>
                          <a:latin typeface="Cambria Math" panose="02040503050406030204" pitchFamily="18" charset="0"/>
                          <a:ea typeface="Cambria Math" panose="02040503050406030204" pitchFamily="18" charset="0"/>
                        </a:rPr>
                        <m:t>≈</m:t>
                      </m:r>
                      <m:nary>
                        <m:naryPr>
                          <m:chr m:val="∑"/>
                          <m:ctrlPr>
                            <a:rPr lang="en-US" altLang="zh-CN" sz="2400" b="1" i="1" dirty="0" smtClean="0">
                              <a:solidFill>
                                <a:schemeClr val="bg1"/>
                              </a:solidFill>
                              <a:latin typeface="Cambria Math" panose="02040503050406030204" pitchFamily="18" charset="0"/>
                              <a:ea typeface="Cambria Math" panose="02040503050406030204" pitchFamily="18" charset="0"/>
                            </a:rPr>
                          </m:ctrlPr>
                        </m:naryPr>
                        <m:sub>
                          <m:r>
                            <m:rPr>
                              <m:brk m:alnAt="23"/>
                            </m:rPr>
                            <a:rPr lang="en-US" altLang="zh-CN" sz="2400" b="1" i="1" dirty="0" smtClean="0">
                              <a:solidFill>
                                <a:schemeClr val="bg1"/>
                              </a:solidFill>
                              <a:latin typeface="Cambria Math" panose="02040503050406030204" pitchFamily="18" charset="0"/>
                              <a:ea typeface="Cambria Math" panose="02040503050406030204" pitchFamily="18" charset="0"/>
                            </a:rPr>
                            <m:t>𝒊</m:t>
                          </m:r>
                          <m:r>
                            <a:rPr lang="en-US" altLang="zh-CN" sz="2400" b="1" i="1" dirty="0" smtClean="0">
                              <a:solidFill>
                                <a:schemeClr val="bg1"/>
                              </a:solidFill>
                              <a:latin typeface="Cambria Math" panose="02040503050406030204" pitchFamily="18" charset="0"/>
                              <a:ea typeface="Cambria Math" panose="02040503050406030204" pitchFamily="18" charset="0"/>
                            </a:rPr>
                            <m:t>=</m:t>
                          </m:r>
                          <m:r>
                            <a:rPr lang="en-US" altLang="zh-CN" sz="2400" b="1" i="1" dirty="0" smtClean="0">
                              <a:solidFill>
                                <a:schemeClr val="bg1"/>
                              </a:solidFill>
                              <a:latin typeface="Cambria Math" panose="02040503050406030204" pitchFamily="18" charset="0"/>
                              <a:ea typeface="Cambria Math" panose="02040503050406030204" pitchFamily="18" charset="0"/>
                            </a:rPr>
                            <m:t>𝟏</m:t>
                          </m:r>
                        </m:sub>
                        <m:sup>
                          <m:r>
                            <a:rPr lang="en-US" altLang="zh-CN" sz="2400" b="1" i="1" dirty="0" smtClean="0">
                              <a:solidFill>
                                <a:schemeClr val="bg1"/>
                              </a:solidFill>
                              <a:latin typeface="Cambria Math" panose="02040503050406030204" pitchFamily="18" charset="0"/>
                              <a:ea typeface="Cambria Math" panose="02040503050406030204" pitchFamily="18" charset="0"/>
                            </a:rPr>
                            <m:t>𝒓</m:t>
                          </m:r>
                        </m:sup>
                        <m:e>
                          <m:sSub>
                            <m:sSubPr>
                              <m:ctrlPr>
                                <a:rPr lang="en-US" altLang="zh-CN" sz="2400" b="1" i="1" dirty="0">
                                  <a:solidFill>
                                    <a:schemeClr val="bg1"/>
                                  </a:solidFill>
                                  <a:latin typeface="Cambria Math" panose="02040503050406030204" pitchFamily="18" charset="0"/>
                                  <a:ea typeface="Cambria Math" panose="02040503050406030204" pitchFamily="18" charset="0"/>
                                </a:rPr>
                              </m:ctrlPr>
                            </m:sSubPr>
                            <m:e>
                              <m:r>
                                <a:rPr lang="en-US" altLang="zh-CN" sz="2400" b="1" i="1" dirty="0" smtClean="0">
                                  <a:solidFill>
                                    <a:schemeClr val="bg1"/>
                                  </a:solidFill>
                                  <a:latin typeface="Cambria Math" panose="02040503050406030204" pitchFamily="18" charset="0"/>
                                  <a:ea typeface="Cambria Math" panose="02040503050406030204" pitchFamily="18" charset="0"/>
                                </a:rPr>
                                <m:t>𝒄</m:t>
                              </m:r>
                            </m:e>
                            <m:sub>
                              <m:r>
                                <a:rPr lang="en-US" altLang="zh-CN" sz="2400" b="1" i="1" dirty="0" smtClean="0">
                                  <a:solidFill>
                                    <a:schemeClr val="bg1"/>
                                  </a:solidFill>
                                  <a:latin typeface="Cambria Math" panose="02040503050406030204" pitchFamily="18" charset="0"/>
                                  <a:ea typeface="Cambria Math" panose="02040503050406030204" pitchFamily="18" charset="0"/>
                                </a:rPr>
                                <m:t>𝒊</m:t>
                              </m:r>
                            </m:sub>
                          </m:sSub>
                          <m:sSub>
                            <m:sSubPr>
                              <m:ctrlPr>
                                <a:rPr lang="en-US" altLang="zh-CN" sz="2400" b="1" i="1" dirty="0" smtClean="0">
                                  <a:solidFill>
                                    <a:schemeClr val="bg1"/>
                                  </a:solidFill>
                                  <a:latin typeface="Cambria Math" panose="02040503050406030204" pitchFamily="18" charset="0"/>
                                  <a:ea typeface="Cambria Math" panose="02040503050406030204" pitchFamily="18" charset="0"/>
                                </a:rPr>
                              </m:ctrlPr>
                            </m:sSubPr>
                            <m:e>
                              <m:r>
                                <a:rPr lang="en-US" altLang="zh-CN" sz="2400" b="1" i="1" dirty="0" smtClean="0">
                                  <a:solidFill>
                                    <a:schemeClr val="bg1"/>
                                  </a:solidFill>
                                  <a:latin typeface="Cambria Math" panose="02040503050406030204" pitchFamily="18" charset="0"/>
                                  <a:ea typeface="Cambria Math" panose="02040503050406030204" pitchFamily="18" charset="0"/>
                                </a:rPr>
                                <m:t>𝑲</m:t>
                              </m:r>
                            </m:e>
                            <m:sub>
                              <m:r>
                                <a:rPr lang="en-US" altLang="zh-CN" sz="2400" b="1" i="1" dirty="0" smtClean="0">
                                  <a:solidFill>
                                    <a:schemeClr val="bg1"/>
                                  </a:solidFill>
                                  <a:latin typeface="Cambria Math" panose="02040503050406030204" pitchFamily="18" charset="0"/>
                                  <a:ea typeface="Cambria Math" panose="02040503050406030204" pitchFamily="18" charset="0"/>
                                </a:rPr>
                                <m:t>𝒊</m:t>
                              </m:r>
                            </m:sub>
                          </m:sSub>
                        </m:e>
                      </m:nary>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取</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𝒇</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oMath>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𝒊</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𝒇</m:t>
                      </m:r>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rPr>
                            <m:t>𝝀</m:t>
                          </m:r>
                        </m:e>
                        <m:sub>
                          <m:r>
                            <a:rPr lang="en-US" altLang="zh-CN" sz="2400" b="1" i="1" smtClean="0">
                              <a:solidFill>
                                <a:schemeClr val="bg1"/>
                              </a:solidFill>
                              <a:latin typeface="Cambria Math" panose="02040503050406030204" pitchFamily="18" charset="0"/>
                              <a:ea typeface="全新硬笔行书简" panose="02010600040101010101" pitchFamily="2" charset="-122"/>
                            </a:rPr>
                            <m:t>𝒊</m:t>
                          </m:r>
                        </m:sub>
                      </m:sSub>
                      <m:r>
                        <a:rPr lang="en-US" altLang="zh-CN" sz="2400" b="1" i="1" smtClean="0">
                          <a:solidFill>
                            <a:schemeClr val="bg1"/>
                          </a:solidFill>
                          <a:latin typeface="Cambria Math" panose="02040503050406030204" pitchFamily="18" charset="0"/>
                          <a:ea typeface="全新硬笔行书简" panose="02010600040101010101" pitchFamily="2" charset="-122"/>
                        </a:rPr>
                        <m:t>𝒉</m:t>
                      </m:r>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𝒉</m:t>
                      </m:r>
                      <m:nary>
                        <m:naryPr>
                          <m:chr m:val="∑"/>
                          <m:ctrlPr>
                            <a:rPr lang="en-US" altLang="zh-CN" sz="2400" b="1" i="1" smtClean="0">
                              <a:solidFill>
                                <a:schemeClr val="bg1"/>
                              </a:solidFill>
                              <a:latin typeface="Cambria Math" panose="02040503050406030204" pitchFamily="18" charset="0"/>
                              <a:ea typeface="全新硬笔行书简" panose="02010600040101010101" pitchFamily="2" charset="-122"/>
                            </a:rPr>
                          </m:ctrlPr>
                        </m:naryPr>
                        <m:sub>
                          <m:r>
                            <m:rPr>
                              <m:brk m:alnAt="23"/>
                            </m:rPr>
                            <a:rPr lang="en-US" altLang="zh-CN" sz="2400" b="1" i="1" smtClean="0">
                              <a:solidFill>
                                <a:schemeClr val="bg1"/>
                              </a:solidFill>
                              <a:latin typeface="Cambria Math" panose="02040503050406030204" pitchFamily="18" charset="0"/>
                              <a:ea typeface="全新硬笔行书简" panose="02010600040101010101" pitchFamily="2" charset="-122"/>
                            </a:rPr>
                            <m:t>𝒋</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up>
                          <m:r>
                            <a:rPr lang="en-US" altLang="zh-CN" sz="2400" b="1" i="1" smtClean="0">
                              <a:solidFill>
                                <a:schemeClr val="bg1"/>
                              </a:solidFill>
                              <a:latin typeface="Cambria Math" panose="02040503050406030204" pitchFamily="18" charset="0"/>
                              <a:ea typeface="全新硬笔行书简" panose="02010600040101010101" pitchFamily="2" charset="-122"/>
                            </a:rPr>
                            <m:t>𝒊</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p>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rPr>
                                <m:t>𝝁</m:t>
                              </m:r>
                            </m:e>
                            <m:sub>
                              <m:r>
                                <a:rPr lang="en-US" altLang="zh-CN" sz="2400" b="1" i="1" smtClean="0">
                                  <a:solidFill>
                                    <a:schemeClr val="bg1"/>
                                  </a:solidFill>
                                  <a:latin typeface="Cambria Math" panose="02040503050406030204" pitchFamily="18" charset="0"/>
                                  <a:ea typeface="全新硬笔行书简" panose="02010600040101010101" pitchFamily="2" charset="-122"/>
                                </a:rPr>
                                <m:t>𝒊𝒋</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𝒋</m:t>
                              </m:r>
                            </m:sub>
                          </m:sSub>
                        </m:e>
                      </m:nary>
                      <m:r>
                        <a:rPr lang="en-US" altLang="zh-CN" sz="2400" b="1" i="1">
                          <a:solidFill>
                            <a:schemeClr val="bg1"/>
                          </a:solidFill>
                          <a:latin typeface="Cambria Math" panose="02040503050406030204" pitchFamily="18" charset="0"/>
                          <a:ea typeface="全新硬笔行书简" panose="02010600040101010101" pitchFamily="2" charset="-122"/>
                        </a:rPr>
                        <m:t>)</m:t>
                      </m:r>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𝒉</m:t>
                      </m:r>
                      <m:nary>
                        <m:naryPr>
                          <m:chr m:val="∑"/>
                          <m:ctrlPr>
                            <a:rPr lang="en-US" altLang="zh-CN" sz="2400" b="1" i="1" dirty="0">
                              <a:solidFill>
                                <a:schemeClr val="bg1"/>
                              </a:solidFill>
                              <a:latin typeface="Cambria Math" panose="02040503050406030204" pitchFamily="18" charset="0"/>
                              <a:ea typeface="Cambria Math" panose="02040503050406030204" pitchFamily="18" charset="0"/>
                            </a:rPr>
                          </m:ctrlPr>
                        </m:naryPr>
                        <m:sub>
                          <m:r>
                            <m:rPr>
                              <m:brk m:alnAt="23"/>
                            </m:rPr>
                            <a:rPr lang="en-US" altLang="zh-CN" sz="2400" b="1" i="1" dirty="0">
                              <a:solidFill>
                                <a:schemeClr val="bg1"/>
                              </a:solidFill>
                              <a:latin typeface="Cambria Math" panose="02040503050406030204" pitchFamily="18" charset="0"/>
                              <a:ea typeface="Cambria Math" panose="02040503050406030204" pitchFamily="18" charset="0"/>
                            </a:rPr>
                            <m:t>𝒊</m:t>
                          </m:r>
                          <m:r>
                            <a:rPr lang="en-US" altLang="zh-CN" sz="2400" b="1" i="1" dirty="0">
                              <a:solidFill>
                                <a:schemeClr val="bg1"/>
                              </a:solidFill>
                              <a:latin typeface="Cambria Math" panose="02040503050406030204" pitchFamily="18" charset="0"/>
                              <a:ea typeface="Cambria Math" panose="02040503050406030204" pitchFamily="18" charset="0"/>
                            </a:rPr>
                            <m:t>=</m:t>
                          </m:r>
                          <m:r>
                            <a:rPr lang="en-US" altLang="zh-CN" sz="2400" b="1" i="1" dirty="0">
                              <a:solidFill>
                                <a:schemeClr val="bg1"/>
                              </a:solidFill>
                              <a:latin typeface="Cambria Math" panose="02040503050406030204" pitchFamily="18" charset="0"/>
                              <a:ea typeface="Cambria Math" panose="02040503050406030204" pitchFamily="18" charset="0"/>
                            </a:rPr>
                            <m:t>𝟏</m:t>
                          </m:r>
                        </m:sub>
                        <m:sup>
                          <m:r>
                            <a:rPr lang="en-US" altLang="zh-CN" sz="2400" b="1" i="1" dirty="0">
                              <a:solidFill>
                                <a:schemeClr val="bg1"/>
                              </a:solidFill>
                              <a:latin typeface="Cambria Math" panose="02040503050406030204" pitchFamily="18" charset="0"/>
                              <a:ea typeface="Cambria Math" panose="02040503050406030204" pitchFamily="18" charset="0"/>
                            </a:rPr>
                            <m:t>𝒓</m:t>
                          </m:r>
                        </m:sup>
                        <m:e>
                          <m:sSub>
                            <m:sSubPr>
                              <m:ctrlPr>
                                <a:rPr lang="en-US" altLang="zh-CN" sz="2400" b="1" i="1" dirty="0">
                                  <a:solidFill>
                                    <a:schemeClr val="bg1"/>
                                  </a:solidFill>
                                  <a:latin typeface="Cambria Math" panose="02040503050406030204" pitchFamily="18" charset="0"/>
                                  <a:ea typeface="Cambria Math" panose="02040503050406030204" pitchFamily="18" charset="0"/>
                                </a:rPr>
                              </m:ctrlPr>
                            </m:sSubPr>
                            <m:e>
                              <m:r>
                                <a:rPr lang="en-US" altLang="zh-CN" sz="2400" b="1" i="1" dirty="0">
                                  <a:solidFill>
                                    <a:schemeClr val="bg1"/>
                                  </a:solidFill>
                                  <a:latin typeface="Cambria Math" panose="02040503050406030204" pitchFamily="18" charset="0"/>
                                  <a:ea typeface="Cambria Math" panose="02040503050406030204" pitchFamily="18" charset="0"/>
                                </a:rPr>
                                <m:t>𝒄</m:t>
                              </m:r>
                            </m:e>
                            <m:sub>
                              <m:r>
                                <a:rPr lang="en-US" altLang="zh-CN" sz="2400" b="1" i="1" dirty="0">
                                  <a:solidFill>
                                    <a:schemeClr val="bg1"/>
                                  </a:solidFill>
                                  <a:latin typeface="Cambria Math" panose="02040503050406030204" pitchFamily="18" charset="0"/>
                                  <a:ea typeface="Cambria Math" panose="02040503050406030204" pitchFamily="18" charset="0"/>
                                </a:rPr>
                                <m:t>𝒊</m:t>
                              </m:r>
                            </m:sub>
                          </m:sSub>
                          <m:sSub>
                            <m:sSubPr>
                              <m:ctrlPr>
                                <a:rPr lang="en-US" altLang="zh-CN" sz="2400" b="1" i="1" dirty="0">
                                  <a:solidFill>
                                    <a:schemeClr val="bg1"/>
                                  </a:solidFill>
                                  <a:latin typeface="Cambria Math" panose="02040503050406030204" pitchFamily="18" charset="0"/>
                                  <a:ea typeface="Cambria Math" panose="02040503050406030204" pitchFamily="18" charset="0"/>
                                </a:rPr>
                              </m:ctrlPr>
                            </m:sSubPr>
                            <m:e>
                              <m:r>
                                <a:rPr lang="en-US" altLang="zh-CN" sz="2400" b="1" i="1" dirty="0">
                                  <a:solidFill>
                                    <a:schemeClr val="bg1"/>
                                  </a:solidFill>
                                  <a:latin typeface="Cambria Math" panose="02040503050406030204" pitchFamily="18" charset="0"/>
                                  <a:ea typeface="Cambria Math" panose="02040503050406030204" pitchFamily="18" charset="0"/>
                                </a:rPr>
                                <m:t>𝑲</m:t>
                              </m:r>
                            </m:e>
                            <m:sub>
                              <m:r>
                                <a:rPr lang="en-US" altLang="zh-CN" sz="2400" b="1" i="1" dirty="0">
                                  <a:solidFill>
                                    <a:schemeClr val="bg1"/>
                                  </a:solidFill>
                                  <a:latin typeface="Cambria Math" panose="02040503050406030204" pitchFamily="18" charset="0"/>
                                  <a:ea typeface="Cambria Math" panose="02040503050406030204" pitchFamily="18" charset="0"/>
                                </a:rPr>
                                <m:t>𝒊</m:t>
                              </m:r>
                            </m:sub>
                          </m:sSub>
                        </m:e>
                      </m:nary>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上式称为</a:t>
                </a:r>
                <a:r>
                  <a:rPr lang="en-US" altLang="zh-CN" sz="2400" b="1" i="1" dirty="0" smtClean="0">
                    <a:solidFill>
                      <a:srgbClr val="FF0000"/>
                    </a:solidFill>
                    <a:latin typeface="Times New Roman" panose="02020603050405020304" pitchFamily="18" charset="0"/>
                    <a:ea typeface="全新硬笔行书简" panose="02010600040101010101" pitchFamily="2" charset="-122"/>
                    <a:cs typeface="Times New Roman" panose="02020603050405020304" pitchFamily="18" charset="0"/>
                  </a:rPr>
                  <a:t>r</a:t>
                </a:r>
                <a:r>
                  <a:rPr lang="zh-CN" altLang="en-US" sz="2400" b="1" dirty="0" smtClean="0">
                    <a:solidFill>
                      <a:srgbClr val="FF0000"/>
                    </a:solidFill>
                    <a:latin typeface="全新硬笔行书简" panose="02010600040101010101" pitchFamily="2" charset="-122"/>
                    <a:ea typeface="全新硬笔行书简" panose="02010600040101010101" pitchFamily="2" charset="-122"/>
                  </a:rPr>
                  <a:t>阶龙格</a:t>
                </a:r>
                <a:r>
                  <a:rPr lang="en-US" altLang="zh-CN" sz="2400" b="1" dirty="0" smtClean="0">
                    <a:solidFill>
                      <a:srgbClr val="FF0000"/>
                    </a:solidFill>
                    <a:latin typeface="全新硬笔行书简" panose="02010600040101010101" pitchFamily="2" charset="-122"/>
                    <a:ea typeface="全新硬笔行书简" panose="02010600040101010101" pitchFamily="2" charset="-122"/>
                  </a:rPr>
                  <a:t>--</a:t>
                </a:r>
                <a:r>
                  <a:rPr lang="zh-CN" altLang="en-US" sz="2400" b="1" dirty="0" smtClean="0">
                    <a:solidFill>
                      <a:srgbClr val="FF0000"/>
                    </a:solidFill>
                    <a:latin typeface="全新硬笔行书简" panose="02010600040101010101" pitchFamily="2" charset="-122"/>
                    <a:ea typeface="全新硬笔行书简" panose="02010600040101010101" pitchFamily="2" charset="-122"/>
                  </a:rPr>
                  <a:t>库塔（</a:t>
                </a:r>
                <a:r>
                  <a:rPr lang="en-US" altLang="zh-CN" sz="2400" b="1" i="1" dirty="0" err="1" smtClean="0">
                    <a:solidFill>
                      <a:srgbClr val="FF0000"/>
                    </a:solidFill>
                    <a:latin typeface="Times New Roman" panose="02020603050405020304" pitchFamily="18" charset="0"/>
                    <a:ea typeface="全新硬笔行书简" panose="02010600040101010101" pitchFamily="2" charset="-122"/>
                    <a:cs typeface="Times New Roman" panose="02020603050405020304" pitchFamily="18" charset="0"/>
                  </a:rPr>
                  <a:t>Runge-Kutta</a:t>
                </a:r>
                <a:r>
                  <a:rPr lang="zh-CN" altLang="en-US" sz="2400" b="1" dirty="0" smtClean="0">
                    <a:solidFill>
                      <a:srgbClr val="FF0000"/>
                    </a:solidFill>
                    <a:latin typeface="全新硬笔行书简" panose="02010600040101010101" pitchFamily="2" charset="-122"/>
                    <a:ea typeface="全新硬笔行书简" panose="02010600040101010101" pitchFamily="2" charset="-122"/>
                  </a:rPr>
                  <a:t>）显式格式</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a:t>
                </a:r>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endParaRPr lang="zh-CN" altLang="en-US" sz="2400" b="1" dirty="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457202" y="990664"/>
                <a:ext cx="8115195" cy="6019642"/>
              </a:xfrm>
              <a:blipFill>
                <a:blip r:embed="rId3"/>
                <a:stretch>
                  <a:fillRect l="-1127" t="-152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364518345"/>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noChangeArrowheads="1"/>
          </p:cNvSpPr>
          <p:nvPr>
            <p:ph type="title"/>
          </p:nvPr>
        </p:nvSpPr>
        <p:spPr>
          <a:xfrm>
            <a:off x="171450" y="228684"/>
            <a:ext cx="6029960" cy="871855"/>
          </a:xfrm>
        </p:spPr>
        <p:txBody>
          <a:bodyPr>
            <a:normAutofit/>
          </a:bodyPr>
          <a:lstStyle/>
          <a:p>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2. </a:t>
            </a:r>
            <a:r>
              <a:rPr lang="zh-CN" altLang="en-US"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龙格</a:t>
            </a:r>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库塔方法</a:t>
            </a:r>
          </a:p>
        </p:txBody>
      </p:sp>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457202" y="990664"/>
                <a:ext cx="8115195" cy="6019642"/>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2.2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二阶</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R-K</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方法</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在</a:t>
                </a:r>
                <a:r>
                  <a:rPr lang="en-US" altLang="zh-CN" sz="2400" b="1" i="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r</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阶龙格</a:t>
                </a:r>
                <a:r>
                  <a:rPr lang="en-US" altLang="zh-CN" sz="2400" b="1" dirty="0" smtClean="0">
                    <a:solidFill>
                      <a:schemeClr val="bg1"/>
                    </a:solidFill>
                    <a:latin typeface="全新硬笔行书简" panose="02010600040101010101" pitchFamily="2" charset="-122"/>
                    <a:ea typeface="全新硬笔行书简" panose="02010600040101010101" pitchFamily="2" charset="-122"/>
                  </a:rPr>
                  <a:t>--</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库塔显式格式中，令</a:t>
                </a:r>
                <a14:m>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rPr>
                      <m:t>𝒓</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时就是欧拉方法。</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       若令</a:t>
                </a:r>
                <a14:m>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rPr>
                      <m:t>𝒓</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𝟐</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，即</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d>
                        <m:dPr>
                          <m:begChr m:val="{"/>
                          <m:endChr m:val=""/>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eqArr>
                            <m:eqArrPr>
                              <m:ctrlPr>
                                <a:rPr lang="en-US" altLang="zh-CN" sz="2400" b="1" i="1">
                                  <a:solidFill>
                                    <a:schemeClr val="bg1"/>
                                  </a:solidFill>
                                  <a:latin typeface="Cambria Math" panose="02040503050406030204" pitchFamily="18" charset="0"/>
                                  <a:ea typeface="全新硬笔行书简" panose="02010600040101010101" pitchFamily="2" charset="-122"/>
                                </a:rPr>
                              </m:ctrlPr>
                            </m:eqArr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𝒉</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e>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𝒇</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e>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𝒇</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rPr>
                                    <m:t>𝝀</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𝒉</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𝒉</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rPr>
                                    <m:t>𝝁</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𝟐𝟏</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e>
                          </m:eqArr>
                        </m:e>
                      </m:d>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当上式是二阶方法时称为二阶</a:t>
                </a:r>
                <a:r>
                  <a:rPr lang="en-US" altLang="zh-CN" sz="2400" b="1" i="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R--K</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公式。</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       注：无论如何选取以上公式中的参数，都不可使公式成为三阶公式。</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endParaRPr lang="zh-CN" altLang="en-US" sz="2400" b="1" dirty="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457202" y="990664"/>
                <a:ext cx="8115195" cy="6019642"/>
              </a:xfrm>
              <a:blipFill>
                <a:blip r:embed="rId3"/>
                <a:stretch>
                  <a:fillRect l="-1127" t="-1520" r="-488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146892200"/>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457202" y="228684"/>
                <a:ext cx="8115195" cy="6705424"/>
              </a:xfrm>
            </p:spPr>
            <p:txBody>
              <a:bodyPr>
                <a:noAutofit/>
              </a:bodyPr>
              <a:lstStyle/>
              <a:p>
                <a:pPr/>
                <a14:m>
                  <m:oMathPara xmlns:m="http://schemas.openxmlformats.org/officeDocument/2006/math">
                    <m:oMathParaPr>
                      <m:jc m:val="centerGroup"/>
                    </m:oMathParaPr>
                    <m:oMath xmlns:m="http://schemas.openxmlformats.org/officeDocument/2006/math">
                      <m:d>
                        <m:dPr>
                          <m:begChr m:val="{"/>
                          <m:endChr m:val=""/>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eqArr>
                            <m:eqArrPr>
                              <m:ctrlPr>
                                <a:rPr lang="en-US" altLang="zh-CN" sz="2400" b="1" i="1">
                                  <a:solidFill>
                                    <a:schemeClr val="bg1"/>
                                  </a:solidFill>
                                  <a:latin typeface="Cambria Math" panose="02040503050406030204" pitchFamily="18" charset="0"/>
                                  <a:ea typeface="全新硬笔行书简" panose="02010600040101010101" pitchFamily="2" charset="-122"/>
                                </a:rPr>
                              </m:ctrlPr>
                            </m:eqArr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𝒉</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e>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𝒇</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e>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𝒇</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rPr>
                                    <m:t>𝝀</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𝒉</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𝒉</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rPr>
                                    <m:t>𝝁</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𝟐𝟏</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e>
                          </m:eqArr>
                        </m:e>
                      </m:d>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        将第三式中</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在</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处泰勒展开，得</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𝒇</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𝒉</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zh-CN" altLang="en-US" sz="2400" b="1" i="1">
                              <a:solidFill>
                                <a:schemeClr val="bg1"/>
                              </a:solidFill>
                              <a:latin typeface="Cambria Math" panose="02040503050406030204" pitchFamily="18" charset="0"/>
                              <a:ea typeface="全新硬笔行书简" panose="02010600040101010101" pitchFamily="2" charset="-122"/>
                            </a:rPr>
                            <m:t>𝝀</m:t>
                          </m:r>
                        </m:e>
                        <m:sub>
                          <m:r>
                            <a:rPr lang="en-US" altLang="zh-CN" sz="2400" b="1" i="1">
                              <a:solidFill>
                                <a:schemeClr val="bg1"/>
                              </a:solidFill>
                              <a:latin typeface="Cambria Math" panose="02040503050406030204" pitchFamily="18" charset="0"/>
                              <a:ea typeface="全新硬笔行书简" panose="02010600040101010101" pitchFamily="2" charset="-122"/>
                            </a:rPr>
                            <m:t>𝟐</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𝒇</m:t>
                          </m:r>
                        </m:e>
                        <m:sub>
                          <m:r>
                            <a:rPr lang="en-US" altLang="zh-CN" sz="2400" b="1" i="1" smtClean="0">
                              <a:solidFill>
                                <a:schemeClr val="bg1"/>
                              </a:solidFill>
                              <a:latin typeface="Cambria Math" panose="02040503050406030204" pitchFamily="18" charset="0"/>
                              <a:ea typeface="全新硬笔行书简" panose="02010600040101010101" pitchFamily="2" charset="-122"/>
                            </a:rPr>
                            <m:t>𝒙</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zh-CN" altLang="en-US" sz="2400" b="1" i="1">
                              <a:solidFill>
                                <a:schemeClr val="bg1"/>
                              </a:solidFill>
                              <a:latin typeface="Cambria Math" panose="02040503050406030204" pitchFamily="18" charset="0"/>
                              <a:ea typeface="全新硬笔行书简" panose="02010600040101010101" pitchFamily="2" charset="-122"/>
                            </a:rPr>
                            <m:t>𝝁</m:t>
                          </m:r>
                        </m:e>
                        <m:sub>
                          <m:r>
                            <a:rPr lang="en-US" altLang="zh-CN" sz="2400" b="1" i="1">
                              <a:solidFill>
                                <a:schemeClr val="bg1"/>
                              </a:solidFill>
                              <a:latin typeface="Cambria Math" panose="02040503050406030204" pitchFamily="18" charset="0"/>
                              <a:ea typeface="全新硬笔行书简" panose="02010600040101010101" pitchFamily="2" charset="-122"/>
                            </a:rPr>
                            <m:t>𝟐𝟏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𝒇</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𝒇</m:t>
                          </m:r>
                        </m:e>
                        <m:sub>
                          <m:r>
                            <a:rPr lang="en-US" altLang="zh-CN" sz="2400" b="1" i="1" smtClean="0">
                              <a:solidFill>
                                <a:schemeClr val="bg1"/>
                              </a:solidFill>
                              <a:latin typeface="Cambria Math" panose="02040503050406030204" pitchFamily="18" charset="0"/>
                              <a:ea typeface="全新硬笔行书简" panose="02010600040101010101" pitchFamily="2" charset="-122"/>
                            </a:rPr>
                            <m:t>𝒚</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𝑶</m:t>
                      </m:r>
                      <m:r>
                        <a:rPr lang="en-US" altLang="zh-CN" sz="2400" b="1" i="1" smtClean="0">
                          <a:solidFill>
                            <a:schemeClr val="bg1"/>
                          </a:solidFill>
                          <a:latin typeface="Cambria Math" panose="02040503050406030204" pitchFamily="18" charset="0"/>
                          <a:ea typeface="全新硬笔行书简" panose="02010600040101010101" pitchFamily="2" charset="-122"/>
                        </a:rPr>
                        <m:t>(</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rPr>
                            <m:t>𝟐</m:t>
                          </m:r>
                        </m:sup>
                      </m:sSup>
                      <m:r>
                        <a:rPr lang="en-US" altLang="zh-CN" sz="2400" b="1" i="1" smtClean="0">
                          <a:solidFill>
                            <a:schemeClr val="bg1"/>
                          </a:solidFill>
                          <a:latin typeface="Cambria Math" panose="02040503050406030204" pitchFamily="18" charset="0"/>
                          <a:ea typeface="全新硬笔行书简" panose="02010600040101010101" pitchFamily="2" charset="-122"/>
                        </a:rPr>
                        <m:t>)</m:t>
                      </m:r>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       代入第一式</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𝒉</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𝒄</m:t>
                              </m:r>
                            </m:e>
                            <m:sub>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𝒇</m:t>
                          </m:r>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𝒄</m:t>
                              </m:r>
                            </m:e>
                            <m:sub>
                              <m:r>
                                <a:rPr lang="en-US" altLang="zh-CN" sz="2400" b="1" i="1">
                                  <a:solidFill>
                                    <a:schemeClr val="bg1"/>
                                  </a:solidFill>
                                  <a:latin typeface="Cambria Math" panose="02040503050406030204" pitchFamily="18" charset="0"/>
                                  <a:ea typeface="全新硬笔行书简" panose="02010600040101010101" pitchFamily="2" charset="-122"/>
                                </a:rPr>
                                <m:t>𝟐</m:t>
                              </m:r>
                            </m:sub>
                          </m:sSub>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r>
                                <a:rPr lang="en-US" altLang="zh-CN" sz="2400" b="1" i="1">
                                  <a:solidFill>
                                    <a:schemeClr val="bg1"/>
                                  </a:solidFill>
                                  <a:latin typeface="Cambria Math" panose="02040503050406030204" pitchFamily="18" charset="0"/>
                                  <a:ea typeface="全新硬笔行书简" panose="02010600040101010101" pitchFamily="2" charset="-122"/>
                                </a:rPr>
                                <m:t>𝒇</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𝒉</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zh-CN" altLang="en-US" sz="2400" b="1" i="1">
                                          <a:solidFill>
                                            <a:schemeClr val="bg1"/>
                                          </a:solidFill>
                                          <a:latin typeface="Cambria Math" panose="02040503050406030204" pitchFamily="18" charset="0"/>
                                          <a:ea typeface="全新硬笔行书简" panose="02010600040101010101" pitchFamily="2" charset="-122"/>
                                        </a:rPr>
                                        <m:t>𝝀</m:t>
                                      </m:r>
                                    </m:e>
                                    <m:sub>
                                      <m:r>
                                        <a:rPr lang="en-US" altLang="zh-CN" sz="2400" b="1" i="1">
                                          <a:solidFill>
                                            <a:schemeClr val="bg1"/>
                                          </a:solidFill>
                                          <a:latin typeface="Cambria Math" panose="02040503050406030204" pitchFamily="18" charset="0"/>
                                          <a:ea typeface="全新硬笔行书简" panose="02010600040101010101" pitchFamily="2" charset="-122"/>
                                        </a:rPr>
                                        <m:t>𝟐</m:t>
                                      </m:r>
                                    </m:sub>
                                  </m:sSub>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𝒇</m:t>
                                      </m:r>
                                    </m:e>
                                    <m:sub>
                                      <m:r>
                                        <a:rPr lang="en-US" altLang="zh-CN" sz="2400" b="1" i="1">
                                          <a:solidFill>
                                            <a:schemeClr val="bg1"/>
                                          </a:solidFill>
                                          <a:latin typeface="Cambria Math" panose="02040503050406030204" pitchFamily="18" charset="0"/>
                                          <a:ea typeface="全新硬笔行书简" panose="02010600040101010101" pitchFamily="2" charset="-122"/>
                                        </a:rPr>
                                        <m:t>𝒙</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zh-CN" altLang="en-US" sz="2400" b="1" i="1">
                                          <a:solidFill>
                                            <a:schemeClr val="bg1"/>
                                          </a:solidFill>
                                          <a:latin typeface="Cambria Math" panose="02040503050406030204" pitchFamily="18" charset="0"/>
                                          <a:ea typeface="全新硬笔行书简" panose="02010600040101010101" pitchFamily="2" charset="-122"/>
                                        </a:rPr>
                                        <m:t>𝝁</m:t>
                                      </m:r>
                                    </m:e>
                                    <m:sub>
                                      <m:r>
                                        <a:rPr lang="en-US" altLang="zh-CN" sz="2400" b="1" i="1">
                                          <a:solidFill>
                                            <a:schemeClr val="bg1"/>
                                          </a:solidFill>
                                          <a:latin typeface="Cambria Math" panose="02040503050406030204" pitchFamily="18" charset="0"/>
                                          <a:ea typeface="全新硬笔行书简" panose="02010600040101010101" pitchFamily="2" charset="-122"/>
                                        </a:rPr>
                                        <m:t>𝟐𝟏</m:t>
                                      </m:r>
                                    </m:sub>
                                  </m:sSub>
                                  <m:r>
                                    <a:rPr lang="en-US" altLang="zh-CN" sz="2400" b="1" i="1">
                                      <a:solidFill>
                                        <a:schemeClr val="bg1"/>
                                      </a:solidFill>
                                      <a:latin typeface="Cambria Math" panose="02040503050406030204" pitchFamily="18" charset="0"/>
                                      <a:ea typeface="全新硬笔行书简" panose="02010600040101010101" pitchFamily="2" charset="-122"/>
                                    </a:rPr>
                                    <m:t>𝒇</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𝒇</m:t>
                                      </m:r>
                                    </m:e>
                                    <m:sub>
                                      <m:r>
                                        <a:rPr lang="en-US" altLang="zh-CN" sz="2400" b="1" i="1">
                                          <a:solidFill>
                                            <a:schemeClr val="bg1"/>
                                          </a:solidFill>
                                          <a:latin typeface="Cambria Math" panose="02040503050406030204" pitchFamily="18" charset="0"/>
                                          <a:ea typeface="全新硬笔行书简" panose="02010600040101010101" pitchFamily="2" charset="-122"/>
                                        </a:rPr>
                                        <m:t>𝒚</m:t>
                                      </m:r>
                                    </m:sub>
                                  </m:sSub>
                                </m:e>
                              </m:d>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𝑶</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p>
                                    <m:sSupPr>
                                      <m:ctrlPr>
                                        <a:rPr lang="en-US" altLang="zh-CN" sz="2400" b="1" i="1">
                                          <a:solidFill>
                                            <a:schemeClr val="bg1"/>
                                          </a:solidFill>
                                          <a:latin typeface="Cambria Math" panose="02040503050406030204" pitchFamily="18" charset="0"/>
                                          <a:ea typeface="全新硬笔行书简" panose="02010600040101010101" pitchFamily="2" charset="-122"/>
                                        </a:rPr>
                                      </m:ctrlPr>
                                    </m:sSupPr>
                                    <m:e>
                                      <m:r>
                                        <a:rPr lang="en-US" altLang="zh-CN" sz="2400" b="1" i="1">
                                          <a:solidFill>
                                            <a:schemeClr val="bg1"/>
                                          </a:solidFill>
                                          <a:latin typeface="Cambria Math" panose="02040503050406030204" pitchFamily="18" charset="0"/>
                                          <a:ea typeface="全新硬笔行书简" panose="02010600040101010101" pitchFamily="2" charset="-122"/>
                                        </a:rPr>
                                        <m:t>𝒉</m:t>
                                      </m:r>
                                    </m:e>
                                    <m:sup>
                                      <m:r>
                                        <a:rPr lang="en-US" altLang="zh-CN" sz="2400" b="1" i="1">
                                          <a:solidFill>
                                            <a:schemeClr val="bg1"/>
                                          </a:solidFill>
                                          <a:latin typeface="Cambria Math" panose="02040503050406030204" pitchFamily="18" charset="0"/>
                                          <a:ea typeface="全新硬笔行书简" panose="02010600040101010101" pitchFamily="2" charset="-122"/>
                                        </a:rPr>
                                        <m:t>𝟐</m:t>
                                      </m:r>
                                    </m:sup>
                                  </m:sSup>
                                </m:e>
                              </m:d>
                            </m:e>
                          </m:d>
                        </m:e>
                      </m:d>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𝒉</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e>
                      </m:d>
                      <m:r>
                        <a:rPr lang="en-US" altLang="zh-CN" sz="2400" b="1" i="1" smtClean="0">
                          <a:solidFill>
                            <a:schemeClr val="bg1"/>
                          </a:solidFill>
                          <a:latin typeface="Cambria Math" panose="02040503050406030204" pitchFamily="18" charset="0"/>
                          <a:ea typeface="全新硬笔行书简" panose="02010600040101010101" pitchFamily="2" charset="-122"/>
                        </a:rPr>
                        <m:t>𝒇</m:t>
                      </m:r>
                      <m:r>
                        <a:rPr lang="en-US" altLang="zh-CN" sz="2400" b="1" i="1" smtClean="0">
                          <a:solidFill>
                            <a:schemeClr val="bg1"/>
                          </a:solidFill>
                          <a:latin typeface="Cambria Math" panose="02040503050406030204" pitchFamily="18" charset="0"/>
                          <a:ea typeface="全新硬笔行书简" panose="02010600040101010101" pitchFamily="2" charset="-122"/>
                        </a:rPr>
                        <m:t>+</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rPr>
                            <m:t>𝟐</m:t>
                          </m:r>
                        </m:sup>
                      </m:sSup>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 </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rPr>
                                <m:t>𝝀</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𝒇</m:t>
                              </m:r>
                            </m:e>
                            <m:sub>
                              <m:r>
                                <a:rPr lang="en-US" altLang="zh-CN" sz="2400" b="1" i="1" smtClean="0">
                                  <a:solidFill>
                                    <a:schemeClr val="bg1"/>
                                  </a:solidFill>
                                  <a:latin typeface="Cambria Math" panose="02040503050406030204" pitchFamily="18" charset="0"/>
                                  <a:ea typeface="全新硬笔行书简" panose="02010600040101010101" pitchFamily="2" charset="-122"/>
                                </a:rPr>
                                <m:t>𝒙</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rPr>
                                <m:t>𝝁</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𝒇</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𝒇</m:t>
                              </m:r>
                            </m:e>
                            <m:sub>
                              <m:r>
                                <a:rPr lang="en-US" altLang="zh-CN" sz="2400" b="1" i="1" smtClean="0">
                                  <a:solidFill>
                                    <a:schemeClr val="bg1"/>
                                  </a:solidFill>
                                  <a:latin typeface="Cambria Math" panose="02040503050406030204" pitchFamily="18" charset="0"/>
                                  <a:ea typeface="全新硬笔行书简" panose="02010600040101010101" pitchFamily="2" charset="-122"/>
                                </a:rPr>
                                <m:t>𝒚</m:t>
                              </m:r>
                            </m:sub>
                          </m:sSub>
                        </m:e>
                      </m:d>
                      <m:r>
                        <a:rPr lang="en-US" altLang="zh-CN" sz="2400" b="1" i="0" smtClean="0">
                          <a:solidFill>
                            <a:schemeClr val="bg1"/>
                          </a:solidFill>
                          <a:latin typeface="Cambria Math" panose="02040503050406030204" pitchFamily="18" charset="0"/>
                          <a:ea typeface="全新硬笔行书简" panose="02010600040101010101" pitchFamily="2" charset="-122"/>
                        </a:rPr>
                        <m:t>+</m:t>
                      </m:r>
                      <m:r>
                        <a:rPr lang="en-US" altLang="zh-CN" sz="2400" b="1" i="0" smtClean="0">
                          <a:solidFill>
                            <a:schemeClr val="bg1"/>
                          </a:solidFill>
                          <a:latin typeface="Cambria Math" panose="02040503050406030204" pitchFamily="18" charset="0"/>
                          <a:ea typeface="全新硬笔行书简" panose="02010600040101010101" pitchFamily="2" charset="-122"/>
                        </a:rPr>
                        <m:t>𝐎</m:t>
                      </m:r>
                      <m:r>
                        <a:rPr lang="en-US" altLang="zh-CN" sz="2400" b="1" i="0" smtClean="0">
                          <a:solidFill>
                            <a:schemeClr val="bg1"/>
                          </a:solidFill>
                          <a:latin typeface="Cambria Math" panose="02040503050406030204" pitchFamily="18" charset="0"/>
                          <a:ea typeface="全新硬笔行书简" panose="02010600040101010101" pitchFamily="2" charset="-122"/>
                        </a:rPr>
                        <m:t>(</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rPr>
                            <m:t>𝟑</m:t>
                          </m:r>
                        </m:sup>
                      </m:sSup>
                      <m:r>
                        <a:rPr lang="en-US" altLang="zh-CN" sz="2400" b="1" i="0" smtClean="0">
                          <a:solidFill>
                            <a:schemeClr val="bg1"/>
                          </a:solidFill>
                          <a:latin typeface="Cambria Math" panose="02040503050406030204" pitchFamily="18" charset="0"/>
                          <a:ea typeface="全新硬笔行书简" panose="02010600040101010101" pitchFamily="2" charset="-122"/>
                        </a:rPr>
                        <m:t>)</m:t>
                      </m:r>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又因为</a:t>
                </a:r>
                <a:endParaRPr lang="en-US" altLang="zh-CN" sz="2400" b="1" i="1" dirty="0" smtClean="0">
                  <a:solidFill>
                    <a:schemeClr val="bg1"/>
                  </a:solidFill>
                  <a:latin typeface="Cambria Math" panose="02040503050406030204" pitchFamily="18" charset="0"/>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rPr>
                        <m:t>𝒚</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e>
                      </m:d>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𝒚</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e>
                      </m:d>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𝒉</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p>
                          <m:r>
                            <a:rPr lang="en-US" altLang="zh-CN" sz="2400" b="1" i="1" smtClean="0">
                              <a:solidFill>
                                <a:schemeClr val="bg1"/>
                              </a:solidFill>
                              <a:latin typeface="Cambria Math" panose="02040503050406030204" pitchFamily="18" charset="0"/>
                              <a:ea typeface="全新硬笔行书简" panose="02010600040101010101" pitchFamily="2" charset="-122"/>
                            </a:rPr>
                            <m:t>′</m:t>
                          </m:r>
                        </m:sup>
                      </m:sSup>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e>
                      </m:d>
                      <m:r>
                        <a:rPr lang="en-US" altLang="zh-CN" sz="2400" b="1" i="1" smtClean="0">
                          <a:solidFill>
                            <a:schemeClr val="bg1"/>
                          </a:solidFill>
                          <a:latin typeface="Cambria Math" panose="02040503050406030204" pitchFamily="18" charset="0"/>
                          <a:ea typeface="全新硬笔行书简" panose="02010600040101010101" pitchFamily="2" charset="-122"/>
                        </a:rPr>
                        <m:t>+</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rPr>
                            <m:t>𝟐</m:t>
                          </m:r>
                        </m:sup>
                      </m:sSup>
                      <m:r>
                        <a:rPr lang="en-US" altLang="zh-CN" sz="2400" b="1" i="1" smtClean="0">
                          <a:solidFill>
                            <a:schemeClr val="bg1"/>
                          </a:solidFill>
                          <a:latin typeface="Cambria Math" panose="02040503050406030204" pitchFamily="18" charset="0"/>
                          <a:ea typeface="全新硬笔行书简" panose="02010600040101010101" pitchFamily="2" charset="-122"/>
                        </a:rPr>
                        <m:t>𝒚</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𝟐</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𝑶</m:t>
                      </m:r>
                      <m:r>
                        <a:rPr lang="en-US" altLang="zh-CN" sz="2400" b="1" i="1" smtClean="0">
                          <a:solidFill>
                            <a:schemeClr val="bg1"/>
                          </a:solidFill>
                          <a:latin typeface="Cambria Math" panose="02040503050406030204" pitchFamily="18" charset="0"/>
                          <a:ea typeface="全新硬笔行书简" panose="02010600040101010101" pitchFamily="2" charset="-122"/>
                        </a:rPr>
                        <m:t>(</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rPr>
                            <m:t>𝟑</m:t>
                          </m:r>
                        </m:sup>
                      </m:sSup>
                      <m:r>
                        <a:rPr lang="en-US" altLang="zh-CN" sz="2400" b="1" i="1" smtClean="0">
                          <a:solidFill>
                            <a:schemeClr val="bg1"/>
                          </a:solidFill>
                          <a:latin typeface="Cambria Math" panose="02040503050406030204" pitchFamily="18" charset="0"/>
                          <a:ea typeface="全新硬笔行书简" panose="02010600040101010101" pitchFamily="2" charset="-122"/>
                        </a:rPr>
                        <m:t>)</m:t>
                      </m:r>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𝒉𝒇</m:t>
                      </m:r>
                      <m:r>
                        <a:rPr lang="en-US" altLang="zh-CN" sz="2400" b="1" i="1" smtClean="0">
                          <a:solidFill>
                            <a:schemeClr val="bg1"/>
                          </a:solidFill>
                          <a:latin typeface="Cambria Math" panose="02040503050406030204" pitchFamily="18" charset="0"/>
                          <a:ea typeface="全新硬笔行书简" panose="02010600040101010101" pitchFamily="2" charset="-122"/>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sSup>
                            <m:sSup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rPr>
                                <m:t>𝟐</m:t>
                              </m:r>
                            </m:sup>
                          </m:sSup>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𝒇</m:t>
                                  </m:r>
                                </m:e>
                                <m:sub>
                                  <m:r>
                                    <a:rPr lang="en-US" altLang="zh-CN" sz="2400" b="1" i="1" smtClean="0">
                                      <a:solidFill>
                                        <a:schemeClr val="bg1"/>
                                      </a:solidFill>
                                      <a:latin typeface="Cambria Math" panose="02040503050406030204" pitchFamily="18" charset="0"/>
                                      <a:ea typeface="全新硬笔行书简" panose="02010600040101010101" pitchFamily="2" charset="-122"/>
                                    </a:rPr>
                                    <m:t>𝒙</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𝒇</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𝒇</m:t>
                                  </m:r>
                                </m:e>
                                <m:sub>
                                  <m:r>
                                    <a:rPr lang="en-US" altLang="zh-CN" sz="2400" b="1" i="1" smtClean="0">
                                      <a:solidFill>
                                        <a:schemeClr val="bg1"/>
                                      </a:solidFill>
                                      <a:latin typeface="Cambria Math" panose="02040503050406030204" pitchFamily="18" charset="0"/>
                                      <a:ea typeface="全新硬笔行书简" panose="02010600040101010101" pitchFamily="2" charset="-122"/>
                                    </a:rPr>
                                    <m:t>𝒚</m:t>
                                  </m:r>
                                </m:sub>
                              </m:sSub>
                            </m:e>
                          </m:d>
                        </m:num>
                        <m:den>
                          <m:r>
                            <a:rPr lang="en-US" altLang="zh-CN" sz="2400" b="1" i="1" smtClean="0">
                              <a:solidFill>
                                <a:schemeClr val="bg1"/>
                              </a:solidFill>
                              <a:latin typeface="Cambria Math" panose="02040503050406030204" pitchFamily="18" charset="0"/>
                              <a:ea typeface="全新硬笔行书简" panose="02010600040101010101" pitchFamily="2" charset="-122"/>
                            </a:rPr>
                            <m:t>𝟐</m:t>
                          </m:r>
                        </m:den>
                      </m:f>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𝑶</m:t>
                      </m:r>
                      <m:r>
                        <a:rPr lang="en-US" altLang="zh-CN" sz="2400" b="1" i="1" smtClean="0">
                          <a:solidFill>
                            <a:schemeClr val="bg1"/>
                          </a:solidFill>
                          <a:latin typeface="Cambria Math" panose="02040503050406030204" pitchFamily="18" charset="0"/>
                          <a:ea typeface="全新硬笔行书简" panose="02010600040101010101" pitchFamily="2" charset="-122"/>
                        </a:rPr>
                        <m:t>(</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rPr>
                            <m:t>𝟑</m:t>
                          </m:r>
                        </m:sup>
                      </m:sSup>
                      <m:r>
                        <a:rPr lang="en-US" altLang="zh-CN" sz="2400" b="1" i="1" smtClean="0">
                          <a:solidFill>
                            <a:schemeClr val="bg1"/>
                          </a:solidFill>
                          <a:latin typeface="Cambria Math" panose="02040503050406030204" pitchFamily="18" charset="0"/>
                          <a:ea typeface="全新硬笔行书简" panose="02010600040101010101" pitchFamily="2" charset="-122"/>
                        </a:rPr>
                        <m:t>)</m:t>
                      </m:r>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en-US" altLang="zh-CN" sz="2400" b="1" dirty="0">
                    <a:solidFill>
                      <a:schemeClr val="bg1"/>
                    </a:solidFill>
                    <a:latin typeface="全新硬笔行书简" panose="02010600040101010101" pitchFamily="2" charset="-122"/>
                    <a:ea typeface="全新硬笔行书简" panose="02010600040101010101" pitchFamily="2" charset="-122"/>
                  </a:rPr>
                  <a:t> </a:t>
                </a:r>
                <a:r>
                  <a:rPr lang="en-US" altLang="zh-CN" sz="2400" b="1" dirty="0" smtClean="0">
                    <a:solidFill>
                      <a:schemeClr val="bg1"/>
                    </a:solidFill>
                    <a:latin typeface="全新硬笔行书简" panose="02010600040101010101" pitchFamily="2" charset="-122"/>
                    <a:ea typeface="全新硬笔行书简" panose="02010600040101010101" pitchFamily="2" charset="-122"/>
                  </a:rPr>
                  <a:t>       </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若要求局部截断误差是</a:t>
                </a:r>
                <a14:m>
                  <m:oMath xmlns:m="http://schemas.openxmlformats.org/officeDocument/2006/math">
                    <m:r>
                      <a:rPr lang="en-US" altLang="zh-CN" sz="2400" b="1" i="1">
                        <a:solidFill>
                          <a:schemeClr val="bg1"/>
                        </a:solidFill>
                        <a:latin typeface="Cambria Math" panose="02040503050406030204" pitchFamily="18" charset="0"/>
                        <a:ea typeface="全新硬笔行书简" panose="02010600040101010101" pitchFamily="2" charset="-122"/>
                      </a:rPr>
                      <m:t>𝑶</m:t>
                    </m:r>
                    <m:r>
                      <a:rPr lang="en-US" altLang="zh-CN" sz="2400" b="1" i="1">
                        <a:solidFill>
                          <a:schemeClr val="bg1"/>
                        </a:solidFill>
                        <a:latin typeface="Cambria Math" panose="02040503050406030204" pitchFamily="18" charset="0"/>
                        <a:ea typeface="全新硬笔行书简" panose="02010600040101010101" pitchFamily="2" charset="-122"/>
                      </a:rPr>
                      <m:t>(</m:t>
                    </m:r>
                    <m:sSup>
                      <m:sSupPr>
                        <m:ctrlPr>
                          <a:rPr lang="en-US" altLang="zh-CN" sz="2400" b="1" i="1">
                            <a:solidFill>
                              <a:schemeClr val="bg1"/>
                            </a:solidFill>
                            <a:latin typeface="Cambria Math" panose="02040503050406030204" pitchFamily="18" charset="0"/>
                            <a:ea typeface="全新硬笔行书简" panose="02010600040101010101" pitchFamily="2" charset="-122"/>
                          </a:rPr>
                        </m:ctrlPr>
                      </m:sSupPr>
                      <m:e>
                        <m:r>
                          <a:rPr lang="en-US" altLang="zh-CN" sz="2400" b="1" i="1">
                            <a:solidFill>
                              <a:schemeClr val="bg1"/>
                            </a:solidFill>
                            <a:latin typeface="Cambria Math" panose="02040503050406030204" pitchFamily="18" charset="0"/>
                            <a:ea typeface="全新硬笔行书简" panose="02010600040101010101" pitchFamily="2" charset="-122"/>
                          </a:rPr>
                          <m:t>𝒉</m:t>
                        </m:r>
                      </m:e>
                      <m:sup>
                        <m:r>
                          <a:rPr lang="en-US" altLang="zh-CN" sz="2400" b="1" i="1">
                            <a:solidFill>
                              <a:schemeClr val="bg1"/>
                            </a:solidFill>
                            <a:latin typeface="Cambria Math" panose="02040503050406030204" pitchFamily="18" charset="0"/>
                            <a:ea typeface="全新硬笔行书简" panose="02010600040101010101" pitchFamily="2" charset="-122"/>
                          </a:rPr>
                          <m:t>𝟑</m:t>
                        </m:r>
                      </m:sup>
                    </m:sSup>
                    <m:r>
                      <a:rPr lang="en-US" altLang="zh-CN" sz="2400" b="1" i="1">
                        <a:solidFill>
                          <a:schemeClr val="bg1"/>
                        </a:solidFill>
                        <a:latin typeface="Cambria Math" panose="02040503050406030204" pitchFamily="18" charset="0"/>
                        <a:ea typeface="全新硬笔行书简" panose="02010600040101010101" pitchFamily="2" charset="-122"/>
                      </a:rPr>
                      <m:t>)</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，应有</a:t>
                </a:r>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d>
                        <m:dPr>
                          <m:begChr m:val="{"/>
                          <m:endChr m:val=""/>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eqArr>
                            <m:eqArrPr>
                              <m:ctrlPr>
                                <a:rPr lang="en-US" altLang="zh-CN" sz="2400" b="1" i="1" smtClean="0">
                                  <a:solidFill>
                                    <a:schemeClr val="bg1"/>
                                  </a:solidFill>
                                  <a:latin typeface="Cambria Math" panose="02040503050406030204" pitchFamily="18" charset="0"/>
                                  <a:ea typeface="全新硬笔行书简" panose="02010600040101010101" pitchFamily="2" charset="-122"/>
                                </a:rPr>
                              </m:ctrlPr>
                            </m:eqArr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1</m:t>
                              </m:r>
                            </m:e>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rPr>
                                    <m:t>𝝀</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𝟐</m:t>
                              </m:r>
                            </m:e>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rPr>
                                    <m:t>𝝁</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𝟐</m:t>
                              </m:r>
                            </m:e>
                          </m:eqArr>
                        </m:e>
                      </m:d>
                    </m:oMath>
                  </m:oMathPara>
                </a14:m>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endParaRPr lang="zh-CN" altLang="en-US" sz="2400" b="1" dirty="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457202" y="228684"/>
                <a:ext cx="8115195" cy="6705424"/>
              </a:xfrm>
              <a:blipFill>
                <a:blip r:embed="rId3"/>
                <a:stretch>
                  <a:fillRect l="-1127" t="-27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322741983"/>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457202" y="228684"/>
                <a:ext cx="8115195" cy="6705424"/>
              </a:xfrm>
            </p:spPr>
            <p:txBody>
              <a:bodyPr>
                <a:noAutofit/>
              </a:bodyPr>
              <a:lstStyle/>
              <a:p>
                <a:pPr/>
                <a14:m>
                  <m:oMathPara xmlns:m="http://schemas.openxmlformats.org/officeDocument/2006/math">
                    <m:oMathParaPr>
                      <m:jc m:val="centerGroup"/>
                    </m:oMathParaPr>
                    <m:oMath xmlns:m="http://schemas.openxmlformats.org/officeDocument/2006/math">
                      <m:d>
                        <m:dPr>
                          <m:begChr m:val="{"/>
                          <m:endChr m:val=""/>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eqArr>
                            <m:eqArrPr>
                              <m:ctrlPr>
                                <a:rPr lang="en-US" altLang="zh-CN" sz="2400" b="1" i="1">
                                  <a:solidFill>
                                    <a:schemeClr val="bg1"/>
                                  </a:solidFill>
                                  <a:latin typeface="Cambria Math" panose="02040503050406030204" pitchFamily="18" charset="0"/>
                                  <a:ea typeface="全新硬笔行书简" panose="02010600040101010101" pitchFamily="2" charset="-122"/>
                                </a:rPr>
                              </m:ctrlPr>
                            </m:eqArr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𝒉</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e>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𝒇</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e>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𝒇</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rPr>
                                    <m:t>𝝀</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𝒉</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𝒉</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rPr>
                                    <m:t>𝝁</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𝟐𝟏</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e>
                          </m:eqArr>
                        </m:e>
                      </m:d>
                      <m:r>
                        <a:rPr lang="en-US" altLang="zh-CN" sz="2400" b="1" i="0" smtClean="0">
                          <a:solidFill>
                            <a:schemeClr val="bg1"/>
                          </a:solidFill>
                          <a:latin typeface="Cambria Math" panose="02040503050406030204" pitchFamily="18" charset="0"/>
                          <a:ea typeface="全新硬笔行书简" panose="02010600040101010101" pitchFamily="2" charset="-122"/>
                        </a:rPr>
                        <m:t>    </m:t>
                      </m:r>
                      <m:r>
                        <a:rPr lang="en-US" altLang="zh-CN" sz="2400" b="1" i="0" smtClean="0">
                          <a:solidFill>
                            <a:srgbClr val="FF0000"/>
                          </a:solidFill>
                          <a:latin typeface="Cambria Math" panose="02040503050406030204" pitchFamily="18" charset="0"/>
                          <a:ea typeface="全新硬笔行书简" panose="02010600040101010101" pitchFamily="2" charset="-122"/>
                        </a:rPr>
                        <m:t> </m:t>
                      </m:r>
                      <m:d>
                        <m:dPr>
                          <m:begChr m:val="{"/>
                          <m:endChr m:val=""/>
                          <m:ctrlPr>
                            <a:rPr lang="en-US" altLang="zh-CN" sz="2400" b="1" i="1" smtClean="0">
                              <a:solidFill>
                                <a:srgbClr val="FF0000"/>
                              </a:solidFill>
                              <a:latin typeface="Cambria Math" panose="02040503050406030204" pitchFamily="18" charset="0"/>
                              <a:ea typeface="全新硬笔行书简" panose="02010600040101010101" pitchFamily="2" charset="-122"/>
                            </a:rPr>
                          </m:ctrlPr>
                        </m:dPr>
                        <m:e>
                          <m:eqArr>
                            <m:eqArrPr>
                              <m:ctrlPr>
                                <a:rPr lang="en-US" altLang="zh-CN" sz="2400" b="1" i="1" smtClean="0">
                                  <a:solidFill>
                                    <a:srgbClr val="FF0000"/>
                                  </a:solidFill>
                                  <a:latin typeface="Cambria Math" panose="02040503050406030204" pitchFamily="18" charset="0"/>
                                  <a:ea typeface="全新硬笔行书简" panose="02010600040101010101" pitchFamily="2" charset="-122"/>
                                </a:rPr>
                              </m:ctrlPr>
                            </m:eqArrPr>
                            <m:e>
                              <m:sSub>
                                <m:sSubPr>
                                  <m:ctrlPr>
                                    <a:rPr lang="en-US" altLang="zh-CN" sz="2400" b="1" i="1" smtClean="0">
                                      <a:solidFill>
                                        <a:srgbClr val="FF0000"/>
                                      </a:solidFill>
                                      <a:latin typeface="Cambria Math" panose="02040503050406030204" pitchFamily="18" charset="0"/>
                                      <a:ea typeface="全新硬笔行书简" panose="02010600040101010101" pitchFamily="2" charset="-122"/>
                                    </a:rPr>
                                  </m:ctrlPr>
                                </m:sSubPr>
                                <m:e>
                                  <m:r>
                                    <a:rPr lang="en-US" altLang="zh-CN" sz="2400" b="1" i="1" smtClean="0">
                                      <a:solidFill>
                                        <a:srgbClr val="FF0000"/>
                                      </a:solidFill>
                                      <a:latin typeface="Cambria Math" panose="02040503050406030204" pitchFamily="18" charset="0"/>
                                      <a:ea typeface="全新硬笔行书简" panose="02010600040101010101" pitchFamily="2" charset="-122"/>
                                    </a:rPr>
                                    <m:t>𝒄</m:t>
                                  </m:r>
                                </m:e>
                                <m:sub>
                                  <m:r>
                                    <a:rPr lang="en-US" altLang="zh-CN" sz="2400" b="1" i="1" smtClean="0">
                                      <a:solidFill>
                                        <a:srgbClr val="FF0000"/>
                                      </a:solidFill>
                                      <a:latin typeface="Cambria Math" panose="02040503050406030204" pitchFamily="18" charset="0"/>
                                      <a:ea typeface="全新硬笔行书简" panose="02010600040101010101" pitchFamily="2" charset="-122"/>
                                    </a:rPr>
                                    <m:t>𝟏</m:t>
                                  </m:r>
                                </m:sub>
                              </m:sSub>
                              <m:r>
                                <a:rPr lang="en-US" altLang="zh-CN" sz="2400" b="1" i="1" smtClean="0">
                                  <a:solidFill>
                                    <a:srgbClr val="FF0000"/>
                                  </a:solidFill>
                                  <a:latin typeface="Cambria Math" panose="02040503050406030204" pitchFamily="18" charset="0"/>
                                  <a:ea typeface="全新硬笔行书简" panose="02010600040101010101" pitchFamily="2" charset="-122"/>
                                </a:rPr>
                                <m:t>+</m:t>
                              </m:r>
                              <m:sSub>
                                <m:sSubPr>
                                  <m:ctrlPr>
                                    <a:rPr lang="en-US" altLang="zh-CN" sz="2400" b="1" i="1" smtClean="0">
                                      <a:solidFill>
                                        <a:srgbClr val="FF0000"/>
                                      </a:solidFill>
                                      <a:latin typeface="Cambria Math" panose="02040503050406030204" pitchFamily="18" charset="0"/>
                                      <a:ea typeface="全新硬笔行书简" panose="02010600040101010101" pitchFamily="2" charset="-122"/>
                                    </a:rPr>
                                  </m:ctrlPr>
                                </m:sSubPr>
                                <m:e>
                                  <m:r>
                                    <a:rPr lang="en-US" altLang="zh-CN" sz="2400" b="1" i="1" smtClean="0">
                                      <a:solidFill>
                                        <a:srgbClr val="FF0000"/>
                                      </a:solidFill>
                                      <a:latin typeface="Cambria Math" panose="02040503050406030204" pitchFamily="18" charset="0"/>
                                      <a:ea typeface="全新硬笔行书简" panose="02010600040101010101" pitchFamily="2" charset="-122"/>
                                    </a:rPr>
                                    <m:t>𝒄</m:t>
                                  </m:r>
                                </m:e>
                                <m:sub>
                                  <m:r>
                                    <a:rPr lang="en-US" altLang="zh-CN" sz="2400" b="1" i="1" smtClean="0">
                                      <a:solidFill>
                                        <a:srgbClr val="FF0000"/>
                                      </a:solidFill>
                                      <a:latin typeface="Cambria Math" panose="02040503050406030204" pitchFamily="18" charset="0"/>
                                      <a:ea typeface="全新硬笔行书简" panose="02010600040101010101" pitchFamily="2" charset="-122"/>
                                    </a:rPr>
                                    <m:t>𝟐</m:t>
                                  </m:r>
                                </m:sub>
                              </m:sSub>
                              <m:r>
                                <a:rPr lang="en-US" altLang="zh-CN" sz="2400" b="1" i="1">
                                  <a:solidFill>
                                    <a:srgbClr val="FF0000"/>
                                  </a:solidFill>
                                  <a:latin typeface="Cambria Math" panose="02040503050406030204" pitchFamily="18" charset="0"/>
                                  <a:ea typeface="全新硬笔行书简" panose="02010600040101010101" pitchFamily="2" charset="-122"/>
                                </a:rPr>
                                <m:t>=</m:t>
                              </m:r>
                              <m:r>
                                <a:rPr lang="en-US" altLang="zh-CN" sz="2400" b="1" i="1" smtClean="0">
                                  <a:solidFill>
                                    <a:srgbClr val="FF0000"/>
                                  </a:solidFill>
                                  <a:latin typeface="Cambria Math" panose="02040503050406030204" pitchFamily="18" charset="0"/>
                                  <a:ea typeface="全新硬笔行书简" panose="02010600040101010101" pitchFamily="2" charset="-122"/>
                                </a:rPr>
                                <m:t>1</m:t>
                              </m:r>
                            </m:e>
                            <m:e>
                              <m:sSub>
                                <m:sSubPr>
                                  <m:ctrlPr>
                                    <a:rPr lang="en-US" altLang="zh-CN" sz="2400" b="1" i="1" smtClean="0">
                                      <a:solidFill>
                                        <a:srgbClr val="FF0000"/>
                                      </a:solidFill>
                                      <a:latin typeface="Cambria Math" panose="02040503050406030204" pitchFamily="18" charset="0"/>
                                      <a:ea typeface="全新硬笔行书简" panose="02010600040101010101" pitchFamily="2" charset="-122"/>
                                    </a:rPr>
                                  </m:ctrlPr>
                                </m:sSubPr>
                                <m:e>
                                  <m:r>
                                    <a:rPr lang="en-US" altLang="zh-CN" sz="2400" b="1" i="1" smtClean="0">
                                      <a:solidFill>
                                        <a:srgbClr val="FF0000"/>
                                      </a:solidFill>
                                      <a:latin typeface="Cambria Math" panose="02040503050406030204" pitchFamily="18" charset="0"/>
                                      <a:ea typeface="全新硬笔行书简" panose="02010600040101010101" pitchFamily="2" charset="-122"/>
                                    </a:rPr>
                                    <m:t>𝒄</m:t>
                                  </m:r>
                                </m:e>
                                <m:sub>
                                  <m:r>
                                    <a:rPr lang="en-US" altLang="zh-CN" sz="2400" b="1" i="1" smtClean="0">
                                      <a:solidFill>
                                        <a:srgbClr val="FF0000"/>
                                      </a:solidFill>
                                      <a:latin typeface="Cambria Math" panose="02040503050406030204" pitchFamily="18" charset="0"/>
                                      <a:ea typeface="全新硬笔行书简" panose="02010600040101010101" pitchFamily="2" charset="-122"/>
                                    </a:rPr>
                                    <m:t>𝟐</m:t>
                                  </m:r>
                                </m:sub>
                              </m:sSub>
                              <m:sSub>
                                <m:sSubPr>
                                  <m:ctrlPr>
                                    <a:rPr lang="en-US" altLang="zh-CN" sz="2400" b="1" i="1" smtClean="0">
                                      <a:solidFill>
                                        <a:srgbClr val="FF0000"/>
                                      </a:solidFill>
                                      <a:latin typeface="Cambria Math" panose="02040503050406030204" pitchFamily="18" charset="0"/>
                                      <a:ea typeface="全新硬笔行书简" panose="02010600040101010101" pitchFamily="2" charset="-122"/>
                                    </a:rPr>
                                  </m:ctrlPr>
                                </m:sSubPr>
                                <m:e>
                                  <m:r>
                                    <a:rPr lang="zh-CN" altLang="en-US" sz="2400" b="1" i="1" smtClean="0">
                                      <a:solidFill>
                                        <a:srgbClr val="FF0000"/>
                                      </a:solidFill>
                                      <a:latin typeface="Cambria Math" panose="02040503050406030204" pitchFamily="18" charset="0"/>
                                      <a:ea typeface="全新硬笔行书简" panose="02010600040101010101" pitchFamily="2" charset="-122"/>
                                    </a:rPr>
                                    <m:t>𝝀</m:t>
                                  </m:r>
                                </m:e>
                                <m:sub>
                                  <m:r>
                                    <a:rPr lang="en-US" altLang="zh-CN" sz="2400" b="1" i="1" smtClean="0">
                                      <a:solidFill>
                                        <a:srgbClr val="FF0000"/>
                                      </a:solidFill>
                                      <a:latin typeface="Cambria Math" panose="02040503050406030204" pitchFamily="18" charset="0"/>
                                      <a:ea typeface="全新硬笔行书简" panose="02010600040101010101" pitchFamily="2" charset="-122"/>
                                    </a:rPr>
                                    <m:t>𝟐</m:t>
                                  </m:r>
                                </m:sub>
                              </m:sSub>
                              <m:r>
                                <a:rPr lang="en-US" altLang="zh-CN" sz="2400" b="1" i="1" smtClean="0">
                                  <a:solidFill>
                                    <a:srgbClr val="FF0000"/>
                                  </a:solidFill>
                                  <a:latin typeface="Cambria Math" panose="02040503050406030204" pitchFamily="18" charset="0"/>
                                  <a:ea typeface="全新硬笔行书简" panose="02010600040101010101" pitchFamily="2" charset="-122"/>
                                </a:rPr>
                                <m:t>=</m:t>
                              </m:r>
                              <m:r>
                                <a:rPr lang="en-US" altLang="zh-CN" sz="2400" b="1" i="1" smtClean="0">
                                  <a:solidFill>
                                    <a:srgbClr val="FF0000"/>
                                  </a:solidFill>
                                  <a:latin typeface="Cambria Math" panose="02040503050406030204" pitchFamily="18" charset="0"/>
                                  <a:ea typeface="全新硬笔行书简" panose="02010600040101010101" pitchFamily="2" charset="-122"/>
                                </a:rPr>
                                <m:t>𝟏</m:t>
                              </m:r>
                              <m:r>
                                <a:rPr lang="en-US" altLang="zh-CN" sz="2400" b="1" i="1" smtClean="0">
                                  <a:solidFill>
                                    <a:srgbClr val="FF0000"/>
                                  </a:solidFill>
                                  <a:latin typeface="Cambria Math" panose="02040503050406030204" pitchFamily="18" charset="0"/>
                                  <a:ea typeface="全新硬笔行书简" panose="02010600040101010101" pitchFamily="2" charset="-122"/>
                                </a:rPr>
                                <m:t>/</m:t>
                              </m:r>
                              <m:r>
                                <a:rPr lang="en-US" altLang="zh-CN" sz="2400" b="1" i="1" smtClean="0">
                                  <a:solidFill>
                                    <a:srgbClr val="FF0000"/>
                                  </a:solidFill>
                                  <a:latin typeface="Cambria Math" panose="02040503050406030204" pitchFamily="18" charset="0"/>
                                  <a:ea typeface="全新硬笔行书简" panose="02010600040101010101" pitchFamily="2" charset="-122"/>
                                </a:rPr>
                                <m:t>𝟐</m:t>
                              </m:r>
                            </m:e>
                            <m:e>
                              <m:sSub>
                                <m:sSubPr>
                                  <m:ctrlPr>
                                    <a:rPr lang="en-US" altLang="zh-CN" sz="2400" b="1" i="1" smtClean="0">
                                      <a:solidFill>
                                        <a:srgbClr val="FF0000"/>
                                      </a:solidFill>
                                      <a:latin typeface="Cambria Math" panose="02040503050406030204" pitchFamily="18" charset="0"/>
                                      <a:ea typeface="全新硬笔行书简" panose="02010600040101010101" pitchFamily="2" charset="-122"/>
                                    </a:rPr>
                                  </m:ctrlPr>
                                </m:sSubPr>
                                <m:e>
                                  <m:r>
                                    <a:rPr lang="en-US" altLang="zh-CN" sz="2400" b="1" i="1" smtClean="0">
                                      <a:solidFill>
                                        <a:srgbClr val="FF0000"/>
                                      </a:solidFill>
                                      <a:latin typeface="Cambria Math" panose="02040503050406030204" pitchFamily="18" charset="0"/>
                                      <a:ea typeface="全新硬笔行书简" panose="02010600040101010101" pitchFamily="2" charset="-122"/>
                                    </a:rPr>
                                    <m:t>𝒄</m:t>
                                  </m:r>
                                </m:e>
                                <m:sub>
                                  <m:r>
                                    <a:rPr lang="en-US" altLang="zh-CN" sz="2400" b="1" i="1" smtClean="0">
                                      <a:solidFill>
                                        <a:srgbClr val="FF0000"/>
                                      </a:solidFill>
                                      <a:latin typeface="Cambria Math" panose="02040503050406030204" pitchFamily="18" charset="0"/>
                                      <a:ea typeface="全新硬笔行书简" panose="02010600040101010101" pitchFamily="2" charset="-122"/>
                                    </a:rPr>
                                    <m:t>𝟐</m:t>
                                  </m:r>
                                </m:sub>
                              </m:sSub>
                              <m:sSub>
                                <m:sSubPr>
                                  <m:ctrlPr>
                                    <a:rPr lang="en-US" altLang="zh-CN" sz="2400" b="1" i="1" smtClean="0">
                                      <a:solidFill>
                                        <a:srgbClr val="FF0000"/>
                                      </a:solidFill>
                                      <a:latin typeface="Cambria Math" panose="02040503050406030204" pitchFamily="18" charset="0"/>
                                      <a:ea typeface="全新硬笔行书简" panose="02010600040101010101" pitchFamily="2" charset="-122"/>
                                    </a:rPr>
                                  </m:ctrlPr>
                                </m:sSubPr>
                                <m:e>
                                  <m:r>
                                    <a:rPr lang="zh-CN" altLang="en-US" sz="2400" b="1" i="1" smtClean="0">
                                      <a:solidFill>
                                        <a:srgbClr val="FF0000"/>
                                      </a:solidFill>
                                      <a:latin typeface="Cambria Math" panose="02040503050406030204" pitchFamily="18" charset="0"/>
                                      <a:ea typeface="全新硬笔行书简" panose="02010600040101010101" pitchFamily="2" charset="-122"/>
                                    </a:rPr>
                                    <m:t>𝝁</m:t>
                                  </m:r>
                                </m:e>
                                <m:sub>
                                  <m:r>
                                    <a:rPr lang="en-US" altLang="zh-CN" sz="2400" b="1" i="1" smtClean="0">
                                      <a:solidFill>
                                        <a:srgbClr val="FF0000"/>
                                      </a:solidFill>
                                      <a:latin typeface="Cambria Math" panose="02040503050406030204" pitchFamily="18" charset="0"/>
                                      <a:ea typeface="全新硬笔行书简" panose="02010600040101010101" pitchFamily="2" charset="-122"/>
                                    </a:rPr>
                                    <m:t>𝟐𝟏</m:t>
                                  </m:r>
                                </m:sub>
                              </m:sSub>
                              <m:r>
                                <a:rPr lang="en-US" altLang="zh-CN" sz="2400" b="1" i="1" smtClean="0">
                                  <a:solidFill>
                                    <a:srgbClr val="FF0000"/>
                                  </a:solidFill>
                                  <a:latin typeface="Cambria Math" panose="02040503050406030204" pitchFamily="18" charset="0"/>
                                  <a:ea typeface="全新硬笔行书简" panose="02010600040101010101" pitchFamily="2" charset="-122"/>
                                </a:rPr>
                                <m:t>=</m:t>
                              </m:r>
                              <m:r>
                                <a:rPr lang="en-US" altLang="zh-CN" sz="2400" b="1" i="1" smtClean="0">
                                  <a:solidFill>
                                    <a:srgbClr val="FF0000"/>
                                  </a:solidFill>
                                  <a:latin typeface="Cambria Math" panose="02040503050406030204" pitchFamily="18" charset="0"/>
                                  <a:ea typeface="全新硬笔行书简" panose="02010600040101010101" pitchFamily="2" charset="-122"/>
                                </a:rPr>
                                <m:t>𝟏</m:t>
                              </m:r>
                              <m:r>
                                <a:rPr lang="en-US" altLang="zh-CN" sz="2400" b="1" i="1" smtClean="0">
                                  <a:solidFill>
                                    <a:srgbClr val="FF0000"/>
                                  </a:solidFill>
                                  <a:latin typeface="Cambria Math" panose="02040503050406030204" pitchFamily="18" charset="0"/>
                                  <a:ea typeface="全新硬笔行书简" panose="02010600040101010101" pitchFamily="2" charset="-122"/>
                                </a:rPr>
                                <m:t>/</m:t>
                              </m:r>
                              <m:r>
                                <a:rPr lang="en-US" altLang="zh-CN" sz="2400" b="1" i="1" smtClean="0">
                                  <a:solidFill>
                                    <a:srgbClr val="FF0000"/>
                                  </a:solidFill>
                                  <a:latin typeface="Cambria Math" panose="02040503050406030204" pitchFamily="18" charset="0"/>
                                  <a:ea typeface="全新硬笔行书简" panose="02010600040101010101" pitchFamily="2" charset="-122"/>
                                </a:rPr>
                                <m:t>𝟐</m:t>
                              </m:r>
                            </m:e>
                          </m:eqArr>
                        </m:e>
                      </m:d>
                    </m:oMath>
                  </m:oMathPara>
                </a14:m>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        当取</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rPr>
                          <m:t>𝟏</m:t>
                        </m:r>
                      </m:num>
                      <m:den>
                        <m:r>
                          <a:rPr lang="en-US" altLang="zh-CN" sz="2400" b="1" i="1" smtClean="0">
                            <a:solidFill>
                              <a:schemeClr val="bg1"/>
                            </a:solidFill>
                            <a:latin typeface="Cambria Math" panose="02040503050406030204" pitchFamily="18" charset="0"/>
                            <a:ea typeface="全新硬笔行书简" panose="02010600040101010101" pitchFamily="2" charset="-122"/>
                          </a:rPr>
                          <m:t>𝟐</m:t>
                        </m:r>
                      </m:den>
                    </m:f>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rPr>
                          <m:t>𝝀</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rPr>
                          <m:t>𝝁</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r>
                      <a:rPr lang="zh-CN" altLang="en-US" sz="2400" b="1" i="1">
                        <a:solidFill>
                          <a:schemeClr val="bg1"/>
                        </a:solidFill>
                        <a:latin typeface="Cambria Math" panose="02040503050406030204" pitchFamily="18" charset="0"/>
                        <a:ea typeface="全新硬笔行书简" panose="02010600040101010101" pitchFamily="2" charset="-122"/>
                      </a:rPr>
                      <m:t>，</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所得公式就是改进的欧拉方法：</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d>
                        <m:dPr>
                          <m:begChr m:val="{"/>
                          <m:endChr m:val=""/>
                          <m:ctrlPr>
                            <a:rPr lang="en-US" altLang="zh-CN" sz="2400" b="1" i="1">
                              <a:solidFill>
                                <a:schemeClr val="bg1"/>
                              </a:solidFill>
                              <a:latin typeface="Cambria Math" panose="02040503050406030204" pitchFamily="18" charset="0"/>
                              <a:ea typeface="全新硬笔行书简" panose="02010600040101010101" pitchFamily="2" charset="-122"/>
                            </a:rPr>
                          </m:ctrlPr>
                        </m:dPr>
                        <m:e>
                          <m:eqArr>
                            <m:eqArrPr>
                              <m:ctrlPr>
                                <a:rPr lang="en-US" altLang="zh-CN" sz="2400" b="1" i="1">
                                  <a:solidFill>
                                    <a:schemeClr val="bg1"/>
                                  </a:solidFill>
                                  <a:latin typeface="Cambria Math" panose="02040503050406030204" pitchFamily="18" charset="0"/>
                                  <a:ea typeface="全新硬笔行书简" panose="02010600040101010101" pitchFamily="2" charset="-122"/>
                                </a:rPr>
                              </m:ctrlPr>
                            </m:eqArr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r>
                                    <a:rPr lang="en-US" altLang="zh-CN" sz="2400" b="1" i="1">
                                      <a:solidFill>
                                        <a:schemeClr val="bg1"/>
                                      </a:solidFill>
                                      <a:latin typeface="Cambria Math" panose="02040503050406030204" pitchFamily="18" charset="0"/>
                                      <a:ea typeface="全新硬笔行书简" panose="02010600040101010101" pitchFamily="2" charset="-122"/>
                                    </a:rPr>
                                    <m:t>𝒉</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a:solidFill>
                                                <a:schemeClr val="bg1"/>
                                              </a:solidFill>
                                              <a:latin typeface="Cambria Math" panose="02040503050406030204" pitchFamily="18" charset="0"/>
                                              <a:ea typeface="全新硬笔行书简" panose="02010600040101010101" pitchFamily="2" charset="-122"/>
                                            </a:rPr>
                                            <m:t>𝟐</m:t>
                                          </m:r>
                                        </m:sub>
                                      </m:sSub>
                                    </m:e>
                                  </m:d>
                                </m:num>
                                <m:den>
                                  <m:r>
                                    <a:rPr lang="en-US" altLang="zh-CN" sz="2400" b="1" i="1">
                                      <a:solidFill>
                                        <a:schemeClr val="bg1"/>
                                      </a:solidFill>
                                      <a:latin typeface="Cambria Math" panose="02040503050406030204" pitchFamily="18" charset="0"/>
                                      <a:ea typeface="全新硬笔行书简" panose="02010600040101010101" pitchFamily="2" charset="-122"/>
                                    </a:rPr>
                                    <m:t>2</m:t>
                                  </m:r>
                                </m:den>
                              </m:f>
                            </m:e>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𝒇</m:t>
                              </m:r>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e>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a:solidFill>
                                        <a:schemeClr val="bg1"/>
                                      </a:solidFill>
                                      <a:latin typeface="Cambria Math" panose="02040503050406030204" pitchFamily="18" charset="0"/>
                                      <a:ea typeface="全新硬笔行书简" panose="02010600040101010101" pitchFamily="2" charset="-122"/>
                                    </a:rPr>
                                    <m:t>𝟐</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𝒇</m:t>
                              </m:r>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𝒉</m:t>
                              </m:r>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𝒉</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e>
                          </m:eqArr>
                        </m:e>
                      </m:d>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en-US" altLang="zh-CN" sz="2400" b="1" dirty="0">
                    <a:solidFill>
                      <a:schemeClr val="bg1"/>
                    </a:solidFill>
                    <a:latin typeface="全新硬笔行书简" panose="02010600040101010101" pitchFamily="2" charset="-122"/>
                    <a:ea typeface="全新硬笔行书简" panose="02010600040101010101" pitchFamily="2" charset="-122"/>
                  </a:rPr>
                  <a:t> </a:t>
                </a:r>
                <a:r>
                  <a:rPr lang="en-US" altLang="zh-CN" sz="2400" b="1" dirty="0" smtClean="0">
                    <a:solidFill>
                      <a:schemeClr val="bg1"/>
                    </a:solidFill>
                    <a:latin typeface="全新硬笔行书简" panose="02010600040101010101" pitchFamily="2" charset="-122"/>
                    <a:ea typeface="全新硬笔行书简" panose="02010600040101010101" pitchFamily="2" charset="-122"/>
                  </a:rPr>
                  <a:t>       </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当取</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𝟎</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r>
                      <a:rPr lang="en-US" altLang="zh-CN" sz="2400" b="1" i="1" smtClean="0">
                        <a:solidFill>
                          <a:schemeClr val="bg1"/>
                        </a:solidFill>
                        <a:latin typeface="Cambria Math" panose="02040503050406030204" pitchFamily="18" charset="0"/>
                        <a:ea typeface="全新硬笔行书简" panose="02010600040101010101" pitchFamily="2" charset="-122"/>
                      </a:rPr>
                      <m:t>,</m:t>
                    </m:r>
                  </m:oMath>
                </a14:m>
                <a:r>
                  <a:rPr lang="en-US" altLang="zh-CN" sz="2400" b="1" dirty="0">
                    <a:solidFill>
                      <a:schemeClr val="bg1"/>
                    </a:solidFill>
                    <a:ea typeface="全新硬笔行书简" panose="02010600040101010101" pitchFamily="2" charset="-122"/>
                  </a:rPr>
                  <a:t> </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zh-CN" altLang="en-US" sz="2400" b="1" i="1">
                            <a:solidFill>
                              <a:schemeClr val="bg1"/>
                            </a:solidFill>
                            <a:latin typeface="Cambria Math" panose="02040503050406030204" pitchFamily="18" charset="0"/>
                            <a:ea typeface="全新硬笔行书简" panose="02010600040101010101" pitchFamily="2" charset="-122"/>
                          </a:rPr>
                          <m:t>𝝀</m:t>
                        </m:r>
                      </m:e>
                      <m:sub>
                        <m:r>
                          <a:rPr lang="en-US" altLang="zh-CN" sz="2400" b="1" i="1">
                            <a:solidFill>
                              <a:schemeClr val="bg1"/>
                            </a:solidFill>
                            <a:latin typeface="Cambria Math" panose="02040503050406030204" pitchFamily="18" charset="0"/>
                            <a:ea typeface="全新硬笔行书简" panose="02010600040101010101" pitchFamily="2" charset="-122"/>
                          </a:rPr>
                          <m:t>𝟐</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zh-CN" altLang="en-US" sz="2400" b="1" i="1">
                            <a:solidFill>
                              <a:schemeClr val="bg1"/>
                            </a:solidFill>
                            <a:latin typeface="Cambria Math" panose="02040503050406030204" pitchFamily="18" charset="0"/>
                            <a:ea typeface="全新硬笔行书简" panose="02010600040101010101" pitchFamily="2" charset="-122"/>
                          </a:rPr>
                          <m:t>𝝁</m:t>
                        </m:r>
                      </m:e>
                      <m:sub>
                        <m:r>
                          <a:rPr lang="en-US" altLang="zh-CN" sz="2400" b="1" i="1">
                            <a:solidFill>
                              <a:schemeClr val="bg1"/>
                            </a:solidFill>
                            <a:latin typeface="Cambria Math" panose="02040503050406030204" pitchFamily="18" charset="0"/>
                            <a:ea typeface="全新硬笔行书简" panose="02010600040101010101" pitchFamily="2" charset="-122"/>
                          </a:rPr>
                          <m:t>𝟐𝟏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𝟐</m:t>
                    </m:r>
                    <m:r>
                      <a:rPr lang="zh-CN" altLang="en-US" sz="2400" b="1" i="1">
                        <a:solidFill>
                          <a:schemeClr val="bg1"/>
                        </a:solidFill>
                        <a:latin typeface="Cambria Math" panose="02040503050406030204" pitchFamily="18" charset="0"/>
                        <a:ea typeface="全新硬笔行书简" panose="02010600040101010101" pitchFamily="2" charset="-122"/>
                      </a:rPr>
                      <m:t>时</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，得到</a:t>
                </a:r>
                <a:r>
                  <a:rPr lang="zh-CN" altLang="en-US" sz="2400" b="1" dirty="0" smtClean="0">
                    <a:solidFill>
                      <a:srgbClr val="FF0000"/>
                    </a:solidFill>
                    <a:latin typeface="全新硬笔行书简" panose="02010600040101010101" pitchFamily="2" charset="-122"/>
                    <a:ea typeface="全新硬笔行书简" panose="02010600040101010101" pitchFamily="2" charset="-122"/>
                  </a:rPr>
                  <a:t>中点公式</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d>
                        <m:dPr>
                          <m:begChr m:val="{"/>
                          <m:endChr m:val=""/>
                          <m:ctrlPr>
                            <a:rPr lang="en-US" altLang="zh-CN" sz="2400" b="1" i="1">
                              <a:solidFill>
                                <a:schemeClr val="bg1"/>
                              </a:solidFill>
                              <a:latin typeface="Cambria Math" panose="02040503050406030204" pitchFamily="18" charset="0"/>
                              <a:ea typeface="全新硬笔行书简" panose="02010600040101010101" pitchFamily="2" charset="-122"/>
                            </a:rPr>
                          </m:ctrlPr>
                        </m:dPr>
                        <m:e>
                          <m:eqArr>
                            <m:eqArrPr>
                              <m:ctrlPr>
                                <a:rPr lang="en-US" altLang="zh-CN" sz="2400" b="1" i="1">
                                  <a:solidFill>
                                    <a:schemeClr val="bg1"/>
                                  </a:solidFill>
                                  <a:latin typeface="Cambria Math" panose="02040503050406030204" pitchFamily="18" charset="0"/>
                                  <a:ea typeface="全新硬笔行书简" panose="02010600040101010101" pitchFamily="2" charset="-122"/>
                                </a:rPr>
                              </m:ctrlPr>
                            </m:eqArr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𝒉</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a:solidFill>
                                        <a:schemeClr val="bg1"/>
                                      </a:solidFill>
                                      <a:latin typeface="Cambria Math" panose="02040503050406030204" pitchFamily="18" charset="0"/>
                                      <a:ea typeface="全新硬笔行书简" panose="02010600040101010101" pitchFamily="2" charset="-122"/>
                                    </a:rPr>
                                    <m:t>𝟐</m:t>
                                  </m:r>
                                </m:sub>
                              </m:sSub>
                            </m:e>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𝒇</m:t>
                              </m:r>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e>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a:solidFill>
                                        <a:schemeClr val="bg1"/>
                                      </a:solidFill>
                                      <a:latin typeface="Cambria Math" panose="02040503050406030204" pitchFamily="18" charset="0"/>
                                      <a:ea typeface="全新硬笔行书简" panose="02010600040101010101" pitchFamily="2" charset="-122"/>
                                    </a:rPr>
                                    <m:t>𝟐</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𝒇</m:t>
                              </m:r>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r>
                                    <a:rPr lang="en-US" altLang="zh-CN" sz="2400" b="1" i="1">
                                      <a:solidFill>
                                        <a:schemeClr val="bg1"/>
                                      </a:solidFill>
                                      <a:latin typeface="Cambria Math" panose="02040503050406030204" pitchFamily="18" charset="0"/>
                                      <a:ea typeface="全新硬笔行书简" panose="02010600040101010101" pitchFamily="2" charset="-122"/>
                                    </a:rPr>
                                    <m:t>𝒉</m:t>
                                  </m:r>
                                </m:num>
                                <m:den>
                                  <m:r>
                                    <a:rPr lang="en-US" altLang="zh-CN" sz="2400" b="1" i="1">
                                      <a:solidFill>
                                        <a:schemeClr val="bg1"/>
                                      </a:solidFill>
                                      <a:latin typeface="Cambria Math" panose="02040503050406030204" pitchFamily="18" charset="0"/>
                                      <a:ea typeface="全新硬笔行书简" panose="02010600040101010101" pitchFamily="2" charset="-122"/>
                                    </a:rPr>
                                    <m:t>2</m:t>
                                  </m:r>
                                </m:den>
                              </m:f>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r>
                                    <a:rPr lang="en-US" altLang="zh-CN" sz="2400" b="1" i="1">
                                      <a:solidFill>
                                        <a:schemeClr val="bg1"/>
                                      </a:solidFill>
                                      <a:latin typeface="Cambria Math" panose="02040503050406030204" pitchFamily="18" charset="0"/>
                                      <a:ea typeface="全新硬笔行书简" panose="02010600040101010101" pitchFamily="2" charset="-122"/>
                                    </a:rPr>
                                    <m:t>𝒉</m:t>
                                  </m:r>
                                </m:num>
                                <m:den>
                                  <m:r>
                                    <a:rPr lang="en-US" altLang="zh-CN" sz="2400" b="1" i="1">
                                      <a:solidFill>
                                        <a:schemeClr val="bg1"/>
                                      </a:solidFill>
                                      <a:latin typeface="Cambria Math" panose="02040503050406030204" pitchFamily="18" charset="0"/>
                                      <a:ea typeface="全新硬笔行书简" panose="02010600040101010101" pitchFamily="2" charset="-122"/>
                                    </a:rPr>
                                    <m:t>2</m:t>
                                  </m:r>
                                </m:den>
                              </m:f>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e>
                          </m:eqArr>
                        </m:e>
                      </m:d>
                    </m:oMath>
                  </m:oMathPara>
                </a14:m>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endParaRPr lang="zh-CN" altLang="en-US" sz="2400" b="1" dirty="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457202" y="228684"/>
                <a:ext cx="8115195" cy="6705424"/>
              </a:xfrm>
              <a:blipFill>
                <a:blip r:embed="rId3"/>
                <a:stretch>
                  <a:fillRect l="-1127" t="-273" r="-488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787911581"/>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noChangeArrowheads="1"/>
          </p:cNvSpPr>
          <p:nvPr>
            <p:ph type="title"/>
          </p:nvPr>
        </p:nvSpPr>
        <p:spPr>
          <a:xfrm>
            <a:off x="171450" y="228684"/>
            <a:ext cx="6029960" cy="871855"/>
          </a:xfrm>
        </p:spPr>
        <p:txBody>
          <a:bodyPr>
            <a:normAutofit/>
          </a:bodyPr>
          <a:lstStyle/>
          <a:p>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2. </a:t>
            </a:r>
            <a:r>
              <a:rPr lang="zh-CN" altLang="en-US"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龙格</a:t>
            </a:r>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库塔方法</a:t>
            </a:r>
          </a:p>
        </p:txBody>
      </p:sp>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457202" y="990664"/>
                <a:ext cx="8115195" cy="6019642"/>
              </a:xfrm>
            </p:spPr>
            <p:txBody>
              <a:bodyPr>
                <a:noAutofit/>
              </a:bodyPr>
              <a:lstStyle/>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例：</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试用改进欧拉方法和中点公式求解初值问题</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d>
                        <m:dPr>
                          <m:begChr m:val="{"/>
                          <m:endChr m:val=""/>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eqArr>
                            <m:eqArrPr>
                              <m:ctrlPr>
                                <a:rPr lang="en-US" altLang="zh-CN" sz="2400" b="1" i="1" smtClean="0">
                                  <a:solidFill>
                                    <a:schemeClr val="bg1"/>
                                  </a:solidFill>
                                  <a:latin typeface="Cambria Math" panose="02040503050406030204" pitchFamily="18" charset="0"/>
                                  <a:ea typeface="全新硬笔行书简" panose="02010600040101010101" pitchFamily="2" charset="-122"/>
                                </a:rPr>
                              </m:ctrlPr>
                            </m:eqArrPr>
                            <m:e>
                              <m:sSup>
                                <m:sSup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p>
                                  <m:r>
                                    <a:rPr lang="en-US" altLang="zh-CN" sz="2400" b="1" i="1" smtClean="0">
                                      <a:solidFill>
                                        <a:schemeClr val="bg1"/>
                                      </a:solidFill>
                                      <a:latin typeface="Cambria Math" panose="02040503050406030204" pitchFamily="18" charset="0"/>
                                      <a:ea typeface="全新硬笔行书简" panose="02010600040101010101" pitchFamily="2" charset="-122"/>
                                    </a:rPr>
                                    <m:t>′</m:t>
                                  </m:r>
                                </m:sup>
                              </m:sSup>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𝒚</m:t>
                              </m:r>
                              <m:r>
                                <a:rPr lang="en-US" altLang="zh-CN" sz="2400" b="1" i="1" smtClean="0">
                                  <a:solidFill>
                                    <a:schemeClr val="bg1"/>
                                  </a:solidFill>
                                  <a:latin typeface="Cambria Math" panose="02040503050406030204" pitchFamily="18" charset="0"/>
                                  <a:ea typeface="全新硬笔行书简" panose="02010600040101010101" pitchFamily="2" charset="-122"/>
                                </a:rPr>
                                <m:t>−</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r>
                                    <a:rPr lang="en-US" altLang="zh-CN" sz="2400" b="1" i="1" smtClean="0">
                                      <a:solidFill>
                                        <a:schemeClr val="bg1"/>
                                      </a:solidFill>
                                      <a:latin typeface="Cambria Math" panose="02040503050406030204" pitchFamily="18" charset="0"/>
                                      <a:ea typeface="全新硬笔行书简" panose="02010600040101010101" pitchFamily="2" charset="-122"/>
                                    </a:rPr>
                                    <m:t>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𝒙</m:t>
                                  </m:r>
                                </m:e>
                              </m:d>
                              <m:sSup>
                                <m:sSup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p>
                                  <m:r>
                                    <a:rPr lang="en-US" altLang="zh-CN" sz="2400" b="1" i="1" smtClean="0">
                                      <a:solidFill>
                                        <a:schemeClr val="bg1"/>
                                      </a:solidFill>
                                      <a:latin typeface="Cambria Math" panose="02040503050406030204" pitchFamily="18" charset="0"/>
                                      <a:ea typeface="全新硬笔行书简" panose="02010600040101010101" pitchFamily="2" charset="-122"/>
                                    </a:rPr>
                                    <m:t>𝟐</m:t>
                                  </m:r>
                                </m:sup>
                              </m:sSup>
                              <m:r>
                                <a:rPr lang="en-US" altLang="zh-CN" sz="2400" b="1" i="1" smtClean="0">
                                  <a:solidFill>
                                    <a:schemeClr val="bg1"/>
                                  </a:solidFill>
                                  <a:latin typeface="Cambria Math" panose="02040503050406030204" pitchFamily="18" charset="0"/>
                                  <a:ea typeface="全新硬笔行书简" panose="02010600040101010101" pitchFamily="2" charset="-122"/>
                                </a:rPr>
                                <m:t> (</m:t>
                              </m:r>
                              <m:r>
                                <a:rPr lang="en-US" altLang="zh-CN" sz="2400" b="1" i="1">
                                  <a:solidFill>
                                    <a:schemeClr val="bg1"/>
                                  </a:solidFill>
                                  <a:latin typeface="Cambria Math" panose="02040503050406030204" pitchFamily="18" charset="0"/>
                                  <a:ea typeface="全新硬笔行书简" panose="02010600040101010101" pitchFamily="2" charset="-122"/>
                                </a:rPr>
                                <m:t>1</m:t>
                              </m:r>
                              <m:r>
                                <a:rPr lang="en-US" altLang="zh-CN" sz="2400" b="1" i="1" smtClean="0">
                                  <a:solidFill>
                                    <a:schemeClr val="bg1"/>
                                  </a:solidFill>
                                  <a:latin typeface="Cambria Math" panose="02040503050406030204" pitchFamily="18" charset="0"/>
                                  <a:ea typeface="全新硬笔行书简" panose="02010600040101010101" pitchFamily="2" charset="-122"/>
                                </a:rPr>
                                <m:t>&lt;</m:t>
                              </m:r>
                              <m:r>
                                <a:rPr lang="en-US" altLang="zh-CN" sz="2400" b="1" i="1" smtClean="0">
                                  <a:solidFill>
                                    <a:schemeClr val="bg1"/>
                                  </a:solidFill>
                                  <a:latin typeface="Cambria Math" panose="02040503050406030204" pitchFamily="18" charset="0"/>
                                  <a:ea typeface="全新硬笔行书简" panose="02010600040101010101" pitchFamily="2" charset="-122"/>
                                </a:rPr>
                                <m:t>𝒙</m:t>
                              </m:r>
                              <m:r>
                                <a:rPr lang="en-US" altLang="zh-CN" sz="2400" b="1" i="1" smtClean="0">
                                  <a:solidFill>
                                    <a:schemeClr val="bg1"/>
                                  </a:solidFill>
                                  <a:latin typeface="Cambria Math" panose="02040503050406030204" pitchFamily="18" charset="0"/>
                                  <a:ea typeface="全新硬笔行书简" panose="02010600040101010101" pitchFamily="2" charset="-122"/>
                                </a:rPr>
                                <m:t>&lt;2)</m:t>
                              </m:r>
                            </m:e>
                            <m:e>
                              <m:r>
                                <a:rPr lang="en-US" altLang="zh-CN" sz="2400" b="1" i="1" smtClean="0">
                                  <a:solidFill>
                                    <a:schemeClr val="bg1"/>
                                  </a:solidFill>
                                  <a:latin typeface="Cambria Math" panose="02040503050406030204" pitchFamily="18" charset="0"/>
                                  <a:ea typeface="全新硬笔行书简" panose="02010600040101010101" pitchFamily="2" charset="-122"/>
                                </a:rPr>
                                <m:t>𝒚</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r>
                                    <a:rPr lang="en-US" altLang="zh-CN" sz="2400" b="1" i="1">
                                      <a:solidFill>
                                        <a:schemeClr val="bg1"/>
                                      </a:solidFill>
                                      <a:latin typeface="Cambria Math" panose="02040503050406030204" pitchFamily="18" charset="0"/>
                                      <a:ea typeface="全新硬笔行书简" panose="02010600040101010101" pitchFamily="2" charset="-122"/>
                                    </a:rPr>
                                    <m:t>1</m:t>
                                  </m:r>
                                </m:e>
                              </m:d>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e>
                          </m:eqArr>
                        </m:e>
                      </m:d>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（取步长</a:t>
                </a:r>
                <a14:m>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rPr>
                      <m:t>𝒉</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𝟎</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𝟐</m:t>
                    </m:r>
                    <m:r>
                      <a:rPr lang="en-US" altLang="zh-CN" sz="2400" b="1" i="1" smtClean="0">
                        <a:solidFill>
                          <a:schemeClr val="bg1"/>
                        </a:solidFill>
                        <a:latin typeface="Cambria Math" panose="02040503050406030204" pitchFamily="18" charset="0"/>
                        <a:ea typeface="全新硬笔行书简" panose="02010600040101010101" pitchFamily="2" charset="-122"/>
                      </a:rPr>
                      <m:t>)</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并与准确值比较。</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解：方程有解析解为</a:t>
                </a:r>
                <a14:m>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rPr>
                      <m:t>𝒚</m:t>
                    </m:r>
                    <m:r>
                      <a:rPr lang="en-US" altLang="zh-CN" sz="2400" b="1" i="1" smtClean="0">
                        <a:solidFill>
                          <a:schemeClr val="bg1"/>
                        </a:solidFill>
                        <a:latin typeface="Cambria Math" panose="02040503050406030204" pitchFamily="18" charset="0"/>
                        <a:ea typeface="全新硬笔行书简" panose="02010600040101010101" pitchFamily="2" charset="-122"/>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rPr>
                          <m:t>𝟏</m:t>
                        </m:r>
                      </m:num>
                      <m:den>
                        <m:r>
                          <a:rPr lang="en-US" altLang="zh-CN" sz="2400" b="1" i="1" smtClean="0">
                            <a:solidFill>
                              <a:schemeClr val="bg1"/>
                            </a:solidFill>
                            <a:latin typeface="Cambria Math" panose="02040503050406030204" pitchFamily="18" charset="0"/>
                            <a:ea typeface="全新硬笔行书简" panose="02010600040101010101" pitchFamily="2" charset="-122"/>
                          </a:rPr>
                          <m:t>𝒙</m:t>
                        </m:r>
                      </m:den>
                    </m:f>
                  </m:oMath>
                </a14:m>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endParaRPr lang="zh-CN" altLang="en-US" sz="2400" b="1" dirty="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457202" y="990664"/>
                <a:ext cx="8115195" cy="6019642"/>
              </a:xfrm>
              <a:blipFill>
                <a:blip r:embed="rId3"/>
                <a:stretch>
                  <a:fillRect l="-1127" t="-1418"/>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graphicFrame>
            <p:nvGraphicFramePr>
              <p:cNvPr id="3" name="表格 2"/>
              <p:cNvGraphicFramePr>
                <a:graphicFrameLocks noGrp="1"/>
              </p:cNvGraphicFramePr>
              <p:nvPr>
                <p:extLst>
                  <p:ext uri="{D42A27DB-BD31-4B8C-83A1-F6EECF244321}">
                    <p14:modId xmlns:p14="http://schemas.microsoft.com/office/powerpoint/2010/main" val="669969194"/>
                  </p:ext>
                </p:extLst>
              </p:nvPr>
            </p:nvGraphicFramePr>
            <p:xfrm>
              <a:off x="533504" y="3840394"/>
              <a:ext cx="4724280" cy="2595880"/>
            </p:xfrm>
            <a:graphic>
              <a:graphicData uri="http://schemas.openxmlformats.org/drawingml/2006/table">
                <a:tbl>
                  <a:tblPr firstRow="1" bandRow="1">
                    <a:tableStyleId>{5C22544A-7EE6-4342-B048-85BDC9FD1C3A}</a:tableStyleId>
                  </a:tblPr>
                  <a:tblGrid>
                    <a:gridCol w="1181070">
                      <a:extLst>
                        <a:ext uri="{9D8B030D-6E8A-4147-A177-3AD203B41FA5}">
                          <a16:colId xmlns:a16="http://schemas.microsoft.com/office/drawing/2014/main" val="2677100845"/>
                        </a:ext>
                      </a:extLst>
                    </a:gridCol>
                    <a:gridCol w="1181070">
                      <a:extLst>
                        <a:ext uri="{9D8B030D-6E8A-4147-A177-3AD203B41FA5}">
                          <a16:colId xmlns:a16="http://schemas.microsoft.com/office/drawing/2014/main" val="2825785473"/>
                        </a:ext>
                      </a:extLst>
                    </a:gridCol>
                    <a:gridCol w="1181070">
                      <a:extLst>
                        <a:ext uri="{9D8B030D-6E8A-4147-A177-3AD203B41FA5}">
                          <a16:colId xmlns:a16="http://schemas.microsoft.com/office/drawing/2014/main" val="458355986"/>
                        </a:ext>
                      </a:extLst>
                    </a:gridCol>
                    <a:gridCol w="1181070">
                      <a:extLst>
                        <a:ext uri="{9D8B030D-6E8A-4147-A177-3AD203B41FA5}">
                          <a16:colId xmlns:a16="http://schemas.microsoft.com/office/drawing/2014/main" val="4081684117"/>
                        </a:ext>
                      </a:extLst>
                    </a:gridCol>
                  </a:tblGrid>
                  <a:tr h="370840">
                    <a:tc>
                      <a:txBody>
                        <a:bodyPr/>
                        <a:lstStyle/>
                        <a:p>
                          <a:pPr/>
                          <a14:m>
                            <m:oMathPara xmlns:m="http://schemas.openxmlformats.org/officeDocument/2006/math">
                              <m:oMathParaPr>
                                <m:jc m:val="centerGroup"/>
                              </m:oMathParaPr>
                              <m:oMath xmlns:m="http://schemas.openxmlformats.org/officeDocument/2006/math">
                                <m:sSub>
                                  <m:sSubPr>
                                    <m:ctrlPr>
                                      <a:rPr lang="en-US" altLang="zh-CN" i="1" smtClean="0">
                                        <a:latin typeface="Cambria Math" panose="02040503050406030204" pitchFamily="18" charset="0"/>
                                      </a:rPr>
                                    </m:ctrlPr>
                                  </m:sSubPr>
                                  <m:e>
                                    <m:r>
                                      <a:rPr lang="en-US" altLang="zh-CN" b="1" i="1" smtClean="0">
                                        <a:latin typeface="Cambria Math" panose="02040503050406030204" pitchFamily="18" charset="0"/>
                                      </a:rPr>
                                      <m:t>𝒙</m:t>
                                    </m:r>
                                  </m:e>
                                  <m:sub>
                                    <m:r>
                                      <a:rPr lang="en-US" altLang="zh-CN" b="1" i="1" smtClean="0">
                                        <a:latin typeface="Cambria Math" panose="02040503050406030204" pitchFamily="18" charset="0"/>
                                      </a:rPr>
                                      <m:t>𝒏</m:t>
                                    </m:r>
                                  </m:sub>
                                </m:sSub>
                              </m:oMath>
                            </m:oMathPara>
                          </a14:m>
                          <a:endParaRPr lang="zh-CN" altLang="en-US" dirty="0"/>
                        </a:p>
                      </a:txBody>
                      <a:tcPr/>
                    </a:tc>
                    <a:tc>
                      <a:txBody>
                        <a:bodyPr/>
                        <a:lstStyle/>
                        <a:p>
                          <a:r>
                            <a:rPr lang="zh-CN" altLang="en-US" dirty="0" smtClean="0"/>
                            <a:t>改进欧拉</a:t>
                          </a:r>
                          <a:endParaRPr lang="zh-CN" altLang="en-US" dirty="0"/>
                        </a:p>
                      </a:txBody>
                      <a:tcPr/>
                    </a:tc>
                    <a:tc>
                      <a:txBody>
                        <a:bodyPr/>
                        <a:lstStyle/>
                        <a:p>
                          <a:r>
                            <a:rPr lang="zh-CN" altLang="en-US" dirty="0" smtClean="0"/>
                            <a:t>中点公式</a:t>
                          </a:r>
                          <a:endParaRPr lang="zh-CN" altLang="en-US" dirty="0"/>
                        </a:p>
                      </a:txBody>
                      <a:tcPr/>
                    </a:tc>
                    <a:tc>
                      <a:txBody>
                        <a:bodyPr/>
                        <a:lstStyle/>
                        <a:p>
                          <a:r>
                            <a:rPr lang="zh-CN" altLang="en-US" dirty="0" smtClean="0"/>
                            <a:t>解析值</a:t>
                          </a:r>
                          <a:endParaRPr lang="zh-CN" altLang="en-US" dirty="0"/>
                        </a:p>
                      </a:txBody>
                      <a:tcPr/>
                    </a:tc>
                    <a:extLst>
                      <a:ext uri="{0D108BD9-81ED-4DB2-BD59-A6C34878D82A}">
                        <a16:rowId xmlns:a16="http://schemas.microsoft.com/office/drawing/2014/main" val="3314621861"/>
                      </a:ext>
                    </a:extLst>
                  </a:tr>
                  <a:tr h="370840">
                    <a:tc>
                      <a:txBody>
                        <a:bodyPr/>
                        <a:lstStyle/>
                        <a:p>
                          <a:r>
                            <a:rPr lang="en-US" altLang="zh-CN" dirty="0" smtClean="0"/>
                            <a:t>1.2</a:t>
                          </a:r>
                          <a:endParaRPr lang="zh-CN" altLang="en-US" dirty="0"/>
                        </a:p>
                      </a:txBody>
                      <a:tcPr/>
                    </a:tc>
                    <a:tc>
                      <a:txBody>
                        <a:bodyPr/>
                        <a:lstStyle/>
                        <a:p>
                          <a:r>
                            <a:rPr lang="en-US" altLang="zh-CN" dirty="0" smtClean="0"/>
                            <a:t>0.8392</a:t>
                          </a:r>
                          <a:endParaRPr lang="zh-CN" altLang="en-US" dirty="0"/>
                        </a:p>
                      </a:txBody>
                      <a:tcPr/>
                    </a:tc>
                    <a:tc>
                      <a:txBody>
                        <a:bodyPr/>
                        <a:lstStyle/>
                        <a:p>
                          <a:r>
                            <a:rPr lang="en-US" altLang="zh-CN" dirty="0" smtClean="0"/>
                            <a:t>0.8398</a:t>
                          </a:r>
                          <a:endParaRPr lang="zh-CN" altLang="en-US" dirty="0"/>
                        </a:p>
                      </a:txBody>
                      <a:tcPr/>
                    </a:tc>
                    <a:tc>
                      <a:txBody>
                        <a:bodyPr/>
                        <a:lstStyle/>
                        <a:p>
                          <a:r>
                            <a:rPr lang="en-US" altLang="zh-CN" dirty="0" smtClean="0"/>
                            <a:t>0.833333</a:t>
                          </a:r>
                          <a:endParaRPr lang="zh-CN" altLang="en-US" dirty="0"/>
                        </a:p>
                      </a:txBody>
                      <a:tcPr/>
                    </a:tc>
                    <a:extLst>
                      <a:ext uri="{0D108BD9-81ED-4DB2-BD59-A6C34878D82A}">
                        <a16:rowId xmlns:a16="http://schemas.microsoft.com/office/drawing/2014/main" val="2776138672"/>
                      </a:ext>
                    </a:extLst>
                  </a:tr>
                  <a:tr h="370840">
                    <a:tc>
                      <a:txBody>
                        <a:bodyPr/>
                        <a:lstStyle/>
                        <a:p>
                          <a:r>
                            <a:rPr lang="en-US" altLang="zh-CN" dirty="0" smtClean="0"/>
                            <a:t>1.4</a:t>
                          </a:r>
                          <a:endParaRPr lang="zh-CN" altLang="en-US" dirty="0"/>
                        </a:p>
                      </a:txBody>
                      <a:tcPr/>
                    </a:tc>
                    <a:tc>
                      <a:txBody>
                        <a:bodyPr/>
                        <a:lstStyle/>
                        <a:p>
                          <a:r>
                            <a:rPr lang="en-US" altLang="zh-CN" dirty="0" smtClean="0"/>
                            <a:t>0.72125</a:t>
                          </a:r>
                          <a:endParaRPr lang="zh-CN" altLang="en-US" dirty="0"/>
                        </a:p>
                      </a:txBody>
                      <a:tcPr/>
                    </a:tc>
                    <a:tc>
                      <a:txBody>
                        <a:bodyPr/>
                        <a:lstStyle/>
                        <a:p>
                          <a:r>
                            <a:rPr lang="en-US" altLang="zh-CN" dirty="0" smtClean="0"/>
                            <a:t>0.721766</a:t>
                          </a:r>
                          <a:endParaRPr lang="zh-CN" altLang="en-US" dirty="0"/>
                        </a:p>
                      </a:txBody>
                      <a:tcPr/>
                    </a:tc>
                    <a:tc>
                      <a:txBody>
                        <a:bodyPr/>
                        <a:lstStyle/>
                        <a:p>
                          <a:r>
                            <a:rPr lang="en-US" altLang="zh-CN" dirty="0" smtClean="0"/>
                            <a:t>0.714286</a:t>
                          </a:r>
                          <a:endParaRPr lang="zh-CN" altLang="en-US" dirty="0"/>
                        </a:p>
                      </a:txBody>
                      <a:tcPr/>
                    </a:tc>
                    <a:extLst>
                      <a:ext uri="{0D108BD9-81ED-4DB2-BD59-A6C34878D82A}">
                        <a16:rowId xmlns:a16="http://schemas.microsoft.com/office/drawing/2014/main" val="1971852375"/>
                      </a:ext>
                    </a:extLst>
                  </a:tr>
                  <a:tr h="370840">
                    <a:tc>
                      <a:txBody>
                        <a:bodyPr/>
                        <a:lstStyle/>
                        <a:p>
                          <a:r>
                            <a:rPr lang="en-US" altLang="zh-CN" dirty="0" smtClean="0"/>
                            <a:t>1.6</a:t>
                          </a:r>
                          <a:endParaRPr lang="zh-CN" altLang="en-US" dirty="0"/>
                        </a:p>
                      </a:txBody>
                      <a:tcPr/>
                    </a:tc>
                    <a:tc>
                      <a:txBody>
                        <a:bodyPr/>
                        <a:lstStyle/>
                        <a:p>
                          <a:r>
                            <a:rPr lang="en-US" altLang="zh-CN" dirty="0" smtClean="0"/>
                            <a:t>0.631512</a:t>
                          </a:r>
                          <a:endParaRPr lang="zh-CN" altLang="en-US" dirty="0"/>
                        </a:p>
                      </a:txBody>
                      <a:tcPr/>
                    </a:tc>
                    <a:tc>
                      <a:txBody>
                        <a:bodyPr/>
                        <a:lstStyle/>
                        <a:p>
                          <a:r>
                            <a:rPr lang="en-US" altLang="zh-CN" dirty="0" smtClean="0"/>
                            <a:t>0.631825</a:t>
                          </a:r>
                          <a:endParaRPr lang="zh-CN" altLang="en-US" dirty="0"/>
                        </a:p>
                      </a:txBody>
                      <a:tcPr/>
                    </a:tc>
                    <a:tc>
                      <a:txBody>
                        <a:bodyPr/>
                        <a:lstStyle/>
                        <a:p>
                          <a:r>
                            <a:rPr lang="en-US" altLang="zh-CN" dirty="0" smtClean="0"/>
                            <a:t>0.625</a:t>
                          </a:r>
                          <a:endParaRPr lang="zh-CN" altLang="en-US" dirty="0"/>
                        </a:p>
                      </a:txBody>
                      <a:tcPr/>
                    </a:tc>
                    <a:extLst>
                      <a:ext uri="{0D108BD9-81ED-4DB2-BD59-A6C34878D82A}">
                        <a16:rowId xmlns:a16="http://schemas.microsoft.com/office/drawing/2014/main" val="1197451629"/>
                      </a:ext>
                    </a:extLst>
                  </a:tr>
                  <a:tr h="370840">
                    <a:tc>
                      <a:txBody>
                        <a:bodyPr/>
                        <a:lstStyle/>
                        <a:p>
                          <a:r>
                            <a:rPr lang="en-US" altLang="zh-CN" dirty="0" smtClean="0"/>
                            <a:t>1.8</a:t>
                          </a:r>
                          <a:endParaRPr lang="zh-CN" altLang="en-US" dirty="0"/>
                        </a:p>
                      </a:txBody>
                      <a:tcPr/>
                    </a:tc>
                    <a:tc>
                      <a:txBody>
                        <a:bodyPr/>
                        <a:lstStyle/>
                        <a:p>
                          <a:r>
                            <a:rPr lang="en-US" altLang="zh-CN" dirty="0" smtClean="0"/>
                            <a:t>0.561183</a:t>
                          </a:r>
                          <a:endParaRPr lang="zh-CN" altLang="en-US" dirty="0"/>
                        </a:p>
                      </a:txBody>
                      <a:tcPr/>
                    </a:tc>
                    <a:tc>
                      <a:txBody>
                        <a:bodyPr/>
                        <a:lstStyle/>
                        <a:p>
                          <a:r>
                            <a:rPr lang="en-US" altLang="zh-CN" dirty="0" smtClean="0"/>
                            <a:t>0.561319</a:t>
                          </a:r>
                          <a:endParaRPr lang="zh-CN" altLang="en-US" dirty="0"/>
                        </a:p>
                      </a:txBody>
                      <a:tcPr/>
                    </a:tc>
                    <a:tc>
                      <a:txBody>
                        <a:bodyPr/>
                        <a:lstStyle/>
                        <a:p>
                          <a:r>
                            <a:rPr lang="en-US" altLang="zh-CN" dirty="0" smtClean="0"/>
                            <a:t>0.555556</a:t>
                          </a:r>
                          <a:endParaRPr lang="zh-CN" altLang="en-US" dirty="0"/>
                        </a:p>
                      </a:txBody>
                      <a:tcPr/>
                    </a:tc>
                    <a:extLst>
                      <a:ext uri="{0D108BD9-81ED-4DB2-BD59-A6C34878D82A}">
                        <a16:rowId xmlns:a16="http://schemas.microsoft.com/office/drawing/2014/main" val="1752694296"/>
                      </a:ext>
                    </a:extLst>
                  </a:tr>
                  <a:tr h="370840">
                    <a:tc>
                      <a:txBody>
                        <a:bodyPr/>
                        <a:lstStyle/>
                        <a:p>
                          <a:r>
                            <a:rPr lang="en-US" altLang="zh-CN" dirty="0" smtClean="0"/>
                            <a:t>2.0</a:t>
                          </a:r>
                          <a:endParaRPr lang="zh-CN" altLang="en-US" dirty="0"/>
                        </a:p>
                      </a:txBody>
                      <a:tcPr/>
                    </a:tc>
                    <a:tc>
                      <a:txBody>
                        <a:bodyPr/>
                        <a:lstStyle/>
                        <a:p>
                          <a:r>
                            <a:rPr lang="en-US" altLang="zh-CN" dirty="0" smtClean="0"/>
                            <a:t>0.504707</a:t>
                          </a:r>
                          <a:endParaRPr lang="zh-CN" altLang="en-US" dirty="0"/>
                        </a:p>
                      </a:txBody>
                      <a:tcPr/>
                    </a:tc>
                    <a:tc>
                      <a:txBody>
                        <a:bodyPr/>
                        <a:lstStyle/>
                        <a:p>
                          <a:r>
                            <a:rPr lang="en-US" altLang="zh-CN" dirty="0" smtClean="0"/>
                            <a:t>0.504717</a:t>
                          </a:r>
                          <a:endParaRPr lang="zh-CN" altLang="en-US" dirty="0"/>
                        </a:p>
                      </a:txBody>
                      <a:tcPr/>
                    </a:tc>
                    <a:tc>
                      <a:txBody>
                        <a:bodyPr/>
                        <a:lstStyle/>
                        <a:p>
                          <a:r>
                            <a:rPr lang="en-US" altLang="zh-CN" dirty="0" smtClean="0"/>
                            <a:t>0.5</a:t>
                          </a:r>
                          <a:endParaRPr lang="zh-CN" altLang="en-US" dirty="0"/>
                        </a:p>
                      </a:txBody>
                      <a:tcPr/>
                    </a:tc>
                    <a:extLst>
                      <a:ext uri="{0D108BD9-81ED-4DB2-BD59-A6C34878D82A}">
                        <a16:rowId xmlns:a16="http://schemas.microsoft.com/office/drawing/2014/main" val="1048556868"/>
                      </a:ext>
                    </a:extLst>
                  </a:tr>
                  <a:tr h="370840">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3793482688"/>
                      </a:ext>
                    </a:extLst>
                  </a:tr>
                </a:tbl>
              </a:graphicData>
            </a:graphic>
          </p:graphicFrame>
        </mc:Choice>
        <mc:Fallback xmlns="">
          <p:graphicFrame>
            <p:nvGraphicFramePr>
              <p:cNvPr id="3" name="表格 2"/>
              <p:cNvGraphicFramePr>
                <a:graphicFrameLocks noGrp="1"/>
              </p:cNvGraphicFramePr>
              <p:nvPr>
                <p:extLst>
                  <p:ext uri="{D42A27DB-BD31-4B8C-83A1-F6EECF244321}">
                    <p14:modId xmlns:p14="http://schemas.microsoft.com/office/powerpoint/2010/main" val="669969194"/>
                  </p:ext>
                </p:extLst>
              </p:nvPr>
            </p:nvGraphicFramePr>
            <p:xfrm>
              <a:off x="533504" y="3840394"/>
              <a:ext cx="4724280" cy="2595880"/>
            </p:xfrm>
            <a:graphic>
              <a:graphicData uri="http://schemas.openxmlformats.org/drawingml/2006/table">
                <a:tbl>
                  <a:tblPr firstRow="1" bandRow="1">
                    <a:tableStyleId>{5C22544A-7EE6-4342-B048-85BDC9FD1C3A}</a:tableStyleId>
                  </a:tblPr>
                  <a:tblGrid>
                    <a:gridCol w="1181070">
                      <a:extLst>
                        <a:ext uri="{9D8B030D-6E8A-4147-A177-3AD203B41FA5}">
                          <a16:colId xmlns:a16="http://schemas.microsoft.com/office/drawing/2014/main" val="2677100845"/>
                        </a:ext>
                      </a:extLst>
                    </a:gridCol>
                    <a:gridCol w="1181070">
                      <a:extLst>
                        <a:ext uri="{9D8B030D-6E8A-4147-A177-3AD203B41FA5}">
                          <a16:colId xmlns:a16="http://schemas.microsoft.com/office/drawing/2014/main" val="2825785473"/>
                        </a:ext>
                      </a:extLst>
                    </a:gridCol>
                    <a:gridCol w="1181070">
                      <a:extLst>
                        <a:ext uri="{9D8B030D-6E8A-4147-A177-3AD203B41FA5}">
                          <a16:colId xmlns:a16="http://schemas.microsoft.com/office/drawing/2014/main" val="458355986"/>
                        </a:ext>
                      </a:extLst>
                    </a:gridCol>
                    <a:gridCol w="1181070">
                      <a:extLst>
                        <a:ext uri="{9D8B030D-6E8A-4147-A177-3AD203B41FA5}">
                          <a16:colId xmlns:a16="http://schemas.microsoft.com/office/drawing/2014/main" val="4081684117"/>
                        </a:ext>
                      </a:extLst>
                    </a:gridCol>
                  </a:tblGrid>
                  <a:tr h="370840">
                    <a:tc>
                      <a:txBody>
                        <a:bodyPr/>
                        <a:lstStyle/>
                        <a:p>
                          <a:endParaRPr lang="zh-CN"/>
                        </a:p>
                      </a:txBody>
                      <a:tcPr>
                        <a:blipFill>
                          <a:blip r:embed="rId4"/>
                          <a:stretch>
                            <a:fillRect l="-515" t="-8197" r="-302062" b="-603279"/>
                          </a:stretch>
                        </a:blipFill>
                      </a:tcPr>
                    </a:tc>
                    <a:tc>
                      <a:txBody>
                        <a:bodyPr/>
                        <a:lstStyle/>
                        <a:p>
                          <a:r>
                            <a:rPr lang="zh-CN" altLang="en-US" dirty="0" smtClean="0"/>
                            <a:t>改进欧拉</a:t>
                          </a:r>
                          <a:endParaRPr lang="zh-CN" altLang="en-US" dirty="0"/>
                        </a:p>
                      </a:txBody>
                      <a:tcPr/>
                    </a:tc>
                    <a:tc>
                      <a:txBody>
                        <a:bodyPr/>
                        <a:lstStyle/>
                        <a:p>
                          <a:r>
                            <a:rPr lang="zh-CN" altLang="en-US" dirty="0" smtClean="0"/>
                            <a:t>中点公式</a:t>
                          </a:r>
                          <a:endParaRPr lang="zh-CN" altLang="en-US" dirty="0"/>
                        </a:p>
                      </a:txBody>
                      <a:tcPr/>
                    </a:tc>
                    <a:tc>
                      <a:txBody>
                        <a:bodyPr/>
                        <a:lstStyle/>
                        <a:p>
                          <a:r>
                            <a:rPr lang="zh-CN" altLang="en-US" dirty="0" smtClean="0"/>
                            <a:t>解析值</a:t>
                          </a:r>
                          <a:endParaRPr lang="zh-CN" altLang="en-US" dirty="0"/>
                        </a:p>
                      </a:txBody>
                      <a:tcPr/>
                    </a:tc>
                    <a:extLst>
                      <a:ext uri="{0D108BD9-81ED-4DB2-BD59-A6C34878D82A}">
                        <a16:rowId xmlns:a16="http://schemas.microsoft.com/office/drawing/2014/main" val="3314621861"/>
                      </a:ext>
                    </a:extLst>
                  </a:tr>
                  <a:tr h="370840">
                    <a:tc>
                      <a:txBody>
                        <a:bodyPr/>
                        <a:lstStyle/>
                        <a:p>
                          <a:r>
                            <a:rPr lang="en-US" altLang="zh-CN" dirty="0" smtClean="0"/>
                            <a:t>1.2</a:t>
                          </a:r>
                          <a:endParaRPr lang="zh-CN" altLang="en-US" dirty="0"/>
                        </a:p>
                      </a:txBody>
                      <a:tcPr/>
                    </a:tc>
                    <a:tc>
                      <a:txBody>
                        <a:bodyPr/>
                        <a:lstStyle/>
                        <a:p>
                          <a:r>
                            <a:rPr lang="en-US" altLang="zh-CN" dirty="0" smtClean="0"/>
                            <a:t>0.8392</a:t>
                          </a:r>
                          <a:endParaRPr lang="zh-CN" altLang="en-US" dirty="0"/>
                        </a:p>
                      </a:txBody>
                      <a:tcPr/>
                    </a:tc>
                    <a:tc>
                      <a:txBody>
                        <a:bodyPr/>
                        <a:lstStyle/>
                        <a:p>
                          <a:r>
                            <a:rPr lang="en-US" altLang="zh-CN" dirty="0" smtClean="0"/>
                            <a:t>0.8398</a:t>
                          </a:r>
                          <a:endParaRPr lang="zh-CN" altLang="en-US" dirty="0"/>
                        </a:p>
                      </a:txBody>
                      <a:tcPr/>
                    </a:tc>
                    <a:tc>
                      <a:txBody>
                        <a:bodyPr/>
                        <a:lstStyle/>
                        <a:p>
                          <a:r>
                            <a:rPr lang="en-US" altLang="zh-CN" dirty="0" smtClean="0"/>
                            <a:t>0.833333</a:t>
                          </a:r>
                          <a:endParaRPr lang="zh-CN" altLang="en-US" dirty="0"/>
                        </a:p>
                      </a:txBody>
                      <a:tcPr/>
                    </a:tc>
                    <a:extLst>
                      <a:ext uri="{0D108BD9-81ED-4DB2-BD59-A6C34878D82A}">
                        <a16:rowId xmlns:a16="http://schemas.microsoft.com/office/drawing/2014/main" val="2776138672"/>
                      </a:ext>
                    </a:extLst>
                  </a:tr>
                  <a:tr h="370840">
                    <a:tc>
                      <a:txBody>
                        <a:bodyPr/>
                        <a:lstStyle/>
                        <a:p>
                          <a:r>
                            <a:rPr lang="en-US" altLang="zh-CN" dirty="0" smtClean="0"/>
                            <a:t>1.4</a:t>
                          </a:r>
                          <a:endParaRPr lang="zh-CN" altLang="en-US" dirty="0"/>
                        </a:p>
                      </a:txBody>
                      <a:tcPr/>
                    </a:tc>
                    <a:tc>
                      <a:txBody>
                        <a:bodyPr/>
                        <a:lstStyle/>
                        <a:p>
                          <a:r>
                            <a:rPr lang="en-US" altLang="zh-CN" dirty="0" smtClean="0"/>
                            <a:t>0.72125</a:t>
                          </a:r>
                          <a:endParaRPr lang="zh-CN" altLang="en-US" dirty="0"/>
                        </a:p>
                      </a:txBody>
                      <a:tcPr/>
                    </a:tc>
                    <a:tc>
                      <a:txBody>
                        <a:bodyPr/>
                        <a:lstStyle/>
                        <a:p>
                          <a:r>
                            <a:rPr lang="en-US" altLang="zh-CN" dirty="0" smtClean="0"/>
                            <a:t>0.721766</a:t>
                          </a:r>
                          <a:endParaRPr lang="zh-CN" altLang="en-US" dirty="0"/>
                        </a:p>
                      </a:txBody>
                      <a:tcPr/>
                    </a:tc>
                    <a:tc>
                      <a:txBody>
                        <a:bodyPr/>
                        <a:lstStyle/>
                        <a:p>
                          <a:r>
                            <a:rPr lang="en-US" altLang="zh-CN" dirty="0" smtClean="0"/>
                            <a:t>0.714286</a:t>
                          </a:r>
                          <a:endParaRPr lang="zh-CN" altLang="en-US" dirty="0"/>
                        </a:p>
                      </a:txBody>
                      <a:tcPr/>
                    </a:tc>
                    <a:extLst>
                      <a:ext uri="{0D108BD9-81ED-4DB2-BD59-A6C34878D82A}">
                        <a16:rowId xmlns:a16="http://schemas.microsoft.com/office/drawing/2014/main" val="1971852375"/>
                      </a:ext>
                    </a:extLst>
                  </a:tr>
                  <a:tr h="370840">
                    <a:tc>
                      <a:txBody>
                        <a:bodyPr/>
                        <a:lstStyle/>
                        <a:p>
                          <a:r>
                            <a:rPr lang="en-US" altLang="zh-CN" dirty="0" smtClean="0"/>
                            <a:t>1.6</a:t>
                          </a:r>
                          <a:endParaRPr lang="zh-CN" altLang="en-US" dirty="0"/>
                        </a:p>
                      </a:txBody>
                      <a:tcPr/>
                    </a:tc>
                    <a:tc>
                      <a:txBody>
                        <a:bodyPr/>
                        <a:lstStyle/>
                        <a:p>
                          <a:r>
                            <a:rPr lang="en-US" altLang="zh-CN" dirty="0" smtClean="0"/>
                            <a:t>0.631512</a:t>
                          </a:r>
                          <a:endParaRPr lang="zh-CN" altLang="en-US" dirty="0"/>
                        </a:p>
                      </a:txBody>
                      <a:tcPr/>
                    </a:tc>
                    <a:tc>
                      <a:txBody>
                        <a:bodyPr/>
                        <a:lstStyle/>
                        <a:p>
                          <a:r>
                            <a:rPr lang="en-US" altLang="zh-CN" dirty="0" smtClean="0"/>
                            <a:t>0.631825</a:t>
                          </a:r>
                          <a:endParaRPr lang="zh-CN" altLang="en-US" dirty="0"/>
                        </a:p>
                      </a:txBody>
                      <a:tcPr/>
                    </a:tc>
                    <a:tc>
                      <a:txBody>
                        <a:bodyPr/>
                        <a:lstStyle/>
                        <a:p>
                          <a:r>
                            <a:rPr lang="en-US" altLang="zh-CN" dirty="0" smtClean="0"/>
                            <a:t>0.625</a:t>
                          </a:r>
                          <a:endParaRPr lang="zh-CN" altLang="en-US" dirty="0"/>
                        </a:p>
                      </a:txBody>
                      <a:tcPr/>
                    </a:tc>
                    <a:extLst>
                      <a:ext uri="{0D108BD9-81ED-4DB2-BD59-A6C34878D82A}">
                        <a16:rowId xmlns:a16="http://schemas.microsoft.com/office/drawing/2014/main" val="1197451629"/>
                      </a:ext>
                    </a:extLst>
                  </a:tr>
                  <a:tr h="370840">
                    <a:tc>
                      <a:txBody>
                        <a:bodyPr/>
                        <a:lstStyle/>
                        <a:p>
                          <a:r>
                            <a:rPr lang="en-US" altLang="zh-CN" dirty="0" smtClean="0"/>
                            <a:t>1.8</a:t>
                          </a:r>
                          <a:endParaRPr lang="zh-CN" altLang="en-US" dirty="0"/>
                        </a:p>
                      </a:txBody>
                      <a:tcPr/>
                    </a:tc>
                    <a:tc>
                      <a:txBody>
                        <a:bodyPr/>
                        <a:lstStyle/>
                        <a:p>
                          <a:r>
                            <a:rPr lang="en-US" altLang="zh-CN" dirty="0" smtClean="0"/>
                            <a:t>0.561183</a:t>
                          </a:r>
                          <a:endParaRPr lang="zh-CN" altLang="en-US" dirty="0"/>
                        </a:p>
                      </a:txBody>
                      <a:tcPr/>
                    </a:tc>
                    <a:tc>
                      <a:txBody>
                        <a:bodyPr/>
                        <a:lstStyle/>
                        <a:p>
                          <a:r>
                            <a:rPr lang="en-US" altLang="zh-CN" dirty="0" smtClean="0"/>
                            <a:t>0.561319</a:t>
                          </a:r>
                          <a:endParaRPr lang="zh-CN" altLang="en-US" dirty="0"/>
                        </a:p>
                      </a:txBody>
                      <a:tcPr/>
                    </a:tc>
                    <a:tc>
                      <a:txBody>
                        <a:bodyPr/>
                        <a:lstStyle/>
                        <a:p>
                          <a:r>
                            <a:rPr lang="en-US" altLang="zh-CN" dirty="0" smtClean="0"/>
                            <a:t>0.555556</a:t>
                          </a:r>
                          <a:endParaRPr lang="zh-CN" altLang="en-US" dirty="0"/>
                        </a:p>
                      </a:txBody>
                      <a:tcPr/>
                    </a:tc>
                    <a:extLst>
                      <a:ext uri="{0D108BD9-81ED-4DB2-BD59-A6C34878D82A}">
                        <a16:rowId xmlns:a16="http://schemas.microsoft.com/office/drawing/2014/main" val="1752694296"/>
                      </a:ext>
                    </a:extLst>
                  </a:tr>
                  <a:tr h="370840">
                    <a:tc>
                      <a:txBody>
                        <a:bodyPr/>
                        <a:lstStyle/>
                        <a:p>
                          <a:r>
                            <a:rPr lang="en-US" altLang="zh-CN" dirty="0" smtClean="0"/>
                            <a:t>2.0</a:t>
                          </a:r>
                          <a:endParaRPr lang="zh-CN" altLang="en-US" dirty="0"/>
                        </a:p>
                      </a:txBody>
                      <a:tcPr/>
                    </a:tc>
                    <a:tc>
                      <a:txBody>
                        <a:bodyPr/>
                        <a:lstStyle/>
                        <a:p>
                          <a:r>
                            <a:rPr lang="en-US" altLang="zh-CN" dirty="0" smtClean="0"/>
                            <a:t>0.504707</a:t>
                          </a:r>
                          <a:endParaRPr lang="zh-CN" altLang="en-US" dirty="0"/>
                        </a:p>
                      </a:txBody>
                      <a:tcPr/>
                    </a:tc>
                    <a:tc>
                      <a:txBody>
                        <a:bodyPr/>
                        <a:lstStyle/>
                        <a:p>
                          <a:r>
                            <a:rPr lang="en-US" altLang="zh-CN" dirty="0" smtClean="0"/>
                            <a:t>0.504717</a:t>
                          </a:r>
                          <a:endParaRPr lang="zh-CN" altLang="en-US" dirty="0"/>
                        </a:p>
                      </a:txBody>
                      <a:tcPr/>
                    </a:tc>
                    <a:tc>
                      <a:txBody>
                        <a:bodyPr/>
                        <a:lstStyle/>
                        <a:p>
                          <a:r>
                            <a:rPr lang="en-US" altLang="zh-CN" dirty="0" smtClean="0"/>
                            <a:t>0.5</a:t>
                          </a:r>
                          <a:endParaRPr lang="zh-CN" altLang="en-US" dirty="0"/>
                        </a:p>
                      </a:txBody>
                      <a:tcPr/>
                    </a:tc>
                    <a:extLst>
                      <a:ext uri="{0D108BD9-81ED-4DB2-BD59-A6C34878D82A}">
                        <a16:rowId xmlns:a16="http://schemas.microsoft.com/office/drawing/2014/main" val="1048556868"/>
                      </a:ext>
                    </a:extLst>
                  </a:tr>
                  <a:tr h="370840">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3793482688"/>
                      </a:ext>
                    </a:extLst>
                  </a:tr>
                </a:tbl>
              </a:graphicData>
            </a:graphic>
          </p:graphicFrame>
        </mc:Fallback>
      </mc:AlternateContent>
      <p:pic>
        <p:nvPicPr>
          <p:cNvPr id="5" name="图片 4"/>
          <p:cNvPicPr>
            <a:picLocks noChangeAspect="1"/>
          </p:cNvPicPr>
          <p:nvPr/>
        </p:nvPicPr>
        <p:blipFill>
          <a:blip r:embed="rId5"/>
          <a:stretch>
            <a:fillRect/>
          </a:stretch>
        </p:blipFill>
        <p:spPr>
          <a:xfrm>
            <a:off x="5345847" y="3200406"/>
            <a:ext cx="3502771" cy="2895524"/>
          </a:xfrm>
          <a:prstGeom prst="rect">
            <a:avLst/>
          </a:prstGeom>
        </p:spPr>
      </p:pic>
    </p:spTree>
    <p:extLst>
      <p:ext uri="{BB962C8B-B14F-4D97-AF65-F5344CB8AC3E}">
        <p14:creationId xmlns:p14="http://schemas.microsoft.com/office/powerpoint/2010/main" val="3053744708"/>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noChangeArrowheads="1"/>
          </p:cNvSpPr>
          <p:nvPr>
            <p:ph type="title"/>
          </p:nvPr>
        </p:nvSpPr>
        <p:spPr>
          <a:xfrm>
            <a:off x="171450" y="228684"/>
            <a:ext cx="6029960" cy="871855"/>
          </a:xfrm>
        </p:spPr>
        <p:txBody>
          <a:bodyPr>
            <a:normAutofit/>
          </a:bodyPr>
          <a:lstStyle/>
          <a:p>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2. </a:t>
            </a:r>
            <a:r>
              <a:rPr lang="zh-CN" altLang="en-US"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龙格</a:t>
            </a:r>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库塔方法</a:t>
            </a:r>
          </a:p>
        </p:txBody>
      </p:sp>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457202" y="990664"/>
                <a:ext cx="8115195" cy="6019642"/>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2.2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三阶</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R-K</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方法</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在</a:t>
                </a:r>
                <a:r>
                  <a:rPr lang="en-US" altLang="zh-CN" sz="2400" b="1" i="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r</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阶龙格</a:t>
                </a:r>
                <a:r>
                  <a:rPr lang="en-US" altLang="zh-CN" sz="2400" b="1" dirty="0" smtClean="0">
                    <a:solidFill>
                      <a:schemeClr val="bg1"/>
                    </a:solidFill>
                    <a:latin typeface="全新硬笔行书简" panose="02010600040101010101" pitchFamily="2" charset="-122"/>
                    <a:ea typeface="全新硬笔行书简" panose="02010600040101010101" pitchFamily="2" charset="-122"/>
                  </a:rPr>
                  <a:t>--</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库塔显式格式中</a:t>
                </a:r>
                <a:r>
                  <a:rPr lang="zh-CN" altLang="en-US" sz="2400" b="1" dirty="0">
                    <a:solidFill>
                      <a:schemeClr val="bg1"/>
                    </a:solidFill>
                    <a:latin typeface="全新硬笔行书简" panose="02010600040101010101" pitchFamily="2" charset="-122"/>
                    <a:ea typeface="全新硬笔行书简" panose="02010600040101010101" pitchFamily="2" charset="-122"/>
                  </a:rPr>
                  <a:t>，</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令</a:t>
                </a:r>
                <a14:m>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rPr>
                      <m:t>𝒓</m:t>
                    </m:r>
                    <m:r>
                      <a:rPr lang="en-US" altLang="zh-CN" sz="2400" b="1" i="1" smtClean="0">
                        <a:solidFill>
                          <a:schemeClr val="bg1"/>
                        </a:solidFill>
                        <a:latin typeface="Cambria Math" panose="02040503050406030204" pitchFamily="18" charset="0"/>
                        <a:ea typeface="全新硬笔行书简" panose="02010600040101010101" pitchFamily="2" charset="-122"/>
                      </a:rPr>
                      <m:t>=3</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，即</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d>
                        <m:dPr>
                          <m:begChr m:val="{"/>
                          <m:endChr m:val=""/>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eqArr>
                            <m:eqArrPr>
                              <m:ctrlPr>
                                <a:rPr lang="en-US" altLang="zh-CN" sz="2400" b="1" i="1">
                                  <a:solidFill>
                                    <a:schemeClr val="bg1"/>
                                  </a:solidFill>
                                  <a:latin typeface="Cambria Math" panose="02040503050406030204" pitchFamily="18" charset="0"/>
                                  <a:ea typeface="全新硬笔行书简" panose="02010600040101010101" pitchFamily="2" charset="-122"/>
                                </a:rPr>
                              </m:ctrlPr>
                            </m:eqArr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𝒉</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rPr>
                                    <m:t>3</m:t>
                                  </m:r>
                                </m:sub>
                              </m:sSub>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3</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e>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𝒇</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e>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𝒇</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rPr>
                                    <m:t>𝝀</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𝒉</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𝒉</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rPr>
                                    <m:t>𝝁</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𝟐𝟏</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e>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3</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𝒇</m:t>
                              </m:r>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zh-CN" altLang="en-US" sz="2400" b="1" i="1">
                                      <a:solidFill>
                                        <a:schemeClr val="bg1"/>
                                      </a:solidFill>
                                      <a:latin typeface="Cambria Math" panose="02040503050406030204" pitchFamily="18" charset="0"/>
                                      <a:ea typeface="全新硬笔行书简" panose="02010600040101010101" pitchFamily="2" charset="-122"/>
                                    </a:rPr>
                                    <m:t>𝝀</m:t>
                                  </m:r>
                                </m:e>
                                <m:sub>
                                  <m:r>
                                    <a:rPr lang="en-US" altLang="zh-CN" sz="2400" b="1" i="1" smtClean="0">
                                      <a:solidFill>
                                        <a:schemeClr val="bg1"/>
                                      </a:solidFill>
                                      <a:latin typeface="Cambria Math" panose="02040503050406030204" pitchFamily="18" charset="0"/>
                                      <a:ea typeface="全新硬笔行书简" panose="02010600040101010101" pitchFamily="2" charset="-122"/>
                                    </a:rPr>
                                    <m:t>3</m:t>
                                  </m:r>
                                </m:sub>
                              </m:sSub>
                              <m:r>
                                <a:rPr lang="en-US" altLang="zh-CN" sz="2400" b="1" i="1">
                                  <a:solidFill>
                                    <a:schemeClr val="bg1"/>
                                  </a:solidFill>
                                  <a:latin typeface="Cambria Math" panose="02040503050406030204" pitchFamily="18" charset="0"/>
                                  <a:ea typeface="全新硬笔行书简" panose="02010600040101010101" pitchFamily="2" charset="-122"/>
                                </a:rPr>
                                <m:t>𝒉</m:t>
                              </m:r>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𝒉</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zh-CN" altLang="en-US" sz="2400" b="1" i="1">
                                      <a:solidFill>
                                        <a:schemeClr val="bg1"/>
                                      </a:solidFill>
                                      <a:latin typeface="Cambria Math" panose="02040503050406030204" pitchFamily="18" charset="0"/>
                                      <a:ea typeface="全新硬笔行书简" panose="02010600040101010101" pitchFamily="2" charset="-122"/>
                                    </a:rPr>
                                    <m:t>𝝁</m:t>
                                  </m:r>
                                </m:e>
                                <m:sub>
                                  <m:r>
                                    <a:rPr lang="en-US" altLang="zh-CN" sz="2400" b="1" i="1" smtClean="0">
                                      <a:solidFill>
                                        <a:schemeClr val="bg1"/>
                                      </a:solidFill>
                                      <a:latin typeface="Cambria Math" panose="02040503050406030204" pitchFamily="18" charset="0"/>
                                      <a:ea typeface="全新硬笔行书简" panose="02010600040101010101" pitchFamily="2" charset="-122"/>
                                    </a:rPr>
                                    <m:t>3</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zh-CN" altLang="en-US" sz="2400" b="1" i="1">
                                      <a:solidFill>
                                        <a:schemeClr val="bg1"/>
                                      </a:solidFill>
                                      <a:latin typeface="Cambria Math" panose="02040503050406030204" pitchFamily="18" charset="0"/>
                                      <a:ea typeface="全新硬笔行书简" panose="02010600040101010101" pitchFamily="2" charset="-122"/>
                                    </a:rPr>
                                    <m:t>𝝁</m:t>
                                  </m:r>
                                </m:e>
                                <m:sub>
                                  <m:r>
                                    <a:rPr lang="en-US" altLang="zh-CN" sz="2400" b="1" i="1">
                                      <a:solidFill>
                                        <a:schemeClr val="bg1"/>
                                      </a:solidFill>
                                      <a:latin typeface="Cambria Math" panose="02040503050406030204" pitchFamily="18" charset="0"/>
                                      <a:ea typeface="全新硬笔行书简" panose="02010600040101010101" pitchFamily="2" charset="-122"/>
                                    </a:rPr>
                                    <m:t>3</m:t>
                                  </m:r>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m:t>
                              </m:r>
                            </m:e>
                          </m:eqArr>
                        </m:e>
                      </m:d>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当上式是</a:t>
                </a:r>
                <a:r>
                  <a:rPr lang="zh-CN" altLang="en-US" sz="2400" b="1" dirty="0">
                    <a:solidFill>
                      <a:schemeClr val="bg1"/>
                    </a:solidFill>
                    <a:latin typeface="全新硬笔行书简" panose="02010600040101010101" pitchFamily="2" charset="-122"/>
                    <a:ea typeface="全新硬笔行书简" panose="02010600040101010101" pitchFamily="2" charset="-122"/>
                  </a:rPr>
                  <a:t>三</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阶方法时称为三阶</a:t>
                </a:r>
                <a:r>
                  <a:rPr lang="en-US" altLang="zh-CN" sz="2400" b="1" i="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R--K</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公式。</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       其中，如下格式</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d>
                        <m:dPr>
                          <m:begChr m:val="{"/>
                          <m:endChr m:val=""/>
                          <m:ctrlPr>
                            <a:rPr lang="en-US" altLang="zh-CN" sz="2400" b="1" i="1">
                              <a:solidFill>
                                <a:schemeClr val="bg1"/>
                              </a:solidFill>
                              <a:latin typeface="Cambria Math" panose="02040503050406030204" pitchFamily="18" charset="0"/>
                              <a:ea typeface="全新硬笔行书简" panose="02010600040101010101" pitchFamily="2" charset="-122"/>
                            </a:rPr>
                          </m:ctrlPr>
                        </m:dPr>
                        <m:e>
                          <m:eqArr>
                            <m:eqArrPr>
                              <m:ctrlPr>
                                <a:rPr lang="en-US" altLang="zh-CN" sz="2400" b="1" i="1">
                                  <a:solidFill>
                                    <a:schemeClr val="bg1"/>
                                  </a:solidFill>
                                  <a:latin typeface="Cambria Math" panose="02040503050406030204" pitchFamily="18" charset="0"/>
                                  <a:ea typeface="全新硬笔行书简" panose="02010600040101010101" pitchFamily="2" charset="-122"/>
                                </a:rPr>
                              </m:ctrlPr>
                            </m:eqArr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r>
                                    <a:rPr lang="en-US" altLang="zh-CN" sz="2400" b="1" i="1">
                                      <a:solidFill>
                                        <a:schemeClr val="bg1"/>
                                      </a:solidFill>
                                      <a:latin typeface="Cambria Math" panose="02040503050406030204" pitchFamily="18" charset="0"/>
                                      <a:ea typeface="全新硬笔行书简" panose="02010600040101010101" pitchFamily="2" charset="-122"/>
                                    </a:rPr>
                                    <m:t>𝒉</m:t>
                                  </m:r>
                                </m:num>
                                <m:den>
                                  <m:r>
                                    <a:rPr lang="en-US" altLang="zh-CN" sz="2400" b="1" i="1">
                                      <a:solidFill>
                                        <a:schemeClr val="bg1"/>
                                      </a:solidFill>
                                      <a:latin typeface="Cambria Math" panose="02040503050406030204" pitchFamily="18" charset="0"/>
                                      <a:ea typeface="全新硬笔行书简" panose="02010600040101010101" pitchFamily="2" charset="-122"/>
                                    </a:rPr>
                                    <m:t>6</m:t>
                                  </m:r>
                                </m:den>
                              </m:f>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𝟒</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a:solidFill>
                                        <a:schemeClr val="bg1"/>
                                      </a:solidFill>
                                      <a:latin typeface="Cambria Math" panose="02040503050406030204" pitchFamily="18" charset="0"/>
                                      <a:ea typeface="全新硬笔行书简" panose="02010600040101010101" pitchFamily="2" charset="-122"/>
                                    </a:rPr>
                                    <m:t>𝟐</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a:solidFill>
                                        <a:schemeClr val="bg1"/>
                                      </a:solidFill>
                                      <a:latin typeface="Cambria Math" panose="02040503050406030204" pitchFamily="18" charset="0"/>
                                      <a:ea typeface="全新硬笔行书简" panose="02010600040101010101" pitchFamily="2" charset="-122"/>
                                    </a:rPr>
                                    <m:t>3</m:t>
                                  </m:r>
                                </m:sub>
                              </m:sSub>
                              <m:r>
                                <a:rPr lang="en-US" altLang="zh-CN" sz="2400" b="1" i="1">
                                  <a:solidFill>
                                    <a:schemeClr val="bg1"/>
                                  </a:solidFill>
                                  <a:latin typeface="Cambria Math" panose="02040503050406030204" pitchFamily="18" charset="0"/>
                                  <a:ea typeface="全新硬笔行书简" panose="02010600040101010101" pitchFamily="2" charset="-122"/>
                                </a:rPr>
                                <m:t>)</m:t>
                              </m:r>
                            </m:e>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𝒇</m:t>
                              </m:r>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e>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a:solidFill>
                                        <a:schemeClr val="bg1"/>
                                      </a:solidFill>
                                      <a:latin typeface="Cambria Math" panose="02040503050406030204" pitchFamily="18" charset="0"/>
                                      <a:ea typeface="全新硬笔行书简" panose="02010600040101010101" pitchFamily="2" charset="-122"/>
                                    </a:rPr>
                                    <m:t>𝟐</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𝒇</m:t>
                              </m:r>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r>
                                    <a:rPr lang="en-US" altLang="zh-CN" sz="2400" b="1" i="1">
                                      <a:solidFill>
                                        <a:schemeClr val="bg1"/>
                                      </a:solidFill>
                                      <a:latin typeface="Cambria Math" panose="02040503050406030204" pitchFamily="18" charset="0"/>
                                      <a:ea typeface="全新硬笔行书简" panose="02010600040101010101" pitchFamily="2" charset="-122"/>
                                    </a:rPr>
                                    <m:t>𝒉</m:t>
                                  </m:r>
                                </m:num>
                                <m:den>
                                  <m:r>
                                    <a:rPr lang="en-US" altLang="zh-CN" sz="2400" b="1" i="1">
                                      <a:solidFill>
                                        <a:schemeClr val="bg1"/>
                                      </a:solidFill>
                                      <a:latin typeface="Cambria Math" panose="02040503050406030204" pitchFamily="18" charset="0"/>
                                      <a:ea typeface="全新硬笔行书简" panose="02010600040101010101" pitchFamily="2" charset="-122"/>
                                    </a:rPr>
                                    <m:t>2</m:t>
                                  </m:r>
                                </m:den>
                              </m:f>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r>
                                    <a:rPr lang="en-US" altLang="zh-CN" sz="2400" b="1" i="1">
                                      <a:solidFill>
                                        <a:schemeClr val="bg1"/>
                                      </a:solidFill>
                                      <a:latin typeface="Cambria Math" panose="02040503050406030204" pitchFamily="18" charset="0"/>
                                      <a:ea typeface="全新硬笔行书简" panose="02010600040101010101" pitchFamily="2" charset="-122"/>
                                    </a:rPr>
                                    <m:t>𝒉</m:t>
                                  </m:r>
                                </m:num>
                                <m:den>
                                  <m:r>
                                    <a:rPr lang="en-US" altLang="zh-CN" sz="2400" b="1" i="1">
                                      <a:solidFill>
                                        <a:schemeClr val="bg1"/>
                                      </a:solidFill>
                                      <a:latin typeface="Cambria Math" panose="02040503050406030204" pitchFamily="18" charset="0"/>
                                      <a:ea typeface="全新硬笔行书简" panose="02010600040101010101" pitchFamily="2" charset="-122"/>
                                    </a:rPr>
                                    <m:t>2</m:t>
                                  </m:r>
                                </m:den>
                              </m:f>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e>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a:solidFill>
                                        <a:schemeClr val="bg1"/>
                                      </a:solidFill>
                                      <a:latin typeface="Cambria Math" panose="02040503050406030204" pitchFamily="18" charset="0"/>
                                      <a:ea typeface="全新硬笔行书简" panose="02010600040101010101" pitchFamily="2" charset="-122"/>
                                    </a:rPr>
                                    <m:t>3</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𝒇</m:t>
                              </m:r>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𝒉</m:t>
                              </m:r>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𝒉</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𝟐</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a:solidFill>
                                        <a:schemeClr val="bg1"/>
                                      </a:solidFill>
                                      <a:latin typeface="Cambria Math" panose="02040503050406030204" pitchFamily="18" charset="0"/>
                                      <a:ea typeface="全新硬笔行书简" panose="02010600040101010101" pitchFamily="2" charset="-122"/>
                                    </a:rPr>
                                    <m:t>𝟐</m:t>
                                  </m:r>
                                </m:sub>
                              </m:sSub>
                              <m:r>
                                <a:rPr lang="en-US" altLang="zh-CN" sz="2400" b="1" i="1">
                                  <a:solidFill>
                                    <a:schemeClr val="bg1"/>
                                  </a:solidFill>
                                  <a:latin typeface="Cambria Math" panose="02040503050406030204" pitchFamily="18" charset="0"/>
                                  <a:ea typeface="全新硬笔行书简" panose="02010600040101010101" pitchFamily="2" charset="-122"/>
                                </a:rPr>
                                <m:t>))</m:t>
                              </m:r>
                            </m:e>
                          </m:eqArr>
                        </m:e>
                      </m:d>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称为</a:t>
                </a:r>
                <a:r>
                  <a:rPr lang="zh-CN" altLang="en-US" sz="2400" b="1" dirty="0" smtClean="0">
                    <a:solidFill>
                      <a:srgbClr val="FFFF00"/>
                    </a:solidFill>
                    <a:latin typeface="全新硬笔行书简" panose="02010600040101010101" pitchFamily="2" charset="-122"/>
                    <a:ea typeface="全新硬笔行书简" panose="02010600040101010101" pitchFamily="2" charset="-122"/>
                  </a:rPr>
                  <a:t>库塔格式。</a:t>
                </a:r>
                <a:endParaRPr lang="en-US" altLang="zh-CN" sz="2400" b="1" dirty="0" smtClean="0">
                  <a:solidFill>
                    <a:srgbClr val="FFFF00"/>
                  </a:solidFill>
                  <a:latin typeface="全新硬笔行书简" panose="02010600040101010101" pitchFamily="2" charset="-122"/>
                  <a:ea typeface="全新硬笔行书简" panose="02010600040101010101" pitchFamily="2" charset="-122"/>
                </a:endParaRPr>
              </a:p>
              <a:p>
                <a:endParaRPr lang="zh-CN" altLang="en-US" sz="2400" b="1" dirty="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457202" y="990664"/>
                <a:ext cx="8115195" cy="6019642"/>
              </a:xfrm>
              <a:blipFill>
                <a:blip r:embed="rId3"/>
                <a:stretch>
                  <a:fillRect l="-1127" t="-152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306803661"/>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noChangeArrowheads="1"/>
          </p:cNvSpPr>
          <p:nvPr>
            <p:ph type="title"/>
          </p:nvPr>
        </p:nvSpPr>
        <p:spPr>
          <a:xfrm>
            <a:off x="171450" y="1061720"/>
            <a:ext cx="6029960" cy="871855"/>
          </a:xfrm>
        </p:spPr>
        <p:txBody>
          <a:bodyPr>
            <a:normAutofit fontScale="90000"/>
          </a:bodyPr>
          <a:lstStyle/>
          <a:p>
            <a:r>
              <a:rPr lang="zh-CN" altLang="en-US" sz="4950" dirty="0">
                <a:solidFill>
                  <a:srgbClr val="00B050"/>
                </a:solidFill>
                <a:latin typeface="全新硬笔行书简" panose="02010600040101010101" pitchFamily="2" charset="-122"/>
                <a:ea typeface="全新硬笔行书简" panose="02010600040101010101" pitchFamily="2" charset="-122"/>
              </a:rPr>
              <a:t>常微分方程的差分方法</a:t>
            </a:r>
          </a:p>
        </p:txBody>
      </p:sp>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457202" y="2139497"/>
                <a:ext cx="8115195" cy="3518297"/>
              </a:xfrm>
            </p:spPr>
            <p:txBody>
              <a:bodyPr/>
              <a:lstStyle/>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        科学技术中的解常微分方程的定解问题：</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d>
                        <m:dPr>
                          <m:begChr m:val="{"/>
                          <m:endChr m:val=""/>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eqArr>
                            <m:eqArrPr>
                              <m:ctrlPr>
                                <a:rPr lang="en-US" altLang="zh-CN" sz="2400" b="1" i="1" smtClean="0">
                                  <a:solidFill>
                                    <a:schemeClr val="bg1"/>
                                  </a:solidFill>
                                  <a:latin typeface="Cambria Math" panose="02040503050406030204" pitchFamily="18" charset="0"/>
                                  <a:ea typeface="全新硬笔行书简" panose="02010600040101010101" pitchFamily="2" charset="-122"/>
                                </a:rPr>
                              </m:ctrlPr>
                            </m:eqArrPr>
                            <m:e>
                              <m:sSup>
                                <m:sSup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p>
                                  <m:r>
                                    <a:rPr lang="en-US" altLang="zh-CN" sz="2400" b="1" i="1" smtClean="0">
                                      <a:solidFill>
                                        <a:schemeClr val="bg1"/>
                                      </a:solidFill>
                                      <a:latin typeface="Cambria Math" panose="02040503050406030204" pitchFamily="18" charset="0"/>
                                      <a:ea typeface="全新硬笔行书简" panose="02010600040101010101" pitchFamily="2" charset="-122"/>
                                    </a:rPr>
                                    <m:t>′</m:t>
                                  </m:r>
                                </m:sup>
                              </m:sSup>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d>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𝒇</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𝒙</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𝒚</m:t>
                              </m:r>
                              <m:r>
                                <a:rPr lang="en-US" altLang="zh-CN" sz="2400" b="1" i="1" smtClean="0">
                                  <a:solidFill>
                                    <a:schemeClr val="bg1"/>
                                  </a:solidFill>
                                  <a:latin typeface="Cambria Math" panose="02040503050406030204" pitchFamily="18" charset="0"/>
                                  <a:ea typeface="全新硬笔行书简" panose="02010600040101010101" pitchFamily="2" charset="-122"/>
                                </a:rPr>
                                <m:t>)</m:t>
                              </m:r>
                            </m:e>
                            <m:e>
                              <m:r>
                                <a:rPr lang="en-US" altLang="zh-CN" sz="2400" b="1" i="1" smtClean="0">
                                  <a:solidFill>
                                    <a:schemeClr val="bg1"/>
                                  </a:solidFill>
                                  <a:latin typeface="Cambria Math" panose="02040503050406030204" pitchFamily="18" charset="0"/>
                                  <a:ea typeface="全新硬笔行书简" panose="02010600040101010101" pitchFamily="2" charset="-122"/>
                                </a:rPr>
                                <m:t>𝒚</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𝟎</m:t>
                                      </m:r>
                                    </m:sub>
                                  </m:sSub>
                                </m:e>
                              </m:d>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𝟎</m:t>
                                  </m:r>
                                </m:sub>
                              </m:sSub>
                            </m:e>
                          </m:eqArr>
                        </m:e>
                      </m:d>
                    </m:oMath>
                  </m:oMathPara>
                </a14:m>
                <a:endParaRPr lang="zh-CN" altLang="en-US" sz="2400" b="1" dirty="0">
                  <a:solidFill>
                    <a:schemeClr val="bg1"/>
                  </a:solidFill>
                  <a:latin typeface="全新硬笔行书简" panose="02010600040101010101" pitchFamily="2" charset="-122"/>
                  <a:ea typeface="全新硬笔行书简" panose="02010600040101010101" pitchFamily="2" charset="-122"/>
                </a:endParaRPr>
              </a:p>
              <a:p>
                <a:endParaRPr lang="zh-CN" altLang="en-US" sz="2400" b="1" dirty="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457202" y="2139497"/>
                <a:ext cx="8115195" cy="3518297"/>
              </a:xfrm>
              <a:blipFill rotWithShape="1">
                <a:blip r:embed="rId3"/>
                <a:stretch>
                  <a:fillRect t="-2426"/>
                </a:stretch>
              </a:blipFill>
            </p:spPr>
            <p:txBody>
              <a:bodyPr/>
              <a:lstStyle/>
              <a:p>
                <a:r>
                  <a:rPr lang="zh-CN" altLang="en-US">
                    <a:noFill/>
                  </a:rPr>
                  <a:t> </a:t>
                </a:r>
                <a:endParaRPr lang="zh-CN" altLang="en-US">
                  <a:noFill/>
                </a:endParaRPr>
              </a:p>
            </p:txBody>
          </p:sp>
        </mc:Fallback>
      </mc:AlternateContent>
      <p:sp>
        <p:nvSpPr>
          <p:cNvPr id="3" name="文本框 2"/>
          <p:cNvSpPr txBox="1"/>
          <p:nvPr/>
        </p:nvSpPr>
        <p:spPr>
          <a:xfrm>
            <a:off x="465513" y="3649287"/>
            <a:ext cx="7916487" cy="2681663"/>
          </a:xfrm>
          <a:prstGeom prst="rect">
            <a:avLst/>
          </a:prstGeom>
          <a:noFill/>
        </p:spPr>
        <p:txBody>
          <a:bodyPr wrap="square" rtlCol="0">
            <a:spAutoFit/>
          </a:bodyPr>
          <a:lstStyle/>
          <a:p>
            <a:r>
              <a:rPr lang="zh-CN" altLang="en-US" sz="2400" dirty="0" smtClean="0">
                <a:solidFill>
                  <a:schemeClr val="bg1"/>
                </a:solidFill>
                <a:latin typeface="全新硬笔行书简" panose="02010600040101010101" pitchFamily="2" charset="-122"/>
                <a:ea typeface="全新硬笔行书简" panose="02010600040101010101" pitchFamily="2" charset="-122"/>
              </a:rPr>
              <a:t>常常</a:t>
            </a:r>
            <a:r>
              <a:rPr lang="zh-CN" altLang="en-US" sz="2400" dirty="0">
                <a:solidFill>
                  <a:schemeClr val="bg1"/>
                </a:solidFill>
                <a:latin typeface="全新硬笔行书简" panose="02010600040101010101" pitchFamily="2" charset="-122"/>
                <a:ea typeface="全新硬笔行书简" panose="02010600040101010101" pitchFamily="2" charset="-122"/>
              </a:rPr>
              <a:t>需要依靠数值解法。其中，差分方法是一类重要的数值解法。</a:t>
            </a:r>
          </a:p>
          <a:p>
            <a:r>
              <a:rPr lang="zh-CN" altLang="en-US" sz="2400" dirty="0">
                <a:solidFill>
                  <a:schemeClr val="bg1"/>
                </a:solidFill>
                <a:latin typeface="全新硬笔行书简" panose="02010600040101010101" pitchFamily="2" charset="-122"/>
                <a:ea typeface="全新硬笔行书简" panose="02010600040101010101" pitchFamily="2" charset="-122"/>
              </a:rPr>
              <a:t>        所谓微分方程的</a:t>
            </a:r>
            <a:r>
              <a:rPr lang="zh-CN" altLang="en-US" sz="2400" dirty="0">
                <a:solidFill>
                  <a:srgbClr val="FFFF00"/>
                </a:solidFill>
                <a:latin typeface="全新硬笔行书简" panose="02010600040101010101" pitchFamily="2" charset="-122"/>
                <a:ea typeface="全新硬笔行书简" panose="02010600040101010101" pitchFamily="2" charset="-122"/>
              </a:rPr>
              <a:t>差分解法</a:t>
            </a:r>
            <a:r>
              <a:rPr lang="zh-CN" altLang="en-US" sz="2400" dirty="0">
                <a:solidFill>
                  <a:schemeClr val="bg1"/>
                </a:solidFill>
                <a:latin typeface="全新硬笔行书简" panose="02010600040101010101" pitchFamily="2" charset="-122"/>
                <a:ea typeface="全新硬笔行书简" panose="02010600040101010101" pitchFamily="2" charset="-122"/>
              </a:rPr>
              <a:t>，就是选用一定步长，用差商代替导数，将微分方程化成离散形式的迭代格式进行数值求解的方法。</a:t>
            </a:r>
          </a:p>
          <a:p>
            <a:r>
              <a:rPr lang="zh-CN" altLang="en-US" sz="2400" dirty="0">
                <a:solidFill>
                  <a:schemeClr val="bg1"/>
                </a:solidFill>
                <a:latin typeface="全新硬笔行书简" panose="02010600040101010101" pitchFamily="2" charset="-122"/>
                <a:ea typeface="全新硬笔行书简" panose="02010600040101010101" pitchFamily="2" charset="-122"/>
              </a:rPr>
              <a:t>        将微分选用不同的差商格式进行代替，就能得到微分方程的一些不同的数值解法。</a:t>
            </a:r>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noChangeArrowheads="1"/>
          </p:cNvSpPr>
          <p:nvPr>
            <p:ph type="title"/>
          </p:nvPr>
        </p:nvSpPr>
        <p:spPr>
          <a:xfrm>
            <a:off x="171450" y="228684"/>
            <a:ext cx="6029960" cy="871855"/>
          </a:xfrm>
        </p:spPr>
        <p:txBody>
          <a:bodyPr>
            <a:normAutofit/>
          </a:bodyPr>
          <a:lstStyle/>
          <a:p>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2. </a:t>
            </a:r>
            <a:r>
              <a:rPr lang="zh-CN" altLang="en-US"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龙格</a:t>
            </a:r>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库塔方法</a:t>
            </a:r>
          </a:p>
        </p:txBody>
      </p:sp>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457202" y="990664"/>
                <a:ext cx="8115195" cy="6019642"/>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2.3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四阶</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R-K</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方法</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在</a:t>
                </a:r>
                <a:r>
                  <a:rPr lang="en-US" altLang="zh-CN" sz="2400" b="1" i="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r</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阶龙格</a:t>
                </a:r>
                <a:r>
                  <a:rPr lang="en-US" altLang="zh-CN" sz="2400" b="1" dirty="0" smtClean="0">
                    <a:solidFill>
                      <a:schemeClr val="bg1"/>
                    </a:solidFill>
                    <a:latin typeface="全新硬笔行书简" panose="02010600040101010101" pitchFamily="2" charset="-122"/>
                    <a:ea typeface="全新硬笔行书简" panose="02010600040101010101" pitchFamily="2" charset="-122"/>
                  </a:rPr>
                  <a:t>--</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库塔显式格式中</a:t>
                </a:r>
                <a:r>
                  <a:rPr lang="zh-CN" altLang="en-US" sz="2400" b="1" dirty="0">
                    <a:solidFill>
                      <a:schemeClr val="bg1"/>
                    </a:solidFill>
                    <a:latin typeface="全新硬笔行书简" panose="02010600040101010101" pitchFamily="2" charset="-122"/>
                    <a:ea typeface="全新硬笔行书简" panose="02010600040101010101" pitchFamily="2" charset="-122"/>
                  </a:rPr>
                  <a:t>，</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令</a:t>
                </a:r>
                <a14:m>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rPr>
                      <m:t>𝒓</m:t>
                    </m:r>
                    <m:r>
                      <a:rPr lang="en-US" altLang="zh-CN" sz="2400" b="1" i="1" smtClean="0">
                        <a:solidFill>
                          <a:schemeClr val="bg1"/>
                        </a:solidFill>
                        <a:latin typeface="Cambria Math" panose="02040503050406030204" pitchFamily="18" charset="0"/>
                        <a:ea typeface="全新硬笔行书简" panose="02010600040101010101" pitchFamily="2" charset="-122"/>
                      </a:rPr>
                      <m:t>=4</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，即得四阶</a:t>
                </a:r>
                <a:r>
                  <a:rPr lang="en-US" altLang="zh-CN" sz="2400" b="1" i="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R-K</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格式。如经典格式中常见的有如下一种：</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d>
                        <m:dPr>
                          <m:begChr m:val="{"/>
                          <m:endChr m:val=""/>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eqArr>
                            <m:eqArrPr>
                              <m:ctrlPr>
                                <a:rPr lang="en-US" altLang="zh-CN" sz="2400" b="1" i="1">
                                  <a:solidFill>
                                    <a:schemeClr val="bg1"/>
                                  </a:solidFill>
                                  <a:latin typeface="Cambria Math" panose="02040503050406030204" pitchFamily="18" charset="0"/>
                                  <a:ea typeface="全新硬笔行书简" panose="02010600040101010101" pitchFamily="2" charset="-122"/>
                                </a:rPr>
                              </m:ctrlPr>
                            </m:eqArr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rPr>
                                    <m:t>𝒉</m:t>
                                  </m:r>
                                </m:num>
                                <m:den>
                                  <m:r>
                                    <a:rPr lang="en-US" altLang="zh-CN" sz="2400" b="1" i="1" smtClean="0">
                                      <a:solidFill>
                                        <a:schemeClr val="bg1"/>
                                      </a:solidFill>
                                      <a:latin typeface="Cambria Math" panose="02040503050406030204" pitchFamily="18" charset="0"/>
                                      <a:ea typeface="全新硬笔行书简" panose="02010600040101010101" pitchFamily="2" charset="-122"/>
                                    </a:rPr>
                                    <m:t>6</m:t>
                                  </m:r>
                                </m:den>
                              </m:f>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2</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2</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3</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a:solidFill>
                                        <a:schemeClr val="bg1"/>
                                      </a:solidFill>
                                      <a:latin typeface="Cambria Math" panose="02040503050406030204" pitchFamily="18" charset="0"/>
                                      <a:ea typeface="全新硬笔行书简" panose="02010600040101010101" pitchFamily="2" charset="-122"/>
                                    </a:rPr>
                                    <m:t>4</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e>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𝒇</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e>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𝒇</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rPr>
                                    <m:t>𝒉</m:t>
                                  </m:r>
                                </m:num>
                                <m:den>
                                  <m:r>
                                    <a:rPr lang="en-US" altLang="zh-CN" sz="2400" b="1" i="1" smtClean="0">
                                      <a:solidFill>
                                        <a:schemeClr val="bg1"/>
                                      </a:solidFill>
                                      <a:latin typeface="Cambria Math" panose="02040503050406030204" pitchFamily="18" charset="0"/>
                                      <a:ea typeface="全新硬笔行书简" panose="02010600040101010101" pitchFamily="2" charset="-122"/>
                                    </a:rPr>
                                    <m:t>2</m:t>
                                  </m:r>
                                </m:den>
                              </m:f>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rPr>
                                    <m:t>𝒉</m:t>
                                  </m:r>
                                </m:num>
                                <m:den>
                                  <m:r>
                                    <a:rPr lang="en-US" altLang="zh-CN" sz="2400" b="1" i="1" smtClean="0">
                                      <a:solidFill>
                                        <a:schemeClr val="bg1"/>
                                      </a:solidFill>
                                      <a:latin typeface="Cambria Math" panose="02040503050406030204" pitchFamily="18" charset="0"/>
                                      <a:ea typeface="全新硬笔行书简" panose="02010600040101010101" pitchFamily="2" charset="-122"/>
                                    </a:rPr>
                                    <m:t>2</m:t>
                                  </m:r>
                                </m:den>
                              </m:f>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e>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3</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𝒇</m:t>
                              </m:r>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r>
                                    <a:rPr lang="en-US" altLang="zh-CN" sz="2400" b="1" i="1">
                                      <a:solidFill>
                                        <a:schemeClr val="bg1"/>
                                      </a:solidFill>
                                      <a:latin typeface="Cambria Math" panose="02040503050406030204" pitchFamily="18" charset="0"/>
                                      <a:ea typeface="全新硬笔行书简" panose="02010600040101010101" pitchFamily="2" charset="-122"/>
                                    </a:rPr>
                                    <m:t>𝒉</m:t>
                                  </m:r>
                                </m:num>
                                <m:den>
                                  <m:r>
                                    <a:rPr lang="en-US" altLang="zh-CN" sz="2400" b="1" i="1">
                                      <a:solidFill>
                                        <a:schemeClr val="bg1"/>
                                      </a:solidFill>
                                      <a:latin typeface="Cambria Math" panose="02040503050406030204" pitchFamily="18" charset="0"/>
                                      <a:ea typeface="全新硬笔行书简" panose="02010600040101010101" pitchFamily="2" charset="-122"/>
                                    </a:rPr>
                                    <m:t>2</m:t>
                                  </m:r>
                                </m:den>
                              </m:f>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r>
                                    <a:rPr lang="en-US" altLang="zh-CN" sz="2400" b="1" i="1">
                                      <a:solidFill>
                                        <a:schemeClr val="bg1"/>
                                      </a:solidFill>
                                      <a:latin typeface="Cambria Math" panose="02040503050406030204" pitchFamily="18" charset="0"/>
                                      <a:ea typeface="全新硬笔行书简" panose="02010600040101010101" pitchFamily="2" charset="-122"/>
                                    </a:rPr>
                                    <m:t>𝒉</m:t>
                                  </m:r>
                                </m:num>
                                <m:den>
                                  <m:r>
                                    <a:rPr lang="en-US" altLang="zh-CN" sz="2400" b="1" i="1">
                                      <a:solidFill>
                                        <a:schemeClr val="bg1"/>
                                      </a:solidFill>
                                      <a:latin typeface="Cambria Math" panose="02040503050406030204" pitchFamily="18" charset="0"/>
                                      <a:ea typeface="全新硬笔行书简" panose="02010600040101010101" pitchFamily="2" charset="-122"/>
                                    </a:rPr>
                                    <m:t>2</m:t>
                                  </m:r>
                                </m:den>
                              </m:f>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m:t>
                              </m:r>
                            </m:e>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a:solidFill>
                                        <a:schemeClr val="bg1"/>
                                      </a:solidFill>
                                      <a:latin typeface="Cambria Math" panose="02040503050406030204" pitchFamily="18" charset="0"/>
                                      <a:ea typeface="全新硬笔行书简" panose="02010600040101010101" pitchFamily="2" charset="-122"/>
                                    </a:rPr>
                                    <m:t>4</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𝒇</m:t>
                              </m:r>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𝒉</m:t>
                              </m:r>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𝒉</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𝑲</m:t>
                                  </m:r>
                                </m:e>
                                <m:sub>
                                  <m:r>
                                    <a:rPr lang="en-US" altLang="zh-CN" sz="2400" b="1" i="1" smtClean="0">
                                      <a:solidFill>
                                        <a:schemeClr val="bg1"/>
                                      </a:solidFill>
                                      <a:latin typeface="Cambria Math" panose="02040503050406030204" pitchFamily="18" charset="0"/>
                                      <a:ea typeface="全新硬笔行书简" panose="02010600040101010101" pitchFamily="2" charset="-122"/>
                                    </a:rPr>
                                    <m:t>𝟑</m:t>
                                  </m:r>
                                </m:sub>
                              </m:sSub>
                              <m:r>
                                <a:rPr lang="en-US" altLang="zh-CN" sz="2400" b="1" i="1">
                                  <a:solidFill>
                                    <a:schemeClr val="bg1"/>
                                  </a:solidFill>
                                  <a:latin typeface="Cambria Math" panose="02040503050406030204" pitchFamily="18" charset="0"/>
                                  <a:ea typeface="全新硬笔行书简" panose="02010600040101010101" pitchFamily="2" charset="-122"/>
                                </a:rPr>
                                <m:t>))</m:t>
                              </m:r>
                            </m:e>
                          </m:eqArr>
                        </m:e>
                      </m:d>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这个经典的四阶龙格</a:t>
                </a:r>
                <a:r>
                  <a:rPr lang="en-US" altLang="zh-CN" sz="2400" b="1" dirty="0" smtClean="0">
                    <a:solidFill>
                      <a:schemeClr val="bg1"/>
                    </a:solidFill>
                    <a:latin typeface="全新硬笔行书简" panose="02010600040101010101" pitchFamily="2" charset="-122"/>
                    <a:ea typeface="全新硬笔行书简" panose="02010600040101010101" pitchFamily="2" charset="-122"/>
                  </a:rPr>
                  <a:t>—</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库塔格式每步需要计算</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4</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次函数值。</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endParaRPr lang="zh-CN" altLang="en-US" sz="2400" b="1" dirty="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457202" y="990664"/>
                <a:ext cx="8115195" cy="6019642"/>
              </a:xfrm>
              <a:blipFill>
                <a:blip r:embed="rId3"/>
                <a:stretch>
                  <a:fillRect l="-1127" t="-152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01603887"/>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457202" y="533476"/>
                <a:ext cx="8115195" cy="6400632"/>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2.4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龙格</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库塔方法的几点说明</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龙格</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库塔方法的推导是基于泰勒展开方法获得的，它需要所求的解具有较好的光滑性。如果解的光滑性差，高阶的龙格</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库塔方法求得的数值解可能反而不如改进的欧拉方法。</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当解的光滑性比较好时，高阶的龙格</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库塔的精度高，尽管每一步的计算量比低阶方法要大，但可以通过放大步长使总的计算量减少，而仍然极大地提高数值解的精度。</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单从每步计算来看，步长越小，截断误差就越小，但随步数减小，在一定范围内求解所需的步数就会增加。这不仅会增加计算量，而且可能导致舍入误差的严重积累。因此，与数值积分一样，微分方程数值解也需要选择合适的步长。步长的选取通常采用步长折半法：记步长折半前后的两次结果的偏差</a:t>
                </a:r>
                <a14:m>
                  <m:oMath xmlns:m="http://schemas.openxmlformats.org/officeDocument/2006/math">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𝜹</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f>
                          <m:f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num>
                          <m:den>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den>
                        </m:f>
                      </m:e>
                    </m:d>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对于给定的精度</a:t>
                </a:r>
                <a14:m>
                  <m:oMath xmlns:m="http://schemas.openxmlformats.org/officeDocument/2006/math">
                    <m:r>
                      <a:rPr lang="zh-CN" altLang="en-US" sz="2400" b="1" i="1" smtClean="0">
                        <a:solidFill>
                          <a:schemeClr val="bg1"/>
                        </a:solidFill>
                        <a:latin typeface="Cambria Math" panose="02040503050406030204" pitchFamily="18" charset="0"/>
                        <a:ea typeface="全新硬笔行书简" panose="02010600040101010101" pitchFamily="2" charset="-122"/>
                      </a:rPr>
                      <m:t>𝜺</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，当</a:t>
                </a:r>
                <a14:m>
                  <m:oMath xmlns:m="http://schemas.openxmlformats.org/officeDocument/2006/math">
                    <m:r>
                      <a:rPr lang="zh-CN" altLang="en-US" sz="2400" b="1" i="1" smtClean="0">
                        <a:solidFill>
                          <a:schemeClr val="bg1"/>
                        </a:solidFill>
                        <a:latin typeface="Cambria Math" panose="02040503050406030204" pitchFamily="18" charset="0"/>
                        <a:ea typeface="全新硬笔行书简" panose="02010600040101010101" pitchFamily="2" charset="-122"/>
                      </a:rPr>
                      <m:t>𝜹</m:t>
                    </m:r>
                    <m:r>
                      <a:rPr lang="en-US" altLang="zh-CN" sz="2400" b="1" i="1" smtClean="0">
                        <a:solidFill>
                          <a:schemeClr val="bg1"/>
                        </a:solidFill>
                        <a:latin typeface="Cambria Math" panose="02040503050406030204" pitchFamily="18" charset="0"/>
                        <a:ea typeface="全新硬笔行书简" panose="02010600040101010101" pitchFamily="2" charset="-122"/>
                      </a:rPr>
                      <m:t>&gt;</m:t>
                    </m:r>
                    <m:r>
                      <a:rPr lang="zh-CN" altLang="en-US" sz="2400" b="1" i="1" smtClean="0">
                        <a:solidFill>
                          <a:schemeClr val="bg1"/>
                        </a:solidFill>
                        <a:latin typeface="Cambria Math" panose="02040503050406030204" pitchFamily="18" charset="0"/>
                        <a:ea typeface="全新硬笔行书简" panose="02010600040101010101" pitchFamily="2" charset="-122"/>
                      </a:rPr>
                      <m:t>𝜺</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时将步长折半处理，直至</a:t>
                </a:r>
                <a14:m>
                  <m:oMath xmlns:m="http://schemas.openxmlformats.org/officeDocument/2006/math">
                    <m:r>
                      <a:rPr lang="zh-CN" altLang="en-US" sz="2400" b="1" i="1">
                        <a:solidFill>
                          <a:schemeClr val="bg1"/>
                        </a:solidFill>
                        <a:latin typeface="Cambria Math" panose="02040503050406030204" pitchFamily="18" charset="0"/>
                        <a:ea typeface="全新硬笔行书简" panose="02010600040101010101" pitchFamily="2" charset="-122"/>
                      </a:rPr>
                      <m:t>𝜹</m:t>
                    </m:r>
                    <m:r>
                      <a:rPr lang="en-US" altLang="zh-CN" sz="2400" b="1" i="1" smtClean="0">
                        <a:solidFill>
                          <a:schemeClr val="bg1"/>
                        </a:solidFill>
                        <a:latin typeface="Cambria Math" panose="02040503050406030204" pitchFamily="18" charset="0"/>
                        <a:ea typeface="全新硬笔行书简" panose="02010600040101010101" pitchFamily="2" charset="-122"/>
                      </a:rPr>
                      <m:t>&lt;</m:t>
                    </m:r>
                    <m:r>
                      <a:rPr lang="zh-CN" altLang="en-US" sz="2400" b="1" i="1">
                        <a:solidFill>
                          <a:schemeClr val="bg1"/>
                        </a:solidFill>
                        <a:latin typeface="Cambria Math" panose="02040503050406030204" pitchFamily="18" charset="0"/>
                        <a:ea typeface="全新硬笔行书简" panose="02010600040101010101" pitchFamily="2" charset="-122"/>
                      </a:rPr>
                      <m:t>𝜺</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为止，并取“新值”作为结果；如果</a:t>
                </a:r>
                <a14:m>
                  <m:oMath xmlns:m="http://schemas.openxmlformats.org/officeDocument/2006/math">
                    <m:r>
                      <a:rPr lang="zh-CN" altLang="en-US" sz="2400" b="1" i="1">
                        <a:solidFill>
                          <a:schemeClr val="bg1"/>
                        </a:solidFill>
                        <a:latin typeface="Cambria Math" panose="02040503050406030204" pitchFamily="18" charset="0"/>
                        <a:ea typeface="全新硬笔行书简" panose="02010600040101010101" pitchFamily="2" charset="-122"/>
                      </a:rPr>
                      <m:t>𝜹</m:t>
                    </m:r>
                    <m:r>
                      <a:rPr lang="en-US" altLang="zh-CN" sz="2400" b="1" i="1" smtClean="0">
                        <a:solidFill>
                          <a:schemeClr val="bg1"/>
                        </a:solidFill>
                        <a:latin typeface="Cambria Math" panose="02040503050406030204" pitchFamily="18" charset="0"/>
                        <a:ea typeface="全新硬笔行书简" panose="02010600040101010101" pitchFamily="2" charset="-122"/>
                      </a:rPr>
                      <m:t>&lt;</m:t>
                    </m:r>
                    <m:r>
                      <a:rPr lang="zh-CN" altLang="en-US" sz="2400" b="1" i="1">
                        <a:solidFill>
                          <a:schemeClr val="bg1"/>
                        </a:solidFill>
                        <a:latin typeface="Cambria Math" panose="02040503050406030204" pitchFamily="18" charset="0"/>
                        <a:ea typeface="全新硬笔行书简" panose="02010600040101010101" pitchFamily="2" charset="-122"/>
                      </a:rPr>
                      <m:t>𝜺</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时应将步长加倍，直到</a:t>
                </a:r>
                <a14:m>
                  <m:oMath xmlns:m="http://schemas.openxmlformats.org/officeDocument/2006/math">
                    <m:r>
                      <a:rPr lang="zh-CN" altLang="en-US" sz="2400" b="1" i="1">
                        <a:solidFill>
                          <a:schemeClr val="bg1"/>
                        </a:solidFill>
                        <a:latin typeface="Cambria Math" panose="02040503050406030204" pitchFamily="18" charset="0"/>
                        <a:ea typeface="全新硬笔行书简" panose="02010600040101010101" pitchFamily="2" charset="-122"/>
                      </a:rPr>
                      <m:t>𝜹</m:t>
                    </m:r>
                    <m:r>
                      <a:rPr lang="en-US" altLang="zh-CN" sz="2400" b="1" i="1">
                        <a:solidFill>
                          <a:schemeClr val="bg1"/>
                        </a:solidFill>
                        <a:latin typeface="Cambria Math" panose="02040503050406030204" pitchFamily="18" charset="0"/>
                        <a:ea typeface="全新硬笔行书简" panose="02010600040101010101" pitchFamily="2" charset="-122"/>
                      </a:rPr>
                      <m:t>&gt;</m:t>
                    </m:r>
                    <m:r>
                      <a:rPr lang="zh-CN" altLang="en-US" sz="2400" b="1" i="1">
                        <a:solidFill>
                          <a:schemeClr val="bg1"/>
                        </a:solidFill>
                        <a:latin typeface="Cambria Math" panose="02040503050406030204" pitchFamily="18" charset="0"/>
                        <a:ea typeface="全新硬笔行书简" panose="02010600040101010101" pitchFamily="2" charset="-122"/>
                      </a:rPr>
                      <m:t>𝜺</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，并将“老值”作为结果。</a:t>
                </a:r>
                <a:endParaRPr lang="zh-CN" altLang="en-US" sz="2400" b="1" dirty="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457202" y="533476"/>
                <a:ext cx="8115195" cy="6400632"/>
              </a:xfrm>
              <a:blipFill>
                <a:blip r:embed="rId3"/>
                <a:stretch>
                  <a:fillRect l="-1127" t="-1430" r="-488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177761319"/>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noChangeArrowheads="1"/>
          </p:cNvSpPr>
          <p:nvPr>
            <p:ph type="title"/>
          </p:nvPr>
        </p:nvSpPr>
        <p:spPr>
          <a:xfrm>
            <a:off x="171450" y="228684"/>
            <a:ext cx="6029960" cy="871855"/>
          </a:xfrm>
        </p:spPr>
        <p:txBody>
          <a:bodyPr>
            <a:normAutofit/>
          </a:bodyPr>
          <a:lstStyle/>
          <a:p>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3. </a:t>
            </a:r>
            <a:r>
              <a:rPr lang="zh-CN" altLang="en-US"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亚当姆斯方法</a:t>
            </a:r>
          </a:p>
        </p:txBody>
      </p:sp>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457202" y="990664"/>
                <a:ext cx="8115195" cy="6019642"/>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3.1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亚当姆斯格式</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在求解微分方程数值解时，经过计算已得到了求解</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之前的一系列值</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Cambria Math" panose="02040503050406030204" pitchFamily="18" charset="0"/>
                      </a:rPr>
                      <m:t>⋯</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，如果利用这些已有信息而不是重新通过计算新的点上</a:t>
                </a:r>
                <a:r>
                  <a:rPr lang="zh-CN" altLang="en-US" sz="2400" b="1" dirty="0">
                    <a:solidFill>
                      <a:schemeClr val="bg1"/>
                    </a:solidFill>
                    <a:latin typeface="全新硬笔行书简" panose="02010600040101010101" pitchFamily="2" charset="-122"/>
                    <a:ea typeface="全新硬笔行书简" panose="02010600040101010101" pitchFamily="2" charset="-122"/>
                  </a:rPr>
                  <a:t>的斜率预报</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值，可能减少计算量，这就是</a:t>
                </a:r>
                <a:r>
                  <a:rPr lang="zh-CN" altLang="en-US" sz="2400" b="1" dirty="0" smtClean="0">
                    <a:solidFill>
                      <a:srgbClr val="FFFF00"/>
                    </a:solidFill>
                    <a:latin typeface="全新硬笔行书简" panose="02010600040101010101" pitchFamily="2" charset="-122"/>
                    <a:ea typeface="全新硬笔行书简" panose="02010600040101010101" pitchFamily="2" charset="-122"/>
                  </a:rPr>
                  <a:t>亚当姆斯</a:t>
                </a:r>
                <a:r>
                  <a:rPr lang="en-US" altLang="zh-CN"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(Adams)</a:t>
                </a:r>
                <a:r>
                  <a:rPr lang="zh-CN" altLang="en-US"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方法</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的设计思想。</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一般地，称形如</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d>
                        <m:dPr>
                          <m:begChr m:val="{"/>
                          <m:endChr m:val=""/>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eqArr>
                            <m:eqArr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eqArr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zh-CN" altLang="en-US"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𝜷</m:t>
                                  </m:r>
                                </m:e>
                                <m:sub>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sub>
                              </m:sSub>
                              <m:sSub>
                                <m:sSubPr>
                                  <m:ctrlP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𝒇</m:t>
                                  </m:r>
                                </m:e>
                                <m:sub>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𝒏</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e>
                            <m:e>
                              <m:sSub>
                                <m:sSubPr>
                                  <m:ctrlP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𝒇</m:t>
                                  </m:r>
                                </m:e>
                                <m:sub>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𝒏</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𝒇</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𝒙</m:t>
                                  </m:r>
                                </m:e>
                                <m:sub>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𝒏</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𝒏</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𝟐</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e>
                          </m:eqArr>
                        </m:e>
                      </m:d>
                    </m:oMath>
                  </m:oMathPara>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的</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步方法为</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步显式亚当姆斯方法；称形如</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d>
                        <m:dPr>
                          <m:begChr m:val="{"/>
                          <m:endChr m:val=""/>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eqArr>
                            <m:eqArr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eqArrPr>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zh-CN" altLang="en-US"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𝜷</m:t>
                                  </m:r>
                                </m:e>
                                <m: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sub>
                              </m:sSub>
                              <m:sSub>
                                <m:sSubPr>
                                  <m:ctrlP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𝒇</m:t>
                                  </m:r>
                                </m:e>
                                <m: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𝒏</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sub>
                              </m:s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e>
                            <m:e>
                              <m:sSub>
                                <m:sSubPr>
                                  <m:ctrlP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𝒇</m:t>
                                  </m:r>
                                </m:e>
                                <m: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𝒏</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sub>
                              </m:s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𝒇</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𝒏</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sub>
                              </m:s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𝒚</m:t>
                                  </m:r>
                                </m:e>
                                <m: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𝒏</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sub>
                              </m:s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𝟎</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𝟐</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e>
                          </m:eqArr>
                        </m:e>
                      </m:d>
                    </m:oMath>
                  </m:oMathPara>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的</a:t>
                </a:r>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a:t>
                </a:r>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步方法为</a:t>
                </a:r>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步隐式</a:t>
                </a:r>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亚当姆斯</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方法。</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endPar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457202" y="990664"/>
                <a:ext cx="8115195" cy="6019642"/>
              </a:xfrm>
              <a:blipFill>
                <a:blip r:embed="rId3"/>
                <a:stretch>
                  <a:fillRect l="-1127" t="-1520" r="-112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969111166"/>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noChangeArrowheads="1"/>
          </p:cNvSpPr>
          <p:nvPr>
            <p:ph type="body" sz="half" idx="2"/>
          </p:nvPr>
        </p:nvSpPr>
        <p:spPr>
          <a:xfrm>
            <a:off x="228714" y="152396"/>
            <a:ext cx="8610480" cy="6857910"/>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3.2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显式亚当姆斯格式</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p>
        </p:txBody>
      </p:sp>
      <mc:AlternateContent xmlns:mc="http://schemas.openxmlformats.org/markup-compatibility/2006">
        <mc:Choice xmlns:a14="http://schemas.microsoft.com/office/drawing/2010/main" Requires="a14">
          <p:sp>
            <p:nvSpPr>
              <p:cNvPr id="2" name="矩形 1"/>
              <p:cNvSpPr/>
              <p:nvPr/>
            </p:nvSpPr>
            <p:spPr>
              <a:xfrm>
                <a:off x="381110" y="685872"/>
                <a:ext cx="8573822" cy="6130461"/>
              </a:xfrm>
              <a:prstGeom prst="rect">
                <a:avLst/>
              </a:prstGeom>
            </p:spPr>
            <p:txBody>
              <a:bodyPr wrap="square">
                <a:spAutoFit/>
              </a:bodyPr>
              <a:lstStyle/>
              <a:p>
                <a:pP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在</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a:t>
                </a:r>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步显式亚当姆斯方法</a:t>
                </a:r>
                <a14:m>
                  <m:oMath xmlns:m="http://schemas.openxmlformats.org/officeDocument/2006/math">
                    <m:d>
                      <m:dPr>
                        <m:begChr m:val="{"/>
                        <m:endChr m:val=""/>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eqArr>
                          <m:eqArr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eqArrPr>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b>
                            </m:sSub>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eqArr>
                      </m:e>
                    </m:d>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中，由泰勒展开式的系数</a:t>
                </a:r>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比较建立的</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方程</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p>
              <a:p>
                <a:pPr/>
                <a:r>
                  <a:rPr lang="en-US" altLang="zh-CN" sz="2400" b="1" dirty="0" smtClean="0">
                    <a:solidFill>
                      <a:schemeClr val="bg1"/>
                    </a:solidFill>
                    <a:ea typeface="全新硬笔行书简" panose="02010600040101010101" pitchFamily="2" charset="-122"/>
                    <a:cs typeface="Times New Roman" panose="02020603050405020304" pitchFamily="18" charset="0"/>
                  </a:rPr>
                  <a:t> </a:t>
                </a:r>
                <a14:m>
                  <m:oMath xmlns:m="http://schemas.openxmlformats.org/officeDocument/2006/math">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e>
                    </m:d>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hr m:val="∑"/>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𝟏</m:t>
                        </m:r>
                      </m:sub>
                      <m:sup>
                        <m:r>
                          <a:rPr lang="en-US" altLang="zh-CN" sz="2400" b="1" i="1">
                            <a:solidFill>
                              <a:srgbClr val="FFFF00"/>
                            </a:solidFill>
                            <a:latin typeface="Cambria Math" panose="02040503050406030204" pitchFamily="18" charset="0"/>
                            <a:ea typeface="Cambria Math" panose="02040503050406030204" pitchFamily="18" charset="0"/>
                            <a:cs typeface="Times New Roman" panose="02020603050405020304" pitchFamily="18" charset="0"/>
                          </a:rPr>
                          <m:t>∞</m:t>
                        </m:r>
                      </m:sup>
                      <m:e>
                        <m:f>
                          <m:f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fPr>
                          <m:num>
                            <m:sSup>
                              <m:sSup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𝒚</m:t>
                                </m:r>
                              </m:e>
                              <m:sup>
                                <m:d>
                                  <m:d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𝒊</m:t>
                                    </m:r>
                                  </m:e>
                                </m:d>
                              </m:sup>
                            </m:sSup>
                            <m:d>
                              <m:d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e>
                            </m:d>
                            <m:sSup>
                              <m:sSup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𝒊</m:t>
                                </m:r>
                              </m:sup>
                            </m:sSup>
                          </m:num>
                          <m:den>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den>
                        </m:f>
                      </m:e>
                    </m:nary>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hr m:val="∑"/>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𝒋</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𝟏</m:t>
                        </m:r>
                      </m:sub>
                      <m:sup>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𝒌</m:t>
                        </m:r>
                      </m:sup>
                      <m:e>
                        <m:sSub>
                          <m:sSub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𝒋</m:t>
                            </m:r>
                          </m:sub>
                        </m:sSub>
                      </m:e>
                    </m:nary>
                    <m:nary>
                      <m:naryPr>
                        <m:chr m:val="∑"/>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𝟎</m:t>
                        </m:r>
                      </m:sub>
                      <m:sup>
                        <m:r>
                          <a:rPr lang="en-US" altLang="zh-CN" sz="2400" b="1" i="1">
                            <a:solidFill>
                              <a:srgbClr val="FFFF00"/>
                            </a:solidFill>
                            <a:latin typeface="Cambria Math" panose="02040503050406030204" pitchFamily="18" charset="0"/>
                            <a:ea typeface="Cambria Math" panose="02040503050406030204" pitchFamily="18" charset="0"/>
                            <a:cs typeface="Times New Roman" panose="02020603050405020304" pitchFamily="18" charset="0"/>
                          </a:rPr>
                          <m:t>∞</m:t>
                        </m:r>
                      </m:sup>
                      <m:e>
                        <m:f>
                          <m:f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fPr>
                          <m:num>
                            <m:sSup>
                              <m:sSup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𝒚</m:t>
                                </m:r>
                              </m:e>
                              <m:sup>
                                <m:d>
                                  <m:d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𝟏</m:t>
                                    </m:r>
                                  </m:e>
                                </m:d>
                              </m:sup>
                            </m:sSup>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sSup>
                              <m:sSup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𝒋</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e>
                              <m:sup>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𝒊</m:t>
                                </m:r>
                              </m:sup>
                            </m:sSup>
                            <m:sSup>
                              <m:sSup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𝟏</m:t>
                                </m:r>
                              </m:sup>
                            </m:sSup>
                          </m:num>
                          <m:den>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den>
                        </m:f>
                      </m:e>
                    </m:nary>
                  </m:oMath>
                </a14:m>
                <a:endParaRPr lang="en-US" altLang="zh-CN" sz="2400" b="1" dirty="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left"/>
                    </m:oMathParaPr>
                    <m:oMath xmlns:m="http://schemas.openxmlformats.org/officeDocument/2006/math">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d>
                        <m:d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400" b="1" i="1" smtClean="0">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rgbClr val="FF0000"/>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𝒌</m:t>
                              </m:r>
                            </m:sub>
                          </m:sSub>
                        </m:e>
                      </m:d>
                      <m:sSup>
                        <m:sSup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𝒚</m:t>
                          </m:r>
                        </m:e>
                        <m:sup>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sup>
                      </m:sSup>
                      <m:d>
                        <m:d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e>
                      </m:d>
                      <m:r>
                        <a:rPr lang="en-US" altLang="zh-CN" sz="2400" b="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𝐡</m:t>
                      </m:r>
                    </m:oMath>
                  </m:oMathPara>
                </a14:m>
                <a:endParaRPr lang="en-US" altLang="zh-CN" sz="2400" b="1" dirty="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a:rPr lang="en-US" altLang="zh-CN" sz="2400" b="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hr m:val="∑"/>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𝟐</m:t>
                          </m:r>
                        </m:sub>
                        <m:sup>
                          <m:r>
                            <a:rPr lang="en-US" altLang="zh-CN" sz="2400" b="1" i="1">
                              <a:solidFill>
                                <a:srgbClr val="FFFF00"/>
                              </a:solidFill>
                              <a:latin typeface="Cambria Math" panose="02040503050406030204" pitchFamily="18" charset="0"/>
                              <a:ea typeface="Cambria Math" panose="02040503050406030204" pitchFamily="18" charset="0"/>
                              <a:cs typeface="Times New Roman" panose="02020603050405020304" pitchFamily="18" charset="0"/>
                            </a:rPr>
                            <m:t>∞</m:t>
                          </m:r>
                        </m:sup>
                        <m:e>
                          <m:f>
                            <m:f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fPr>
                            <m:num>
                              <m:sSup>
                                <m:sSup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𝒚</m:t>
                                  </m:r>
                                </m:e>
                                <m:sup>
                                  <m:d>
                                    <m:d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𝒊</m:t>
                                      </m:r>
                                    </m:e>
                                  </m:d>
                                </m:sup>
                              </m:sSup>
                              <m:d>
                                <m:d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e>
                              </m:d>
                              <m:sSup>
                                <m:sSup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𝒊</m:t>
                                  </m:r>
                                </m:sup>
                              </m:sSup>
                            </m:num>
                            <m:den>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den>
                          </m:f>
                        </m:e>
                      </m:nary>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400" b="1" i="1" smtClean="0">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i="1" smtClean="0">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𝟏</m:t>
                      </m:r>
                      <m:sSup>
                        <m:sSupPr>
                          <m:ctrlP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m:t>
                          </m:r>
                        </m:e>
                        <m:sup>
                          <m: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𝒊</m:t>
                          </m:r>
                        </m:sup>
                      </m:sSup>
                      <m:nary>
                        <m:naryPr>
                          <m:chr m:val="∑"/>
                          <m:ctrlP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𝒋</m:t>
                          </m:r>
                          <m: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𝟐</m:t>
                          </m:r>
                        </m:sub>
                        <m:sup>
                          <m: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𝒌</m:t>
                          </m:r>
                        </m:sup>
                        <m:e>
                          <m: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𝒋</m:t>
                          </m:r>
                          <m: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𝟏</m:t>
                          </m:r>
                          <m:sSup>
                            <m:sSupPr>
                              <m:ctrlP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m:t>
                              </m:r>
                            </m:e>
                            <m:sup>
                              <m: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𝟏</m:t>
                              </m:r>
                            </m:sup>
                          </m:sSup>
                        </m:e>
                      </m:nary>
                      <m:sSub>
                        <m:sSubPr>
                          <m:ctrlP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m:t>𝒋</m:t>
                          </m:r>
                        </m:sub>
                      </m:s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oMath>
                  </m:oMathPara>
                </a14:m>
                <a:endParaRPr lang="en-US" altLang="zh-CN"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d>
                        <m:dPr>
                          <m:begChr m:val="{"/>
                          <m:endChr m:val=""/>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eqArr>
                            <m:eqArr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eqArrPr>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d>
                                <m:dPr>
                                  <m:ctrlP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e>
                              </m:d>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e>
                            <m:e>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e>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e>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p>
                              </m:sSup>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pPr>
                                <m:e>
                                  <m:d>
                                    <m:dPr>
                                      <m:ctrlP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e>
                                  </m:d>
                                </m:e>
                                <m:sup>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sup>
                              </m:sSup>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p>
                              </m:s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e>
                          </m:eqArr>
                        </m:e>
                      </m:d>
                    </m:oMath>
                  </m:oMathPara>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可知具有</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阶精度时</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系数</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en-US" altLang="zh-CN" sz="2400" b="1" dirty="0" err="1"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i</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=1,2,…</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）是存在且唯一</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的</a:t>
                </a:r>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endPar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Choice>
        <mc:Fallback>
          <p:sp>
            <p:nvSpPr>
              <p:cNvPr id="2" name="矩形 1"/>
              <p:cNvSpPr>
                <a:spLocks noRot="1" noChangeAspect="1" noMove="1" noResize="1" noEditPoints="1" noAdjustHandles="1" noChangeArrowheads="1" noChangeShapeType="1" noTextEdit="1"/>
              </p:cNvSpPr>
              <p:nvPr/>
            </p:nvSpPr>
            <p:spPr>
              <a:xfrm>
                <a:off x="381110" y="685872"/>
                <a:ext cx="8573822" cy="6130461"/>
              </a:xfrm>
              <a:prstGeom prst="rect">
                <a:avLst/>
              </a:prstGeom>
              <a:blipFill>
                <a:blip r:embed="rId3"/>
                <a:stretch>
                  <a:fillRect l="-1138" t="-896" b="-139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195860439"/>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noChangeArrowheads="1"/>
          </p:cNvSpPr>
          <p:nvPr>
            <p:ph type="body" sz="half" idx="2"/>
          </p:nvPr>
        </p:nvSpPr>
        <p:spPr>
          <a:xfrm>
            <a:off x="228714" y="152396"/>
            <a:ext cx="8610480" cy="6857910"/>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3.2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显式亚当姆斯格式</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p>
        </p:txBody>
      </p:sp>
      <mc:AlternateContent xmlns:mc="http://schemas.openxmlformats.org/markup-compatibility/2006">
        <mc:Choice xmlns:a14="http://schemas.microsoft.com/office/drawing/2010/main" Requires="a14">
          <p:sp>
            <p:nvSpPr>
              <p:cNvPr id="2" name="矩形 1"/>
              <p:cNvSpPr/>
              <p:nvPr/>
            </p:nvSpPr>
            <p:spPr>
              <a:xfrm>
                <a:off x="381110" y="685872"/>
                <a:ext cx="8573822" cy="5440977"/>
              </a:xfrm>
              <a:prstGeom prst="rect">
                <a:avLst/>
              </a:prstGeom>
            </p:spPr>
            <p:txBody>
              <a:bodyPr wrap="square">
                <a:spAutoFit/>
              </a:bodyPr>
              <a:lstStyle/>
              <a:p>
                <a:r>
                  <a:rPr lang="zh-CN" altLang="en-US"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通过考察具有</a:t>
                </a:r>
                <a:r>
                  <a:rPr lang="en-US" altLang="zh-CN"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a:t>
                </a:r>
                <a:r>
                  <a:rPr lang="zh-CN" altLang="en-US"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阶</a:t>
                </a:r>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精度的</a:t>
                </a:r>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a:t>
                </a:r>
                <a:r>
                  <a:rPr lang="zh-CN" altLang="en-US"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步显式亚当姆斯</a:t>
                </a:r>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方法可知</a:t>
                </a:r>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，如果构造</a:t>
                </a:r>
                <a14:m>
                  <m:oMath xmlns:m="http://schemas.openxmlformats.org/officeDocument/2006/math">
                    <m:sSup>
                      <m:sSup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p>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d>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e>
                    </m:d>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d>
                      <m:dPr>
                        <m:ctrlP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𝒙</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𝒏</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𝟐</m:t>
                        </m:r>
                      </m:e>
                    </m:d>
                    <m:d>
                      <m:dPr>
                        <m:ctrlP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𝒙</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𝒏</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e>
                    </m:d>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d>
                      <m:dPr>
                        <m:ctrlP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𝒙</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𝒏</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e>
                    </m:d>
                  </m:oMath>
                </a14:m>
                <a:r>
                  <a:rPr lang="en-US" altLang="zh-CN" b="1" dirty="0" smtClean="0">
                    <a:solidFill>
                      <a:schemeClr val="bg1"/>
                    </a:solidFill>
                    <a:latin typeface="Times New Roman" panose="02020603050405020304" pitchFamily="18" charset="0"/>
                    <a:ea typeface="Cambria Math" panose="02040503050406030204" pitchFamily="18" charset="0"/>
                    <a:cs typeface="Times New Roman" panose="02020603050405020304" pitchFamily="18" charset="0"/>
                  </a:rPr>
                  <a:t>,h=1,</a:t>
                </a:r>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代入差分格式中，解是精确成立的，此时，</a:t>
                </a:r>
                <a:endPar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𝒎</m:t>
                          </m:r>
                        </m:sub>
                      </m:s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𝒎</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m:oMathPara>
                </a14:m>
                <a:endParaRPr lang="en-US" altLang="zh-CN"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e>
                      </m:d>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𝟐</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d>
                        <m:dPr>
                          <m:ctrlP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e>
                      </m:d>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sSup>
                        <m:sSupPr>
                          <m:ctrlP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e>
                        <m:sup>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sup>
                      </m:sSup>
                      <m:d>
                        <m:dPr>
                          <m:ctrlP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e>
                      </m:d>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d>
                        <m:dPr>
                          <m:ctrlP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e>
                      </m:d>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0"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up>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p>
                        <m:e>
                          <m:sSup>
                            <m:sSup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p>
                          <m:d>
                            <m:d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d>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𝒅𝒙</m:t>
                          </m:r>
                        </m:e>
                      </m:nary>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up>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p>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e>
                          </m:d>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e>
                          </m:d>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𝒅𝒕</m:t>
                          </m:r>
                        </m:e>
                      </m:nary>
                    </m:oMath>
                  </m:oMathPara>
                </a14:m>
                <a:endPar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有：</a:t>
                </a:r>
                <a:endPar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sSup>
                            <m:sSup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sup>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p>
                          </m:sSup>
                        </m:num>
                        <m:den>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e>
                          </m:d>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en>
                      </m:f>
                      <m:nary>
                        <m:nary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up>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p>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d>
                            <m:d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e>
                          </m:d>
                          <m:d>
                            <m:d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e>
                          </m:d>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𝒅𝒕</m:t>
                          </m:r>
                        </m:e>
                      </m:nary>
                    </m:oMath>
                  </m:oMathPara>
                </a14:m>
                <a:endPar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如上例中，</a:t>
                </a:r>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k=3</a:t>
                </a:r>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时，</a:t>
                </a:r>
                <a:endPar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num>
                        <m:den>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2</m:t>
                          </m:r>
                        </m:den>
                      </m:f>
                      <m:nary>
                        <m:nary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0</m:t>
                          </m:r>
                        </m:sub>
                        <m:sup>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p>
                        <m:e>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e>
                          </m:d>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𝒅𝒕</m:t>
                          </m:r>
                        </m:e>
                      </m:nary>
                      <m:r>
                        <a:rPr lang="en-US" altLang="zh-CN" b="1" i="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𝟐𝟑</m:t>
                          </m:r>
                        </m:num>
                        <m:den>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𝟏𝟐</m:t>
                          </m:r>
                        </m:den>
                      </m:f>
                    </m:oMath>
                  </m:oMathPara>
                </a14:m>
                <a:endPar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0</m:t>
                          </m:r>
                        </m:sub>
                        <m:sup>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p>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d>
                            <m:d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e>
                          </m:d>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𝒅𝒕</m:t>
                          </m:r>
                        </m:e>
                      </m:nary>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num>
                        <m:den>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den>
                      </m:f>
                    </m:oMath>
                  </m:oMathPara>
                </a14:m>
                <a:endPar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ub>
                      </m:s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num>
                        <m:den>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2</m:t>
                          </m:r>
                        </m:den>
                      </m:f>
                      <m:nary>
                        <m:nary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0</m:t>
                          </m:r>
                        </m:sub>
                        <m:sup>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p>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d>
                            <m:d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𝒅𝒕</m:t>
                          </m:r>
                        </m:e>
                      </m:nary>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m:t>
                          </m:r>
                        </m:num>
                        <m:den>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𝟏𝟐</m:t>
                          </m:r>
                        </m:den>
                      </m:f>
                    </m:oMath>
                  </m:oMathPara>
                </a14:m>
                <a:endPar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endParaRPr lang="zh-CN" altLang="en-US"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Choice>
        <mc:Fallback>
          <p:sp>
            <p:nvSpPr>
              <p:cNvPr id="2" name="矩形 1"/>
              <p:cNvSpPr>
                <a:spLocks noRot="1" noChangeAspect="1" noMove="1" noResize="1" noEditPoints="1" noAdjustHandles="1" noChangeArrowheads="1" noChangeShapeType="1" noTextEdit="1"/>
              </p:cNvSpPr>
              <p:nvPr/>
            </p:nvSpPr>
            <p:spPr>
              <a:xfrm>
                <a:off x="381110" y="685872"/>
                <a:ext cx="8573822" cy="5440977"/>
              </a:xfrm>
              <a:prstGeom prst="rect">
                <a:avLst/>
              </a:prstGeom>
              <a:blipFill>
                <a:blip r:embed="rId3"/>
                <a:stretch>
                  <a:fillRect l="-640" t="-8072" r="-71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540908797"/>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457202" y="152396"/>
                <a:ext cx="8115195" cy="6857910"/>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3.2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显式亚当姆斯格式</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当</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k=1</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时亚当姆斯显式格式就是欧拉方法；当</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k=2</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时容易得到</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num>
                      <m:den>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den>
                    </m:f>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SubSup>
                          <m:sSub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b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Sup>
                          <m:sSub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bSup>
                      </m:e>
                    </m:d>
                  </m:oMath>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例：试导出</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阶显式亚当姆斯格式</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zh-CN" altLang="en-US"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𝜷</m:t>
                        </m:r>
                      </m:e>
                      <m:sub>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3</m:t>
                        </m:r>
                      </m:sub>
                    </m:sSub>
                    <m:sSub>
                      <m:sSubPr>
                        <m:ctrlP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𝒇</m:t>
                        </m:r>
                      </m:e>
                      <m: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𝒏</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−2</m:t>
                        </m:r>
                      </m:sub>
                    </m:s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，并给出局部截断误差主项。</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方法一：由泰勒展开比较方法，得方程组</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d>
                        <m:dPr>
                          <m:begChr m:val="{"/>
                          <m:endChr m:val=""/>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eqArr>
                            <m:eqArr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eqArrPr>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3</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2</m:t>
                                  </m:r>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3</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2</m:t>
                              </m:r>
                            </m:e>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4</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e>
                          </m:eqArr>
                        </m:e>
                      </m:d>
                    </m:oMath>
                  </m:oMathPara>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解得</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2</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3</m:t>
                        </m:r>
                      </m:num>
                      <m:den>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2</m:t>
                        </m:r>
                      </m:den>
                    </m:f>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2</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𝟏𝟔</m:t>
                        </m:r>
                      </m:num>
                      <m:den>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12</m:t>
                        </m:r>
                      </m:den>
                    </m:f>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m:t>
                        </m:r>
                      </m:num>
                      <m:den>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12</m:t>
                        </m:r>
                      </m:den>
                    </m:f>
                  </m:oMath>
                </a14:m>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局部截断误差</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𝑻</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e>
                              </m:d>
                            </m:sup>
                          </m:sSup>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e>
                          </m:d>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sup>
                          </m:sSup>
                        </m:num>
                        <m:den>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en>
                      </m:f>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sup>
                      </m:sSup>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𝟖</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ub>
                          </m:sSub>
                        </m:e>
                      </m:d>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𝒐</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sup>
                      </m:s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m:oMathPara>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e>
                              </m:d>
                            </m:sup>
                          </m:sSup>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e>
                          </m:d>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sup>
                          </m:sSup>
                        </m:num>
                        <m:den>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𝟖</m:t>
                          </m:r>
                        </m:den>
                      </m:f>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𝒐</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sup>
                      </m:s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m:oMathPara>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所以局部截断误差主项为</a:t>
                </a:r>
                <a14:m>
                  <m:oMath xmlns:m="http://schemas.openxmlformats.org/officeDocument/2006/math">
                    <m:f>
                      <m:f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e>
                            </m:d>
                          </m:sup>
                        </m:sSup>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e>
                        </m:d>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sup>
                        </m:sSup>
                      </m:num>
                      <m:den>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𝟖</m:t>
                        </m:r>
                      </m:den>
                    </m:f>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457202" y="152396"/>
                <a:ext cx="8115195" cy="6857910"/>
              </a:xfrm>
              <a:blipFill>
                <a:blip r:embed="rId3"/>
                <a:stretch>
                  <a:fillRect l="-1127" t="-133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795624509"/>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228714" y="152396"/>
                <a:ext cx="8610480" cy="6857910"/>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3.2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显式亚当姆斯格式</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方法二：以</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为节点作</a:t>
                </a:r>
                <a14:m>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d>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的插值多项式：</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d>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Sup>
                      <m:sSub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bSup>
                    <m:f>
                      <m:f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um>
                      <m:den>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p>
                        </m:sSup>
                      </m:den>
                    </m:f>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Sup>
                      <m:sSub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bSup>
                    <m:f>
                      <m:f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um>
                      <m:den>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p>
                        </m:sSup>
                      </m:den>
                    </m:f>
                  </m:oMath>
                </a14:m>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14:m>
                  <m:oMath xmlns:m="http://schemas.openxmlformats.org/officeDocument/2006/math">
                    <m:sSubSup>
                      <m:sSub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bSup>
                    <m:f>
                      <m:f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um>
                      <m:den>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p>
                        </m:sSup>
                      </m:den>
                    </m:f>
                  </m:oMath>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代替</a:t>
                </a:r>
                <a14:m>
                  <m:oMath xmlns:m="http://schemas.openxmlformats.org/officeDocument/2006/math">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d>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代入</a:t>
                </a:r>
                <a14:m>
                  <m:oMath xmlns:m="http://schemas.openxmlformats.org/officeDocument/2006/math">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e>
                    </m:d>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e>
                    </m:d>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sSub>
                          <m:sSub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sub>
                      <m:sup>
                        <m:sSub>
                          <m:sSub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sup>
                      <m:e>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d>
                          <m:d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d>
                          </m:e>
                        </m:d>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𝒅𝒙</m:t>
                        </m:r>
                      </m:e>
                    </m:nary>
                    <m:r>
                      <a:rPr lang="zh-CN" altLang="en-US" sz="24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中</m:t>
                    </m:r>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得离散化形式</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nary>
                      <m:nary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p>
                      <m:e>
                        <m:f>
                          <m:f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𝒅𝒕</m:t>
                            </m:r>
                          </m:num>
                          <m:den>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den>
                        </m:f>
                      </m:e>
                    </m:nary>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𝒉𝒚</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nary>
                      <m:nary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p>
                      <m:e>
                        <m:f>
                          <m:f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e>
                            </m:d>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𝒅𝒕</m:t>
                            </m:r>
                          </m:num>
                          <m:den>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den>
                        </m:f>
                      </m:e>
                    </m:nary>
                  </m:oMath>
                </a14:m>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14:m>
                  <m:oMath xmlns:m="http://schemas.openxmlformats.org/officeDocument/2006/math">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nary>
                      <m:nary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p>
                      <m:e>
                        <m:f>
                          <m:f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𝒅𝒕</m:t>
                            </m:r>
                          </m:num>
                          <m:den>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den>
                        </m:f>
                      </m:e>
                    </m:nary>
                  </m:oMath>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oMath>
                </a14:m>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14:m>
                  <m:oMath xmlns:m="http://schemas.openxmlformats.org/officeDocument/2006/math">
                    <m:f>
                      <m:f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𝟐𝟑</m:t>
                        </m:r>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num>
                      <m:den>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𝟏𝟐</m:t>
                        </m:r>
                      </m:den>
                    </m:f>
                    <m:sSubSup>
                      <m:sSubSup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SupPr>
                      <m:e>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up>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bSup>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num>
                      <m:den>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den>
                    </m:f>
                    <m:sSubSup>
                      <m:sSubSup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SupPr>
                      <m:e>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up>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bSup>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m:t>
                        </m:r>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num>
                      <m:den>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𝟏𝟐</m:t>
                        </m:r>
                      </m:den>
                    </m:f>
                    <m:sSubSup>
                      <m:sSubSup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SupPr>
                      <m:e>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up>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bSup>
                  </m:oMath>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解得</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2</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3</m:t>
                        </m:r>
                      </m:num>
                      <m:den>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2</m:t>
                        </m:r>
                      </m:den>
                    </m:f>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2</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𝟏𝟔</m:t>
                        </m:r>
                      </m:num>
                      <m:den>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12</m:t>
                        </m:r>
                      </m:den>
                    </m:f>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m:t>
                        </m:r>
                      </m:num>
                      <m:den>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12</m:t>
                        </m:r>
                      </m:den>
                    </m:f>
                  </m:oMath>
                </a14:m>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局部截断误差</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𝑻</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sub>
                      <m:sup>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sup>
                      <m:e>
                        <m:f>
                          <m:f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e>
                                </m:d>
                              </m:sup>
                            </m:sSup>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𝝃</m:t>
                                </m:r>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d>
                              </m:e>
                            </m:d>
                          </m:num>
                          <m:den>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en>
                        </m:f>
                      </m:e>
                    </m:nary>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r>
                  <a:rPr lang="en-US" altLang="zh-CN" sz="2400" b="1" dirty="0">
                    <a:solidFill>
                      <a:schemeClr val="bg1"/>
                    </a:solidFill>
                    <a:ea typeface="全新硬笔行书简" panose="02010600040101010101" pitchFamily="2" charset="-122"/>
                    <a:cs typeface="Times New Roman" panose="02020603050405020304" pitchFamily="18" charset="0"/>
                  </a:rPr>
                  <a:t> </a:t>
                </a:r>
                <a14:m>
                  <m:oMath xmlns:m="http://schemas.openxmlformats.org/officeDocument/2006/math">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r>
                  <a:rPr lang="en-US" altLang="zh-CN" sz="2400" b="1" dirty="0">
                    <a:solidFill>
                      <a:schemeClr val="bg1"/>
                    </a:solidFill>
                    <a:ea typeface="全新硬笔行书简" panose="02010600040101010101" pitchFamily="2" charset="-122"/>
                    <a:cs typeface="Times New Roman" panose="02020603050405020304" pitchFamily="18" charset="0"/>
                  </a:rPr>
                  <a:t> </a:t>
                </a:r>
                <a14:m>
                  <m:oMath xmlns:m="http://schemas.openxmlformats.org/officeDocument/2006/math">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e>
                    </m:d>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𝒅𝒙</m:t>
                    </m:r>
                  </m:oMath>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e>
                              </m:d>
                            </m:sup>
                          </m:s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𝜼</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sup>
                          </m:sSup>
                        </m:num>
                        <m:den>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𝟔</m:t>
                          </m:r>
                        </m:den>
                      </m:f>
                      <m:nary>
                        <m:nary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p>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e>
                          </m:d>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𝒅𝒕</m:t>
                          </m:r>
                        </m:e>
                      </m:nary>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num>
                        <m:den>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𝟖</m:t>
                          </m:r>
                        </m:den>
                      </m:f>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e>
                          </m:d>
                        </m:sup>
                      </m:s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𝜼</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sup>
                      </m:sSup>
                    </m:oMath>
                  </m:oMathPara>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228714" y="152396"/>
                <a:ext cx="8610480" cy="6857910"/>
              </a:xfrm>
              <a:blipFill>
                <a:blip r:embed="rId3"/>
                <a:stretch>
                  <a:fillRect l="-1133" t="-133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807594075"/>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228714" y="152396"/>
                <a:ext cx="8610480" cy="6857910"/>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3.2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显式亚当姆斯格式</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方法</a:t>
                </a:r>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三</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因为</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a:t>
                </a:r>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阶显式亚当姆斯格式</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zh-CN" altLang="en-US"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𝜷</m:t>
                        </m:r>
                      </m:e>
                      <m: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3</m:t>
                        </m:r>
                      </m:sub>
                    </m:sSub>
                    <m:sSub>
                      <m:sSubPr>
                        <m:ctrlP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𝒇</m:t>
                        </m:r>
                      </m:e>
                      <m: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𝒏</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−2</m:t>
                        </m:r>
                      </m:sub>
                    </m:s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的精度是</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阶，故对于精确解是不超过</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次多项式的微分方程能准确成立。取</a:t>
                </a:r>
                <a14:m>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d>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up>
                    </m:s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则</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d>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p>
                    </m:sSup>
                  </m:oMath>
                </a14:m>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选取步长</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h=1,</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代入</a:t>
                </a:r>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a:t>
                </a:r>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阶显式亚当姆斯</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格式有：</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up>
                      </m:s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up>
                      </m:s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p>
                      </m:sSup>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p>
                      </m:sSup>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𝟑</m:t>
                      </m:r>
                      <m:sSup>
                        <m:sSupPr>
                          <m:ctrlP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𝒏</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𝟐</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e>
                        <m:sup>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𝟐</m:t>
                          </m:r>
                        </m:sup>
                      </m:sSup>
                      <m:sSub>
                        <m:sSubPr>
                          <m:ctrlP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zh-CN" altLang="en-US"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𝜷</m:t>
                          </m:r>
                        </m:e>
                        <m: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3</m:t>
                          </m:r>
                        </m:sub>
                      </m:sSub>
                    </m:oMath>
                  </m:oMathPara>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比较系数有：</a:t>
                </a:r>
                <a14:m>
                  <m:oMath xmlns:m="http://schemas.openxmlformats.org/officeDocument/2006/math">
                    <m:d>
                      <m:dPr>
                        <m:begChr m:val="{"/>
                        <m:endChr m:val=""/>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eqArr>
                          <m:eqArr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eqArrPr>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𝟑</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3</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e>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𝟔</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𝟏𝟐</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3</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e>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𝟏𝟐</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3</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eqArr>
                      </m:e>
                    </m:d>
                  </m:oMath>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解得</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23</m:t>
                        </m:r>
                      </m:num>
                      <m:den>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12</m:t>
                        </m:r>
                      </m:den>
                    </m:f>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2</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num>
                      <m:den>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den>
                    </m:f>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m:t>
                        </m:r>
                      </m:num>
                      <m:den>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12</m:t>
                        </m:r>
                      </m:den>
                    </m:f>
                  </m:oMath>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又，局部截断误差</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𝑻</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f>
                      <m:f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e>
                            </m:d>
                          </m:sup>
                        </m:sSup>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𝜼</m:t>
                            </m:r>
                          </m:e>
                        </m:d>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sup>
                        </m:sSup>
                      </m:num>
                      <m:den>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den>
                    </m:f>
                  </m:oMath>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若取</a:t>
                </a:r>
                <a14:m>
                  <m:oMath xmlns:m="http://schemas.openxmlformats.org/officeDocument/2006/math">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d>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4</m:t>
                        </m:r>
                      </m:sup>
                    </m:sSup>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则</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d>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4</m:t>
                    </m:r>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3</m:t>
                        </m:r>
                      </m:sup>
                    </m:sSup>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有：</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𝑻</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2</m:t>
                          </m:r>
                        </m:sub>
                      </m:sSub>
                      <m:r>
                        <a:rPr lang="en-US" altLang="zh-CN" sz="2400" b="1" i="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e>
                          </m:d>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up>
                      </m:sSup>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3</m:t>
                          </m:r>
                        </m:sub>
                      </m:sSub>
                      <m:r>
                        <a:rPr lang="en-US" altLang="zh-CN" sz="2400" b="1" i="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𝟗</m:t>
                      </m:r>
                    </m:oMath>
                  </m:oMathPara>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另一方面，</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𝑻</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oMath>
                </a14:m>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=c</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，所以</a:t>
                </a:r>
                <a:r>
                  <a:rPr lang="en-US" altLang="zh-CN" sz="2400" b="1" dirty="0" smtClean="0">
                    <a:solidFill>
                      <a:prstClr val="white"/>
                    </a:solidFill>
                    <a:latin typeface="Times New Roman" panose="02020603050405020304" pitchFamily="18" charset="0"/>
                    <a:ea typeface="全新硬笔行书简" panose="02010600040101010101" pitchFamily="2" charset="-122"/>
                    <a:cs typeface="Times New Roman" panose="02020603050405020304" pitchFamily="18" charset="0"/>
                  </a:rPr>
                  <a:t>c=9</a:t>
                </a:r>
                <a:r>
                  <a:rPr lang="zh-CN" altLang="en-US" sz="2400" b="1" dirty="0" smtClean="0">
                    <a:solidFill>
                      <a:prstClr val="white"/>
                    </a:solidFill>
                    <a:latin typeface="Times New Roman" panose="02020603050405020304" pitchFamily="18" charset="0"/>
                    <a:ea typeface="全新硬笔行书简" panose="02010600040101010101" pitchFamily="2" charset="-122"/>
                    <a:cs typeface="Times New Roman" panose="02020603050405020304" pitchFamily="18" charset="0"/>
                  </a:rPr>
                  <a:t>。因此，</a:t>
                </a:r>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局部</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截断误差</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𝑻</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9</m:t>
                    </m:r>
                    <m:f>
                      <m:f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e>
                            </m:d>
                          </m:sup>
                        </m:sSup>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𝜼</m:t>
                            </m:r>
                          </m:e>
                        </m:d>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sup>
                        </m:sSup>
                      </m:num>
                      <m:den>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den>
                    </m:f>
                  </m:oMath>
                </a14:m>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14:m>
                  <m:oMath xmlns:m="http://schemas.openxmlformats.org/officeDocument/2006/math">
                    <m:f>
                      <m:f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3</m:t>
                        </m:r>
                        <m:sSup>
                          <m:sSup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sup>
                        </m:sSup>
                        <m:sSup>
                          <m:sSup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d>
                              <m:d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e>
                            </m:d>
                          </m:sup>
                        </m:sSup>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um>
                      <m:den>
                        <m:r>
                          <a:rPr lang="en-US" altLang="zh-CN" sz="24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8</m:t>
                        </m:r>
                      </m:den>
                    </m:f>
                  </m:oMath>
                </a14:m>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+o(</a:t>
                </a:r>
                <a14:m>
                  <m:oMath xmlns:m="http://schemas.openxmlformats.org/officeDocument/2006/math">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sup>
                    </m:sSup>
                  </m:oMath>
                </a14:m>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228714" y="152396"/>
                <a:ext cx="8610480" cy="6857910"/>
              </a:xfrm>
              <a:blipFill>
                <a:blip r:embed="rId3"/>
                <a:stretch>
                  <a:fillRect l="-1133" t="-133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344606498"/>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noChangeArrowheads="1"/>
          </p:cNvSpPr>
          <p:nvPr>
            <p:ph type="body" sz="half" idx="2"/>
          </p:nvPr>
        </p:nvSpPr>
        <p:spPr>
          <a:xfrm>
            <a:off x="228714" y="152396"/>
            <a:ext cx="8610480" cy="6857910"/>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3.2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显式亚当姆斯格式</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p>
        </p:txBody>
      </p:sp>
      <mc:AlternateContent xmlns:mc="http://schemas.openxmlformats.org/markup-compatibility/2006" xmlns:a14="http://schemas.microsoft.com/office/drawing/2010/main">
        <mc:Choice Requires="a14">
          <p:sp>
            <p:nvSpPr>
              <p:cNvPr id="2" name="矩形 1"/>
              <p:cNvSpPr/>
              <p:nvPr/>
            </p:nvSpPr>
            <p:spPr>
              <a:xfrm>
                <a:off x="381110" y="685872"/>
                <a:ext cx="8573822" cy="4935454"/>
              </a:xfrm>
              <a:prstGeom prst="rect">
                <a:avLst/>
              </a:prstGeom>
            </p:spPr>
            <p:txBody>
              <a:bodyPr wrap="square">
                <a:spAutoFit/>
              </a:bodyPr>
              <a:lstStyle/>
              <a:p>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在</a:t>
                </a:r>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a:t>
                </a:r>
                <a:r>
                  <a:rPr lang="zh-CN" altLang="en-US"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步显式亚当姆斯方法</a:t>
                </a:r>
                <a14:m>
                  <m:oMath xmlns:m="http://schemas.openxmlformats.org/officeDocument/2006/math">
                    <m:d>
                      <m:dPr>
                        <m:begChr m:val="{"/>
                        <m:endChr m:val=""/>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eqArr>
                          <m:eqArr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eqArrPr>
                          <m:e>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b>
                            </m:sSub>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e>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eqArr>
                      </m:e>
                    </m:d>
                  </m:oMath>
                </a14:m>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中，由泰勒展开式的系数比较可知系数</a:t>
                </a:r>
                <a14:m>
                  <m:oMath xmlns:m="http://schemas.openxmlformats.org/officeDocument/2006/math">
                    <m:sSub>
                      <m:sSub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oMath>
                </a14:m>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en-US" altLang="zh-CN" b="1" dirty="0" err="1"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i</a:t>
                </a:r>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=1,2,…</a:t>
                </a:r>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a:t>
                </a:r>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）是存在且唯一的</a:t>
                </a:r>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zh-CN" altLang="en-US"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由于</a:t>
                </a:r>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a:t>
                </a:r>
                <a:r>
                  <a:rPr lang="zh-CN" altLang="en-US"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步显式亚当姆斯</a:t>
                </a:r>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方法具有</a:t>
                </a:r>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a:t>
                </a:r>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阶精度</a:t>
                </a:r>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令</a:t>
                </a:r>
                <a14:m>
                  <m:oMath xmlns:m="http://schemas.openxmlformats.org/officeDocument/2006/math">
                    <m:sSup>
                      <m:sSup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p>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d>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d>
                      <m:dPr>
                        <m:ctrlP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𝒙</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𝟐</m:t>
                        </m:r>
                      </m:e>
                    </m:d>
                    <m:d>
                      <m:dPr>
                        <m:ctrlP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𝒙</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e>
                    </m:d>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d>
                      <m:dPr>
                        <m:ctrlP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𝒙</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e>
                    </m:d>
                    <m:r>
                      <a:rPr lang="en-US" altLang="zh-CN" b="1" i="0"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zh-CN" altLang="en-US"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 </m:t>
                    </m:r>
                  </m:oMath>
                </a14:m>
                <a:r>
                  <a:rPr lang="zh-CN" altLang="en-US" b="1" dirty="0" smtClean="0">
                    <a:solidFill>
                      <a:schemeClr val="bg1"/>
                    </a:solidFill>
                    <a:latin typeface="全新硬笔行书简" panose="02010600040101010101" pitchFamily="2" charset="-122"/>
                    <a:ea typeface="全新硬笔行书简" panose="02010600040101010101" pitchFamily="2" charset="-122"/>
                    <a:cs typeface="Times New Roman" panose="02020603050405020304" pitchFamily="18" charset="0"/>
                  </a:rPr>
                  <a:t>取</a:t>
                </a:r>
                <a:r>
                  <a:rPr lang="en-US" altLang="zh-CN" b="1" i="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h=</a:t>
                </a:r>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1</a:t>
                </a:r>
                <a:r>
                  <a:rPr lang="en-US" altLang="zh-CN" b="1" i="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,n=</a:t>
                </a:r>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0</a:t>
                </a:r>
                <a:r>
                  <a:rPr lang="zh-CN" altLang="en-US" b="1" dirty="0" smtClean="0">
                    <a:solidFill>
                      <a:schemeClr val="bg1"/>
                    </a:solidFill>
                    <a:latin typeface="Times New Roman" panose="02020603050405020304" pitchFamily="18" charset="0"/>
                    <a:ea typeface="Cambria Math" panose="02040503050406030204" pitchFamily="18" charset="0"/>
                    <a:cs typeface="Times New Roman" panose="02020603050405020304" pitchFamily="18" charset="0"/>
                  </a:rPr>
                  <a:t>，</a:t>
                </a:r>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代入差分格式中，解是精确成立的，此时，</a:t>
                </a:r>
                <a:endPar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𝒎</m:t>
                          </m:r>
                        </m:sub>
                      </m:s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𝒎</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=0,−</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m:oMathPara>
                </a14:m>
                <a:endParaRPr lang="en-US" altLang="zh-CN"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e>
                      </m:d>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𝟐</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d>
                        <m:dPr>
                          <m:ctrlP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e>
                      </m:d>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sSup>
                        <m:sSupPr>
                          <m:ctrlP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e>
                        <m:sup>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sup>
                      </m:sSup>
                      <m:d>
                        <m:dPr>
                          <m:ctrlP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e>
                      </m:d>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d>
                        <m:dPr>
                          <m:ctrlP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e>
                      </m:d>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0"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0</m:t>
                          </m:r>
                        </m:sub>
                      </m:s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0</m:t>
                          </m:r>
                        </m:sub>
                        <m:sup>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p>
                        <m:e>
                          <m:sSup>
                            <m:sSup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p>
                          <m:d>
                            <m:d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d>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𝒅𝒙</m:t>
                          </m:r>
                        </m:e>
                      </m:nary>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up>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p>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e>
                          </m:d>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e>
                          </m:d>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𝒅𝒕</m:t>
                          </m:r>
                        </m:e>
                      </m:nary>
                    </m:oMath>
                  </m:oMathPara>
                </a14:m>
                <a:endPar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有：</a:t>
                </a:r>
                <a:endPar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sSup>
                            <m:sSup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sup>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p>
                          </m:sSup>
                        </m:num>
                        <m:den>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e>
                          </m:d>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en>
                      </m:f>
                      <m:nary>
                        <m:nary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up>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p>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d>
                            <m:d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e>
                          </m:d>
                          <m:d>
                            <m:d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e>
                          </m:d>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𝒅𝒕</m:t>
                          </m:r>
                        </m:e>
                      </m:nary>
                    </m:oMath>
                  </m:oMathPara>
                </a14:m>
                <a:endPar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a:rPr lang="en-US" altLang="zh-CN"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0</m:t>
                          </m:r>
                        </m:sub>
                        <m:sup>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p>
                        <m:e>
                          <m:nary>
                            <m:naryPr>
                              <m:chr m:val="∏"/>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eqArr>
                                <m:eqArr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eqArrPr>
                                <m:e>
                                  <m:r>
                                    <m:rPr>
                                      <m:brk m:alnAt="23"/>
                                    </m:r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𝒋</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𝒋</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e>
                              </m:eqArr>
                            </m:sub>
                            <m:sup>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p>
                            <m:e>
                              <m:f>
                                <m:f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𝒋</m:t>
                                  </m:r>
                                </m:num>
                                <m:den>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𝒋</m:t>
                                  </m:r>
                                </m:den>
                              </m:f>
                            </m:e>
                          </m:nary>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𝒅𝒙</m:t>
                          </m:r>
                        </m:e>
                      </m:nary>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0</m:t>
                          </m:r>
                        </m:sub>
                        <m:sup>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p>
                        <m:e>
                          <m:sSub>
                            <m:sSub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𝒍</m:t>
                              </m:r>
                            </m:e>
                            <m: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𝒙</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nary>
                    </m:oMath>
                  </m:oMathPara>
                </a14:m>
                <a:endPar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endParaRPr lang="zh-CN" altLang="en-US"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Choice>
        <mc:Fallback xmlns="">
          <p:sp>
            <p:nvSpPr>
              <p:cNvPr id="2" name="矩形 1"/>
              <p:cNvSpPr>
                <a:spLocks noRot="1" noChangeAspect="1" noMove="1" noResize="1" noEditPoints="1" noAdjustHandles="1" noChangeArrowheads="1" noChangeShapeType="1" noTextEdit="1"/>
              </p:cNvSpPr>
              <p:nvPr/>
            </p:nvSpPr>
            <p:spPr>
              <a:xfrm>
                <a:off x="381110" y="685872"/>
                <a:ext cx="8573822" cy="4935454"/>
              </a:xfrm>
              <a:prstGeom prst="rect">
                <a:avLst/>
              </a:prstGeom>
              <a:blipFill>
                <a:blip r:embed="rId3"/>
                <a:stretch>
                  <a:fillRect l="-64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122620648"/>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type="wd">
                                    <p:tmAbs val="500"/>
                                  </p:iterate>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bldLvl="5"/>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noChangeArrowheads="1"/>
          </p:cNvSpPr>
          <p:nvPr>
            <p:ph type="body" sz="half" idx="2"/>
          </p:nvPr>
        </p:nvSpPr>
        <p:spPr>
          <a:xfrm>
            <a:off x="228714" y="152396"/>
            <a:ext cx="8610480" cy="6857910"/>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3.2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显式亚当姆斯格式</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p>
        </p:txBody>
      </p:sp>
      <mc:AlternateContent xmlns:mc="http://schemas.openxmlformats.org/markup-compatibility/2006" xmlns:a14="http://schemas.microsoft.com/office/drawing/2010/main">
        <mc:Choice Requires="a14">
          <p:sp>
            <p:nvSpPr>
              <p:cNvPr id="2" name="矩形 1"/>
              <p:cNvSpPr/>
              <p:nvPr/>
            </p:nvSpPr>
            <p:spPr>
              <a:xfrm>
                <a:off x="381110" y="685872"/>
                <a:ext cx="8573822" cy="5577232"/>
              </a:xfrm>
              <a:prstGeom prst="rect">
                <a:avLst/>
              </a:prstGeom>
            </p:spPr>
            <p:txBody>
              <a:bodyPr wrap="square">
                <a:spAutoFit/>
              </a:bodyPr>
              <a:lstStyle/>
              <a:p>
                <a:pPr algn="ctr"/>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在</a:t>
                </a:r>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a:t>
                </a:r>
                <a:r>
                  <a:rPr lang="zh-CN" altLang="en-US"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步显式亚当姆斯方法</a:t>
                </a:r>
                <a14:m>
                  <m:oMath xmlns:m="http://schemas.openxmlformats.org/officeDocument/2006/math">
                    <m:d>
                      <m:dPr>
                        <m:begChr m:val="{"/>
                        <m:endChr m:val=""/>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eqArr>
                          <m:eqArr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eqArrPr>
                          <m:e>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b>
                            </m:sSub>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e>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eqArr>
                      </m:e>
                    </m:d>
                  </m:oMath>
                </a14:m>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中</a:t>
                </a:r>
                <a:endParaRPr lang="en-US" altLang="zh-CN"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lgn="ctr"/>
                <a14:m>
                  <m:oMathPara xmlns:m="http://schemas.openxmlformats.org/officeDocument/2006/math">
                    <m:oMathParaPr>
                      <m:jc m:val="centerGroup"/>
                    </m:oMathParaPr>
                    <m:oMath xmlns:m="http://schemas.openxmlformats.org/officeDocument/2006/math">
                      <m:sSub>
                        <m:sSub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0</m:t>
                          </m:r>
                        </m:sub>
                        <m:sup>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p>
                        <m:e>
                          <m:nary>
                            <m:naryPr>
                              <m:chr m:val="∏"/>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eqArr>
                                <m:eqArr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eqArrPr>
                                <m:e>
                                  <m:r>
                                    <m:rPr>
                                      <m:brk m:alnAt="23"/>
                                    </m:r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𝒋</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𝒋</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e>
                              </m:eqArr>
                            </m:sub>
                            <m:sup>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p>
                            <m:e>
                              <m:f>
                                <m:f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𝒋</m:t>
                                  </m:r>
                                </m:num>
                                <m:den>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𝒋</m:t>
                                  </m:r>
                                </m:den>
                              </m:f>
                            </m:e>
                          </m:nary>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𝒅𝒙</m:t>
                          </m:r>
                        </m:e>
                      </m:nary>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0</m:t>
                          </m:r>
                        </m:sub>
                        <m:sup>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p>
                        <m:e>
                          <m:sSub>
                            <m:sSub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𝒍</m:t>
                              </m:r>
                            </m:e>
                            <m: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𝒙</m:t>
                          </m:r>
                          <m:r>
                            <a:rPr lang="en-US" altLang="zh-CN"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nary>
                      <m:r>
                        <a:rPr lang="zh-CN" altLang="en-US"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m:oMathPara>
                </a14:m>
                <a:endPar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局部截断误差</a:t>
                </a:r>
                <a14:m>
                  <m:oMath xmlns:m="http://schemas.openxmlformats.org/officeDocument/2006/math">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𝑹</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sSup>
                      <m:sSup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sup>
                    </m:sSup>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zh-CN" altLang="en-US"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𝜼</m:t>
                        </m:r>
                      </m:e>
                    </m:d>
                    <m:sSup>
                      <m:sSup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p>
                    </m:sSup>
                  </m:oMath>
                </a14:m>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其中，</a:t>
                </a:r>
                <a:endPar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0</m:t>
                          </m:r>
                        </m:sub>
                        <m:sup>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p>
                        <m:e>
                          <m:nary>
                            <m:naryPr>
                              <m:chr m:val="∏"/>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𝒋</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up>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p>
                            <m:e>
                              <m:f>
                                <m:f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𝒋</m:t>
                                  </m:r>
                                </m:num>
                                <m:den>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𝒋</m:t>
                                  </m:r>
                                </m:den>
                              </m:f>
                            </m:e>
                          </m:nary>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𝒅𝒙</m:t>
                          </m:r>
                        </m:e>
                      </m:nary>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0</m:t>
                          </m:r>
                        </m:sub>
                        <m:sup>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p>
                        <m:e>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𝒍</m:t>
                              </m:r>
                            </m:e>
                            <m: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𝒙</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𝒅𝒙</m:t>
                          </m:r>
                        </m:e>
                      </m:nary>
                    </m:oMath>
                  </m:oMathPara>
                </a14:m>
                <a:endPar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例如，当</a:t>
                </a:r>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k=3</a:t>
                </a:r>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时，</a:t>
                </a:r>
                <a:endPar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0</m:t>
                          </m:r>
                        </m:sub>
                        <m:sup>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p>
                        <m:e>
                          <m:f>
                            <m:f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d>
                                <m:d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e>
                              </m:d>
                              <m:d>
                                <m:d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e>
                              </m:d>
                            </m:num>
                            <m:den>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den>
                          </m:f>
                        </m:e>
                      </m:nary>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𝒅𝒙</m:t>
                      </m:r>
                      <m:r>
                        <a:rPr lang="en-US" altLang="zh-CN" b="1" i="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𝟐𝟑</m:t>
                          </m:r>
                        </m:num>
                        <m:den>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𝟏𝟐</m:t>
                          </m:r>
                        </m:den>
                      </m:f>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0</m:t>
                          </m:r>
                        </m:sub>
                        <m:sup>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p>
                        <m:e>
                          <m:f>
                            <m:f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d>
                                <m:d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d>
                                <m:d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e>
                              </m:d>
                            </m:num>
                            <m:den>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den>
                          </m:f>
                        </m:e>
                      </m:nary>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num>
                        <m:den>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den>
                      </m:f>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m:oMathPara>
                </a14:m>
                <a:endParaRPr lang="en-US" altLang="zh-CN"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ub>
                      </m:s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0</m:t>
                          </m:r>
                        </m:sub>
                        <m:sup>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p>
                        <m:e>
                          <m:f>
                            <m:f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d>
                                <m:d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d>
                                <m:d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e>
                              </m:d>
                            </m:num>
                            <m:den>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den>
                          </m:f>
                        </m:e>
                      </m:nary>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𝒅𝒕</m:t>
                      </m:r>
                      <m:r>
                        <a:rPr lang="en-US" altLang="zh-CN"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m:t>
                          </m:r>
                        </m:num>
                        <m:den>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𝟏𝟐</m:t>
                          </m:r>
                        </m:den>
                      </m:f>
                    </m:oMath>
                  </m:oMathPara>
                </a14:m>
                <a:endPar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up>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p>
                        <m:e>
                          <m:f>
                            <m:f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um>
                            <m:den>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𝟔</m:t>
                              </m:r>
                            </m:den>
                          </m:f>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𝒅𝒙</m:t>
                          </m:r>
                        </m:e>
                      </m:nary>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num>
                        <m:den>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𝟖</m:t>
                          </m:r>
                        </m:den>
                      </m:f>
                      <m:r>
                        <a:rPr lang="en-US" altLang="zh-CN" b="1" i="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m:oMathPara>
                </a14:m>
                <a:endPar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𝑹</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Sup>
                            <m:sSup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sup>
                          </m:sSup>
                          <m:sSup>
                            <m:sSup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d>
                                <m:d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e>
                              </m:d>
                            </m:sup>
                          </m:sSup>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zh-CN" altLang="en-US"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𝜼</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um>
                        <m:den>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𝟖</m:t>
                          </m:r>
                        </m:den>
                      </m:f>
                    </m:oMath>
                  </m:oMathPara>
                </a14:m>
                <a:endParaRPr lang="zh-CN" altLang="en-US"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Choice>
        <mc:Fallback xmlns="">
          <p:sp>
            <p:nvSpPr>
              <p:cNvPr id="2" name="矩形 1"/>
              <p:cNvSpPr>
                <a:spLocks noRot="1" noChangeAspect="1" noMove="1" noResize="1" noEditPoints="1" noAdjustHandles="1" noChangeArrowheads="1" noChangeShapeType="1" noTextEdit="1"/>
              </p:cNvSpPr>
              <p:nvPr/>
            </p:nvSpPr>
            <p:spPr>
              <a:xfrm>
                <a:off x="381110" y="685872"/>
                <a:ext cx="8573822" cy="5577232"/>
              </a:xfrm>
              <a:prstGeom prst="rect">
                <a:avLst/>
              </a:prstGeom>
              <a:blipFill>
                <a:blip r:embed="rId3"/>
                <a:stretch>
                  <a:fillRect l="-64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105448973"/>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type="wd">
                                    <p:tmAbs val="500"/>
                                  </p:iterate>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bldLvl="5"/>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noChangeArrowheads="1"/>
          </p:cNvSpPr>
          <p:nvPr>
            <p:ph type="title"/>
          </p:nvPr>
        </p:nvSpPr>
        <p:spPr>
          <a:xfrm>
            <a:off x="171450" y="228684"/>
            <a:ext cx="6029960" cy="871855"/>
          </a:xfrm>
        </p:spPr>
        <p:txBody>
          <a:bodyPr>
            <a:normAutofit/>
          </a:bodyPr>
          <a:lstStyle/>
          <a:p>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1. </a:t>
            </a:r>
            <a:r>
              <a:rPr lang="zh-CN" altLang="en-US" sz="4950" dirty="0">
                <a:solidFill>
                  <a:srgbClr val="00B050"/>
                </a:solidFill>
                <a:latin typeface="全新硬笔行书简" panose="02010600040101010101" pitchFamily="2" charset="-122"/>
                <a:ea typeface="全新硬笔行书简" panose="02010600040101010101" pitchFamily="2" charset="-122"/>
              </a:rPr>
              <a:t>欧</a:t>
            </a:r>
            <a:r>
              <a:rPr lang="zh-CN" altLang="en-US" sz="4950" dirty="0" smtClean="0">
                <a:solidFill>
                  <a:srgbClr val="00B050"/>
                </a:solidFill>
                <a:latin typeface="全新硬笔行书简" panose="02010600040101010101" pitchFamily="2" charset="-122"/>
                <a:ea typeface="全新硬笔行书简" panose="02010600040101010101" pitchFamily="2" charset="-122"/>
              </a:rPr>
              <a:t>拉方法</a:t>
            </a:r>
            <a:endParaRPr lang="zh-CN" altLang="en-US" sz="4950" dirty="0">
              <a:solidFill>
                <a:srgbClr val="00B050"/>
              </a:solidFill>
              <a:latin typeface="全新硬笔行书简" panose="02010600040101010101" pitchFamily="2" charset="-122"/>
              <a:ea typeface="全新硬笔行书简" panose="02010600040101010101" pitchFamily="2" charset="-122"/>
            </a:endParaRPr>
          </a:p>
        </p:txBody>
      </p:sp>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457202" y="1219258"/>
                <a:ext cx="8115195" cy="5638742"/>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1.1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欧拉格式</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给定一系列离散的节点</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𝟎</m:t>
                        </m:r>
                      </m:sub>
                    </m:sSub>
                    <m:r>
                      <a:rPr lang="en-US" altLang="zh-CN" sz="2400" b="1" i="1" smtClean="0">
                        <a:solidFill>
                          <a:schemeClr val="bg1"/>
                        </a:solidFill>
                        <a:latin typeface="Cambria Math" panose="02040503050406030204" pitchFamily="18" charset="0"/>
                        <a:ea typeface="全新硬笔行书简" panose="02010600040101010101" pitchFamily="2" charset="-122"/>
                      </a:rPr>
                      <m:t>&lt;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&lt;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rPr>
                      <m:t>&lt;</m:t>
                    </m:r>
                    <m:r>
                      <a:rPr lang="en-US" altLang="zh-CN" sz="2400" b="1" i="1" smtClean="0">
                        <a:solidFill>
                          <a:schemeClr val="bg1"/>
                        </a:solidFill>
                        <a:latin typeface="Cambria Math" panose="02040503050406030204" pitchFamily="18" charset="0"/>
                        <a:ea typeface="Cambria Math" panose="02040503050406030204" pitchFamily="18" charset="0"/>
                      </a:rPr>
                      <m:t>⋯&lt;</m:t>
                    </m:r>
                    <m:sSub>
                      <m:sSubPr>
                        <m:ctrlPr>
                          <a:rPr lang="en-US" altLang="zh-CN" sz="2400" b="1" i="1" smtClean="0">
                            <a:solidFill>
                              <a:schemeClr val="bg1"/>
                            </a:solidFill>
                            <a:latin typeface="Cambria Math" panose="02040503050406030204" pitchFamily="18" charset="0"/>
                            <a:ea typeface="Cambria Math" panose="02040503050406030204" pitchFamily="18" charset="0"/>
                          </a:rPr>
                        </m:ctrlPr>
                      </m:sSubPr>
                      <m:e>
                        <m:r>
                          <a:rPr lang="en-US" altLang="zh-CN" sz="2400" b="1" i="1" smtClean="0">
                            <a:solidFill>
                              <a:schemeClr val="bg1"/>
                            </a:solidFill>
                            <a:latin typeface="Cambria Math" panose="02040503050406030204" pitchFamily="18" charset="0"/>
                            <a:ea typeface="Cambria Math" panose="02040503050406030204" pitchFamily="18" charset="0"/>
                          </a:rPr>
                          <m:t>𝒙</m:t>
                        </m:r>
                      </m:e>
                      <m:sub>
                        <m:r>
                          <a:rPr lang="en-US" altLang="zh-CN" sz="2400" b="1" i="1" smtClean="0">
                            <a:solidFill>
                              <a:schemeClr val="bg1"/>
                            </a:solidFill>
                            <a:latin typeface="Cambria Math" panose="02040503050406030204" pitchFamily="18" charset="0"/>
                            <a:ea typeface="Cambria Math" panose="02040503050406030204" pitchFamily="18" charset="0"/>
                          </a:rPr>
                          <m:t>𝒏</m:t>
                        </m:r>
                      </m:sub>
                    </m:sSub>
                    <m:r>
                      <a:rPr lang="en-US" altLang="zh-CN" sz="2400" b="1" i="1" smtClean="0">
                        <a:solidFill>
                          <a:schemeClr val="bg1"/>
                        </a:solidFill>
                        <a:latin typeface="Cambria Math" panose="02040503050406030204" pitchFamily="18" charset="0"/>
                        <a:ea typeface="Cambria Math" panose="02040503050406030204" pitchFamily="18" charset="0"/>
                      </a:rPr>
                      <m:t>&lt;⋯</m:t>
                    </m:r>
                  </m:oMath>
                </a14:m>
                <a:r>
                  <a:rPr lang="en-US" altLang="zh-CN" sz="2400" b="1" dirty="0" smtClean="0">
                    <a:solidFill>
                      <a:schemeClr val="bg1"/>
                    </a:solidFill>
                    <a:latin typeface="全新硬笔行书简" panose="02010600040101010101" pitchFamily="2" charset="-122"/>
                    <a:ea typeface="全新硬笔行书简" panose="02010600040101010101" pitchFamily="2" charset="-122"/>
                  </a:rPr>
                  <a:t>,</a:t>
                </a: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（为了计算方便，常选用等距节点，记步长为</a:t>
                </a:r>
                <a:r>
                  <a:rPr lang="en-US" altLang="zh-CN" sz="2400" b="1" i="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h</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en-US" altLang="zh-CN" sz="2400" b="1" dirty="0">
                    <a:solidFill>
                      <a:schemeClr val="bg1"/>
                    </a:solidFill>
                    <a:latin typeface="全新硬笔行书简" panose="02010600040101010101" pitchFamily="2" charset="-122"/>
                    <a:ea typeface="全新硬笔行书简" panose="02010600040101010101" pitchFamily="2" charset="-122"/>
                  </a:rPr>
                  <a:t> </a:t>
                </a:r>
                <a:r>
                  <a:rPr lang="en-US" altLang="zh-CN" sz="2400" b="1" dirty="0" smtClean="0">
                    <a:solidFill>
                      <a:schemeClr val="bg1"/>
                    </a:solidFill>
                    <a:latin typeface="全新硬笔行书简" panose="02010600040101010101" pitchFamily="2" charset="-122"/>
                    <a:ea typeface="全新硬笔行书简" panose="02010600040101010101" pitchFamily="2" charset="-122"/>
                  </a:rPr>
                  <a:t>       </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将微分方程问题</a:t>
                </a:r>
                <a14:m>
                  <m:oMath xmlns:m="http://schemas.openxmlformats.org/officeDocument/2006/math">
                    <m:d>
                      <m:dPr>
                        <m:begChr m:val="{"/>
                        <m:endChr m:val=""/>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eqArr>
                          <m:eqArrPr>
                            <m:ctrlPr>
                              <a:rPr lang="en-US" altLang="zh-CN" sz="2400" b="1" i="1" smtClean="0">
                                <a:solidFill>
                                  <a:schemeClr val="bg1"/>
                                </a:solidFill>
                                <a:latin typeface="Cambria Math" panose="02040503050406030204" pitchFamily="18" charset="0"/>
                                <a:ea typeface="全新硬笔行书简" panose="02010600040101010101" pitchFamily="2" charset="-122"/>
                              </a:rPr>
                            </m:ctrlPr>
                          </m:eqArrPr>
                          <m:e>
                            <m:sSup>
                              <m:sSup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p>
                                <m:r>
                                  <a:rPr lang="en-US" altLang="zh-CN" sz="2400" b="1" i="1" smtClean="0">
                                    <a:solidFill>
                                      <a:schemeClr val="bg1"/>
                                    </a:solidFill>
                                    <a:latin typeface="Cambria Math" panose="02040503050406030204" pitchFamily="18" charset="0"/>
                                    <a:ea typeface="全新硬笔行书简" panose="02010600040101010101" pitchFamily="2" charset="-122"/>
                                  </a:rPr>
                                  <m:t>′</m:t>
                                </m:r>
                              </m:sup>
                            </m:sSup>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d>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𝒇</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𝒙</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𝒚</m:t>
                            </m:r>
                            <m:r>
                              <a:rPr lang="en-US" altLang="zh-CN" sz="2400" b="1" i="1" smtClean="0">
                                <a:solidFill>
                                  <a:schemeClr val="bg1"/>
                                </a:solidFill>
                                <a:latin typeface="Cambria Math" panose="02040503050406030204" pitchFamily="18" charset="0"/>
                                <a:ea typeface="全新硬笔行书简" panose="02010600040101010101" pitchFamily="2" charset="-122"/>
                              </a:rPr>
                              <m:t>)</m:t>
                            </m:r>
                          </m:e>
                          <m:e>
                            <m:r>
                              <a:rPr lang="en-US" altLang="zh-CN" sz="2400" b="1" i="1" smtClean="0">
                                <a:solidFill>
                                  <a:schemeClr val="bg1"/>
                                </a:solidFill>
                                <a:latin typeface="Cambria Math" panose="02040503050406030204" pitchFamily="18" charset="0"/>
                                <a:ea typeface="全新硬笔行书简" panose="02010600040101010101" pitchFamily="2" charset="-122"/>
                              </a:rPr>
                              <m:t>𝒚</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𝟎</m:t>
                                    </m:r>
                                  </m:sub>
                                </m:sSub>
                              </m:e>
                            </m:d>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𝟎</m:t>
                                </m:r>
                              </m:sub>
                            </m:sSub>
                          </m:e>
                        </m:eqArr>
                      </m:e>
                    </m:d>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使用</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sSup>
                        <m:sSupPr>
                          <m:ctrlPr>
                            <a:rPr lang="en-US" altLang="zh-CN" sz="2400" b="1" i="1">
                              <a:solidFill>
                                <a:schemeClr val="bg1"/>
                              </a:solidFill>
                              <a:latin typeface="Cambria Math" panose="02040503050406030204" pitchFamily="18" charset="0"/>
                              <a:ea typeface="全新硬笔行书简" panose="02010600040101010101" pitchFamily="2" charset="-122"/>
                            </a:rPr>
                          </m:ctrlPr>
                        </m:sSupPr>
                        <m:e>
                          <m:r>
                            <a:rPr lang="en-US" altLang="zh-CN" sz="2400" b="1" i="1">
                              <a:solidFill>
                                <a:schemeClr val="bg1"/>
                              </a:solidFill>
                              <a:latin typeface="Cambria Math" panose="02040503050406030204" pitchFamily="18" charset="0"/>
                              <a:ea typeface="全新硬笔行书简" panose="02010600040101010101" pitchFamily="2" charset="-122"/>
                            </a:rPr>
                            <m:t>𝒚</m:t>
                          </m:r>
                        </m:e>
                        <m:sup>
                          <m:r>
                            <a:rPr lang="en-US" altLang="zh-CN" sz="2400" b="1" i="1">
                              <a:solidFill>
                                <a:schemeClr val="bg1"/>
                              </a:solidFill>
                              <a:latin typeface="Cambria Math" panose="02040503050406030204" pitchFamily="18" charset="0"/>
                              <a:ea typeface="全新硬笔行书简" panose="02010600040101010101" pitchFamily="2" charset="-122"/>
                            </a:rPr>
                            <m:t>′</m:t>
                          </m:r>
                        </m:sup>
                      </m:sSup>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e>
                      </m:d>
                      <m:r>
                        <a:rPr lang="en-US" altLang="zh-CN" sz="2400" b="1" i="1" smtClean="0">
                          <a:solidFill>
                            <a:schemeClr val="bg1"/>
                          </a:solidFill>
                          <a:latin typeface="Cambria Math" panose="02040503050406030204" pitchFamily="18" charset="0"/>
                          <a:ea typeface="Cambria Math" panose="02040503050406030204" pitchFamily="18" charset="0"/>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rPr>
                            <m:t>𝒚</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e>
                          </m:d>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𝒚</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e>
                          </m:d>
                        </m:num>
                        <m:den>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den>
                      </m:f>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𝒉</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替代，结果为</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rPr>
                        <m:t>𝒚</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e>
                      </m:d>
                      <m:r>
                        <a:rPr lang="en-US" altLang="zh-CN" sz="2400" b="1" i="1" smtClean="0">
                          <a:solidFill>
                            <a:schemeClr val="bg1"/>
                          </a:solidFill>
                          <a:latin typeface="Cambria Math" panose="02040503050406030204" pitchFamily="18" charset="0"/>
                          <a:ea typeface="Cambria Math" panose="020405030504060302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rPr>
                        <m:t>𝒚</m:t>
                      </m:r>
                      <m:r>
                        <a:rPr lang="en-US" altLang="zh-CN" sz="2400" b="1" i="1" smtClean="0">
                          <a:solidFill>
                            <a:schemeClr val="bg1"/>
                          </a:solidFill>
                          <a:latin typeface="Cambria Math" panose="02040503050406030204" pitchFamily="18" charset="0"/>
                          <a:ea typeface="Cambria Math" panose="020405030504060302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Cambria Math" panose="02040503050406030204" pitchFamily="18" charset="0"/>
                        </a:rPr>
                        <m:t>+</m:t>
                      </m:r>
                      <m:sSub>
                        <m:sSubPr>
                          <m:ctrlPr>
                            <a:rPr lang="en-US" altLang="zh-CN" sz="2400" b="1" i="1" smtClean="0">
                              <a:solidFill>
                                <a:schemeClr val="bg1"/>
                              </a:solidFill>
                              <a:latin typeface="Cambria Math" panose="02040503050406030204" pitchFamily="18" charset="0"/>
                              <a:ea typeface="Cambria Math" panose="02040503050406030204" pitchFamily="18" charset="0"/>
                            </a:rPr>
                          </m:ctrlPr>
                        </m:sSubPr>
                        <m:e>
                          <m:r>
                            <a:rPr lang="en-US" altLang="zh-CN" sz="2400" b="1" i="1" smtClean="0">
                              <a:solidFill>
                                <a:schemeClr val="bg1"/>
                              </a:solidFill>
                              <a:latin typeface="Cambria Math" panose="02040503050406030204" pitchFamily="18" charset="0"/>
                              <a:ea typeface="Cambria Math" panose="02040503050406030204" pitchFamily="18" charset="0"/>
                            </a:rPr>
                            <m:t>𝒉</m:t>
                          </m:r>
                        </m:e>
                        <m:sub>
                          <m:r>
                            <a:rPr lang="en-US" altLang="zh-CN" sz="2400" b="1" i="1" smtClean="0">
                              <a:solidFill>
                                <a:schemeClr val="bg1"/>
                              </a:solidFill>
                              <a:latin typeface="Cambria Math" panose="02040503050406030204" pitchFamily="18" charset="0"/>
                              <a:ea typeface="Cambria Math" panose="02040503050406030204" pitchFamily="18" charset="0"/>
                            </a:rPr>
                            <m:t>𝒏</m:t>
                          </m:r>
                        </m:sub>
                      </m:sSub>
                      <m:r>
                        <a:rPr lang="en-US" altLang="zh-CN" sz="2400" b="1" i="1" smtClean="0">
                          <a:solidFill>
                            <a:schemeClr val="bg1"/>
                          </a:solidFill>
                          <a:latin typeface="Cambria Math" panose="02040503050406030204" pitchFamily="18" charset="0"/>
                          <a:ea typeface="Cambria Math" panose="02040503050406030204" pitchFamily="18" charset="0"/>
                        </a:rPr>
                        <m:t>𝒇</m:t>
                      </m:r>
                      <m:r>
                        <a:rPr lang="en-US" altLang="zh-CN" sz="2400" b="1" i="1" smtClean="0">
                          <a:solidFill>
                            <a:schemeClr val="bg1"/>
                          </a:solidFill>
                          <a:latin typeface="Cambria Math" panose="02040503050406030204" pitchFamily="18" charset="0"/>
                          <a:ea typeface="Cambria Math" panose="02040503050406030204" pitchFamily="18" charset="0"/>
                        </a:rPr>
                        <m:t>(</m:t>
                      </m:r>
                      <m:sSub>
                        <m:sSubPr>
                          <m:ctrlPr>
                            <a:rPr lang="en-US" altLang="zh-CN" sz="2400" b="1" i="1" smtClean="0">
                              <a:solidFill>
                                <a:schemeClr val="bg1"/>
                              </a:solidFill>
                              <a:latin typeface="Cambria Math" panose="02040503050406030204" pitchFamily="18" charset="0"/>
                              <a:ea typeface="Cambria Math" panose="02040503050406030204" pitchFamily="18" charset="0"/>
                            </a:rPr>
                          </m:ctrlPr>
                        </m:sSubPr>
                        <m:e>
                          <m:r>
                            <a:rPr lang="en-US" altLang="zh-CN" sz="2400" b="1" i="1" smtClean="0">
                              <a:solidFill>
                                <a:schemeClr val="bg1"/>
                              </a:solidFill>
                              <a:latin typeface="Cambria Math" panose="02040503050406030204" pitchFamily="18" charset="0"/>
                              <a:ea typeface="Cambria Math" panose="02040503050406030204" pitchFamily="18" charset="0"/>
                            </a:rPr>
                            <m:t>𝒙</m:t>
                          </m:r>
                        </m:e>
                        <m:sub>
                          <m:r>
                            <a:rPr lang="en-US" altLang="zh-CN" sz="2400" b="1" i="1" smtClean="0">
                              <a:solidFill>
                                <a:schemeClr val="bg1"/>
                              </a:solidFill>
                              <a:latin typeface="Cambria Math" panose="02040503050406030204" pitchFamily="18" charset="0"/>
                              <a:ea typeface="Cambria Math" panose="02040503050406030204" pitchFamily="18" charset="0"/>
                            </a:rPr>
                            <m:t>𝒏</m:t>
                          </m:r>
                        </m:sub>
                      </m:sSub>
                      <m:r>
                        <a:rPr lang="en-US" altLang="zh-CN" sz="2400" b="1" i="1" smtClean="0">
                          <a:solidFill>
                            <a:schemeClr val="bg1"/>
                          </a:solidFill>
                          <a:latin typeface="Cambria Math" panose="02040503050406030204" pitchFamily="18" charset="0"/>
                          <a:ea typeface="Cambria Math" panose="020405030504060302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rPr>
                        <m:t>𝒚</m:t>
                      </m:r>
                      <m:d>
                        <m:dPr>
                          <m:ctrlPr>
                            <a:rPr lang="en-US" altLang="zh-CN" sz="2400" b="1" i="1" smtClean="0">
                              <a:solidFill>
                                <a:schemeClr val="bg1"/>
                              </a:solidFill>
                              <a:latin typeface="Cambria Math" panose="02040503050406030204" pitchFamily="18" charset="0"/>
                              <a:ea typeface="Cambria Math" panose="02040503050406030204" pitchFamily="18" charset="0"/>
                            </a:rPr>
                          </m:ctrlPr>
                        </m:dPr>
                        <m:e>
                          <m:sSub>
                            <m:sSubPr>
                              <m:ctrlPr>
                                <a:rPr lang="en-US" altLang="zh-CN" sz="2400" b="1" i="1" smtClean="0">
                                  <a:solidFill>
                                    <a:schemeClr val="bg1"/>
                                  </a:solidFill>
                                  <a:latin typeface="Cambria Math" panose="02040503050406030204" pitchFamily="18" charset="0"/>
                                  <a:ea typeface="Cambria Math" panose="02040503050406030204" pitchFamily="18" charset="0"/>
                                </a:rPr>
                              </m:ctrlPr>
                            </m:sSubPr>
                            <m:e>
                              <m:r>
                                <a:rPr lang="en-US" altLang="zh-CN" sz="2400" b="1" i="1" smtClean="0">
                                  <a:solidFill>
                                    <a:schemeClr val="bg1"/>
                                  </a:solidFill>
                                  <a:latin typeface="Cambria Math" panose="02040503050406030204" pitchFamily="18" charset="0"/>
                                  <a:ea typeface="Cambria Math" panose="02040503050406030204" pitchFamily="18" charset="0"/>
                                </a:rPr>
                                <m:t>𝒙</m:t>
                              </m:r>
                            </m:e>
                            <m:sub>
                              <m:r>
                                <a:rPr lang="en-US" altLang="zh-CN" sz="2400" b="1" i="1" smtClean="0">
                                  <a:solidFill>
                                    <a:schemeClr val="bg1"/>
                                  </a:solidFill>
                                  <a:latin typeface="Cambria Math" panose="02040503050406030204" pitchFamily="18" charset="0"/>
                                  <a:ea typeface="Cambria Math" panose="02040503050406030204" pitchFamily="18" charset="0"/>
                                </a:rPr>
                                <m:t>𝒏</m:t>
                              </m:r>
                            </m:sub>
                          </m:sSub>
                        </m:e>
                      </m:d>
                      <m:r>
                        <a:rPr lang="en-US" altLang="zh-CN" sz="2400" b="1" i="1" smtClean="0">
                          <a:solidFill>
                            <a:schemeClr val="bg1"/>
                          </a:solidFill>
                          <a:latin typeface="Cambria Math" panose="02040503050406030204" pitchFamily="18" charset="0"/>
                          <a:ea typeface="Cambria Math" panose="02040503050406030204" pitchFamily="18" charset="0"/>
                        </a:rPr>
                        <m:t>)</m:t>
                      </m:r>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并用</a:t>
                </a:r>
                <a14:m>
                  <m:oMath xmlns:m="http://schemas.openxmlformats.org/officeDocument/2006/math">
                    <m:r>
                      <a:rPr lang="en-US" altLang="zh-CN" sz="2400" b="1" i="1">
                        <a:solidFill>
                          <a:schemeClr val="bg1"/>
                        </a:solidFill>
                        <a:latin typeface="Cambria Math" panose="02040503050406030204" pitchFamily="18" charset="0"/>
                        <a:ea typeface="Cambria Math" panose="02040503050406030204" pitchFamily="18" charset="0"/>
                      </a:rPr>
                      <m:t>𝒚</m:t>
                    </m:r>
                    <m:r>
                      <a:rPr lang="en-US" altLang="zh-CN" sz="2400" b="1" i="1">
                        <a:solidFill>
                          <a:schemeClr val="bg1"/>
                        </a:solidFill>
                        <a:latin typeface="Cambria Math" panose="02040503050406030204" pitchFamily="18" charset="0"/>
                        <a:ea typeface="Cambria Math" panose="020405030504060302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zh-CN" altLang="en-US" sz="2400" b="1" i="1" smtClean="0">
                        <a:solidFill>
                          <a:schemeClr val="bg1"/>
                        </a:solidFill>
                        <a:latin typeface="Cambria Math" panose="02040503050406030204" pitchFamily="18" charset="0"/>
                        <a:ea typeface="全新硬笔行书简" panose="02010600040101010101" pitchFamily="2" charset="-122"/>
                      </a:rPr>
                      <m:t>的</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近似值</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代入上式右端，</a:t>
                </a:r>
                <a:r>
                  <a:rPr lang="zh-CN" altLang="en-US" sz="2400" b="1" dirty="0">
                    <a:solidFill>
                      <a:schemeClr val="bg1"/>
                    </a:solidFill>
                    <a:latin typeface="全新硬笔行书简" panose="02010600040101010101" pitchFamily="2" charset="-122"/>
                    <a:ea typeface="全新硬笔行书简" panose="02010600040101010101" pitchFamily="2" charset="-122"/>
                  </a:rPr>
                  <a:t>记</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结果为</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1</m:t>
                        </m:r>
                      </m:sub>
                    </m:sSub>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，即</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𝒉</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𝒇</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e>
                      </m:d>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𝟎</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𝟐</m:t>
                      </m:r>
                      <m:r>
                        <a:rPr lang="en-US" altLang="zh-CN" sz="2400" b="1" i="1" smtClean="0">
                          <a:solidFill>
                            <a:schemeClr val="bg1"/>
                          </a:solidFill>
                          <a:latin typeface="Cambria Math" panose="02040503050406030204" pitchFamily="18" charset="0"/>
                          <a:ea typeface="全新硬笔行书简" panose="02010600040101010101" pitchFamily="2" charset="-122"/>
                        </a:rPr>
                        <m:t>,⋯)</m:t>
                      </m:r>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这个式子称为微分方程问题的</a:t>
                </a:r>
                <a:r>
                  <a:rPr lang="zh-CN" altLang="en-US" sz="2400" b="1" dirty="0" smtClean="0">
                    <a:solidFill>
                      <a:srgbClr val="FFFF00"/>
                    </a:solidFill>
                    <a:latin typeface="全新硬笔行书简" panose="02010600040101010101" pitchFamily="2" charset="-122"/>
                    <a:ea typeface="全新硬笔行书简" panose="02010600040101010101" pitchFamily="2" charset="-122"/>
                  </a:rPr>
                  <a:t>欧拉（</a:t>
                </a:r>
                <a:r>
                  <a:rPr lang="en-US" altLang="zh-CN" sz="2400" b="1" i="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Euler</a:t>
                </a:r>
                <a:r>
                  <a:rPr lang="zh-CN" altLang="en-US" sz="2400" b="1" dirty="0" smtClean="0">
                    <a:solidFill>
                      <a:srgbClr val="FFFF00"/>
                    </a:solidFill>
                    <a:latin typeface="全新硬笔行书简" panose="02010600040101010101" pitchFamily="2" charset="-122"/>
                    <a:ea typeface="全新硬笔行书简" panose="02010600040101010101" pitchFamily="2" charset="-122"/>
                  </a:rPr>
                  <a:t>）格式</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。若初值</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0</m:t>
                        </m:r>
                      </m:sub>
                    </m:sSub>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已知，则可逐步算出</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𝟎</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𝟐</m:t>
                    </m:r>
                    <m:r>
                      <a:rPr lang="en-US" altLang="zh-CN" sz="2400" b="1" i="1">
                        <a:solidFill>
                          <a:schemeClr val="bg1"/>
                        </a:solidFill>
                        <a:latin typeface="Cambria Math" panose="02040503050406030204" pitchFamily="18" charset="0"/>
                        <a:ea typeface="全新硬笔行书简" panose="02010600040101010101" pitchFamily="2" charset="-122"/>
                      </a:rPr>
                      <m:t>,⋯)</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。这种求解微分方程的方法，称为</a:t>
                </a:r>
                <a:r>
                  <a:rPr lang="zh-CN" altLang="en-US" sz="2400" b="1" dirty="0" smtClean="0">
                    <a:solidFill>
                      <a:srgbClr val="FFFF00"/>
                    </a:solidFill>
                    <a:latin typeface="全新硬笔行书简" panose="02010600040101010101" pitchFamily="2" charset="-122"/>
                    <a:ea typeface="全新硬笔行书简" panose="02010600040101010101" pitchFamily="2" charset="-122"/>
                  </a:rPr>
                  <a:t>欧拉方法</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a:t>
                </a:r>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endParaRPr lang="zh-CN" altLang="en-US" sz="2400" b="1" dirty="0">
                  <a:solidFill>
                    <a:schemeClr val="bg1"/>
                  </a:solidFill>
                  <a:latin typeface="全新硬笔行书简" panose="02010600040101010101" pitchFamily="2" charset="-122"/>
                  <a:ea typeface="全新硬笔行书简" panose="02010600040101010101" pitchFamily="2" charset="-122"/>
                </a:endParaRPr>
              </a:p>
              <a:p>
                <a:endParaRPr lang="zh-CN" altLang="en-US" sz="2400" b="1" dirty="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457202" y="1219258"/>
                <a:ext cx="8115195" cy="5638742"/>
              </a:xfrm>
              <a:blipFill rotWithShape="1">
                <a:blip r:embed="rId3"/>
                <a:stretch>
                  <a:fillRect l="-1127" t="-1622" b="-1405"/>
                </a:stretch>
              </a:blipFill>
            </p:spPr>
            <p:txBody>
              <a:bodyPr/>
              <a:lstStyle/>
              <a:p>
                <a:r>
                  <a:rPr lang="zh-CN" altLang="en-US">
                    <a:noFill/>
                  </a:rPr>
                  <a:t> </a:t>
                </a:r>
                <a:endParaRPr lang="zh-CN" altLang="en-US">
                  <a:noFill/>
                </a:endParaRPr>
              </a:p>
            </p:txBody>
          </p:sp>
        </mc:Fallback>
      </mc:AlternateContent>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noChangeArrowheads="1"/>
          </p:cNvSpPr>
          <p:nvPr>
            <p:ph type="body" sz="half" idx="2"/>
          </p:nvPr>
        </p:nvSpPr>
        <p:spPr>
          <a:xfrm>
            <a:off x="228714" y="152396"/>
            <a:ext cx="8610480" cy="6857910"/>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3.3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隐式亚当姆斯格式</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p>
        </p:txBody>
      </p:sp>
      <p:sp>
        <p:nvSpPr>
          <p:cNvPr id="2" name="矩形 1"/>
          <p:cNvSpPr/>
          <p:nvPr/>
        </p:nvSpPr>
        <p:spPr>
          <a:xfrm>
            <a:off x="381110" y="685872"/>
            <a:ext cx="8573822" cy="369332"/>
          </a:xfrm>
          <a:prstGeom prst="rect">
            <a:avLst/>
          </a:prstGeom>
        </p:spPr>
        <p:txBody>
          <a:bodyPr wrap="square">
            <a:spAutoFit/>
          </a:bodyPr>
          <a:lstStyle/>
          <a:p>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endParaRPr lang="zh-CN" altLang="en-US"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AlternateContent xmlns:mc="http://schemas.openxmlformats.org/markup-compatibility/2006" xmlns:a14="http://schemas.microsoft.com/office/drawing/2010/main">
        <mc:Choice Requires="a14">
          <p:sp>
            <p:nvSpPr>
              <p:cNvPr id="5" name="矩形 4"/>
              <p:cNvSpPr/>
              <p:nvPr/>
            </p:nvSpPr>
            <p:spPr>
              <a:xfrm>
                <a:off x="228714" y="685872"/>
                <a:ext cx="8686572" cy="7004803"/>
              </a:xfrm>
              <a:prstGeom prst="rect">
                <a:avLst/>
              </a:prstGeom>
            </p:spPr>
            <p:txBody>
              <a:bodyPr wrap="square">
                <a:spAutoFit/>
              </a:bodyPr>
              <a:lstStyle/>
              <a:p>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形</a:t>
                </a:r>
                <a:r>
                  <a:rPr lang="zh-CN" altLang="en-US"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如</a:t>
                </a:r>
                <a:endParaRPr lang="en-US" altLang="zh-CN"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d>
                        <m:dPr>
                          <m:begChr m:val="{"/>
                          <m:endChr m:val=""/>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eqArr>
                            <m:eqArr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eqArrPr>
                            <m:e>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Sub>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zh-CN" altLang="en-US"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𝜷</m:t>
                                  </m:r>
                                </m:e>
                                <m:sub>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sub>
                              </m:sSub>
                              <m:sSub>
                                <m:sSubPr>
                                  <m:ctrlP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𝒇</m:t>
                                  </m:r>
                                </m:e>
                                <m:sub>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𝒏</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sub>
                              </m:sSub>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e>
                            <m:e>
                              <m:sSub>
                                <m:sSubPr>
                                  <m:ctrlP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𝒇</m:t>
                                  </m:r>
                                </m:e>
                                <m:sub>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𝒏</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sub>
                              </m:sSub>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𝒇</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𝒙</m:t>
                                  </m:r>
                                </m:e>
                                <m:sub>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𝒏</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sub>
                              </m:sSub>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𝒚</m:t>
                                  </m:r>
                                </m:e>
                                <m:sub>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𝒏</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sub>
                              </m:sSub>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𝒊</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𝟎</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𝟐</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r>
                                <a:rPr lang="en-US" altLang="zh-CN"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e>
                          </m:eqArr>
                        </m:e>
                      </m:d>
                    </m:oMath>
                  </m:oMathPara>
                </a14:m>
                <a:endParaRPr lang="en-US" altLang="zh-CN"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的</a:t>
                </a:r>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a:t>
                </a:r>
                <a:r>
                  <a:rPr lang="zh-CN" altLang="en-US"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步隐式亚当姆斯</a:t>
                </a:r>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方法中，由于参数个数有</a:t>
                </a:r>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k+1</a:t>
                </a:r>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个，因此利用泰勒展开比较</a:t>
                </a:r>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h</a:t>
                </a:r>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的一次到</a:t>
                </a:r>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k+1</a:t>
                </a:r>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次项的系数，可以得到方程组说明系数</a:t>
                </a:r>
                <a14:m>
                  <m:oMath xmlns:m="http://schemas.openxmlformats.org/officeDocument/2006/math">
                    <m:sSub>
                      <m:sSubPr>
                        <m:ctrlP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oMath>
                </a14:m>
                <a:r>
                  <a:rPr lang="zh-CN" altLang="en-US"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en-US" altLang="zh-CN" b="1" dirty="0" err="1"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i</a:t>
                </a:r>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=0</a:t>
                </a:r>
                <a:r>
                  <a:rPr lang="en-US" altLang="zh-CN"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1,2</a:t>
                </a:r>
                <a:r>
                  <a:rPr lang="en-US" altLang="zh-CN"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en-US" altLang="zh-CN"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a:t>
                </a:r>
                <a:r>
                  <a:rPr lang="zh-CN" altLang="en-US"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）是存在且唯一</a:t>
                </a:r>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的</a:t>
                </a:r>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p>
              <a:p>
                <a:r>
                  <a:rPr lang="en-US" altLang="zh-CN"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zh-CN" altLang="en-US"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考察</a:t>
                </a:r>
                <a14:m>
                  <m:oMath xmlns:m="http://schemas.openxmlformats.org/officeDocument/2006/math">
                    <m:sSup>
                      <m:sSupPr>
                        <m:ctrlP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p>
                    </m:sSup>
                  </m:oMath>
                </a14:m>
                <a:r>
                  <a:rPr lang="zh-CN" altLang="en-US" dirty="0" smtClean="0">
                    <a:solidFill>
                      <a:schemeClr val="bg1"/>
                    </a:solidFill>
                    <a:latin typeface="全新硬笔行书简" panose="02010600040101010101" pitchFamily="2" charset="-122"/>
                    <a:ea typeface="全新硬笔行书简" panose="02010600040101010101" pitchFamily="2" charset="-122"/>
                  </a:rPr>
                  <a:t>项，可知局部截断误差</a:t>
                </a:r>
                <a14:m>
                  <m:oMath xmlns:m="http://schemas.openxmlformats.org/officeDocument/2006/math">
                    <m:sSub>
                      <m:sSubPr>
                        <m:ctrlPr>
                          <a:rPr lang="en-US" altLang="zh-CN" i="1" smtClean="0">
                            <a:solidFill>
                              <a:schemeClr val="bg1"/>
                            </a:solidFill>
                            <a:latin typeface="Cambria Math" panose="02040503050406030204" pitchFamily="18" charset="0"/>
                            <a:ea typeface="全新硬笔行书简" panose="02010600040101010101" pitchFamily="2" charset="-122"/>
                          </a:rPr>
                        </m:ctrlPr>
                      </m:sSubPr>
                      <m:e>
                        <m:r>
                          <a:rPr lang="en-US" altLang="zh-CN" b="0" i="1" smtClean="0">
                            <a:solidFill>
                              <a:schemeClr val="bg1"/>
                            </a:solidFill>
                            <a:latin typeface="Cambria Math" panose="02040503050406030204" pitchFamily="18" charset="0"/>
                            <a:ea typeface="全新硬笔行书简" panose="02010600040101010101" pitchFamily="2" charset="-122"/>
                          </a:rPr>
                          <m:t>𝑇</m:t>
                        </m:r>
                      </m:e>
                      <m:sub>
                        <m:r>
                          <a:rPr lang="en-US" altLang="zh-CN" b="0" i="1" smtClean="0">
                            <a:solidFill>
                              <a:schemeClr val="bg1"/>
                            </a:solidFill>
                            <a:latin typeface="Cambria Math" panose="02040503050406030204" pitchFamily="18" charset="0"/>
                            <a:ea typeface="全新硬笔行书简" panose="02010600040101010101" pitchFamily="2" charset="-122"/>
                          </a:rPr>
                          <m:t>𝑛</m:t>
                        </m:r>
                        <m:r>
                          <a:rPr lang="en-US" altLang="zh-CN" b="0" i="1" smtClean="0">
                            <a:solidFill>
                              <a:schemeClr val="bg1"/>
                            </a:solidFill>
                            <a:latin typeface="Cambria Math" panose="02040503050406030204" pitchFamily="18" charset="0"/>
                            <a:ea typeface="全新硬笔行书简" panose="02010600040101010101" pitchFamily="2" charset="-122"/>
                          </a:rPr>
                          <m:t>+1</m:t>
                        </m:r>
                      </m:sub>
                    </m:sSub>
                    <m:r>
                      <a:rPr lang="en-US" altLang="zh-CN" b="0" i="1" smtClean="0">
                        <a:solidFill>
                          <a:schemeClr val="bg1"/>
                        </a:solidFill>
                        <a:latin typeface="Cambria Math" panose="02040503050406030204" pitchFamily="18" charset="0"/>
                        <a:ea typeface="全新硬笔行书简" panose="02010600040101010101" pitchFamily="2" charset="-122"/>
                      </a:rPr>
                      <m:t>=</m:t>
                    </m:r>
                    <m:r>
                      <a:rPr lang="en-US" altLang="zh-CN" b="0" i="1" smtClean="0">
                        <a:solidFill>
                          <a:schemeClr val="bg1"/>
                        </a:solidFill>
                        <a:latin typeface="Cambria Math" panose="02040503050406030204" pitchFamily="18" charset="0"/>
                        <a:ea typeface="全新硬笔行书简" panose="02010600040101010101" pitchFamily="2" charset="-122"/>
                      </a:rPr>
                      <m:t>𝑐</m:t>
                    </m:r>
                    <m:sSup>
                      <m:sSupPr>
                        <m:ctrlPr>
                          <a:rPr lang="en-US" altLang="zh-CN" i="1">
                            <a:solidFill>
                              <a:schemeClr val="bg1"/>
                            </a:solidFill>
                            <a:latin typeface="Cambria Math" panose="02040503050406030204" pitchFamily="18" charset="0"/>
                            <a:ea typeface="全新硬笔行书简" panose="02010600040101010101" pitchFamily="2" charset="-122"/>
                          </a:rPr>
                        </m:ctrlPr>
                      </m:sSupPr>
                      <m:e>
                        <m:r>
                          <a:rPr lang="en-US" altLang="zh-CN" i="1">
                            <a:solidFill>
                              <a:schemeClr val="bg1"/>
                            </a:solidFill>
                            <a:latin typeface="Cambria Math" panose="02040503050406030204" pitchFamily="18" charset="0"/>
                            <a:ea typeface="全新硬笔行书简" panose="02010600040101010101" pitchFamily="2" charset="-122"/>
                          </a:rPr>
                          <m:t>𝑦</m:t>
                        </m:r>
                      </m:e>
                      <m:sup>
                        <m:r>
                          <a:rPr lang="en-US" altLang="zh-CN" i="1">
                            <a:solidFill>
                              <a:schemeClr val="bg1"/>
                            </a:solidFill>
                            <a:latin typeface="Cambria Math" panose="02040503050406030204" pitchFamily="18" charset="0"/>
                            <a:ea typeface="全新硬笔行书简" panose="02010600040101010101" pitchFamily="2" charset="-122"/>
                          </a:rPr>
                          <m:t>(</m:t>
                        </m:r>
                        <m:r>
                          <a:rPr lang="en-US" altLang="zh-CN" i="1">
                            <a:solidFill>
                              <a:schemeClr val="bg1"/>
                            </a:solidFill>
                            <a:latin typeface="Cambria Math" panose="02040503050406030204" pitchFamily="18" charset="0"/>
                            <a:ea typeface="全新硬笔行书简" panose="02010600040101010101" pitchFamily="2" charset="-122"/>
                          </a:rPr>
                          <m:t>𝑘</m:t>
                        </m:r>
                        <m:r>
                          <a:rPr lang="en-US" altLang="zh-CN" i="1">
                            <a:solidFill>
                              <a:schemeClr val="bg1"/>
                            </a:solidFill>
                            <a:latin typeface="Cambria Math" panose="02040503050406030204" pitchFamily="18" charset="0"/>
                            <a:ea typeface="全新硬笔行书简" panose="02010600040101010101" pitchFamily="2" charset="-122"/>
                          </a:rPr>
                          <m:t>+2)</m:t>
                        </m:r>
                      </m:sup>
                    </m:sSup>
                    <m:r>
                      <a:rPr lang="en-US" altLang="zh-CN" i="1">
                        <a:solidFill>
                          <a:schemeClr val="bg1"/>
                        </a:solidFill>
                        <a:latin typeface="Cambria Math" panose="02040503050406030204" pitchFamily="18" charset="0"/>
                        <a:ea typeface="全新硬笔行书简" panose="02010600040101010101" pitchFamily="2" charset="-122"/>
                      </a:rPr>
                      <m:t>(</m:t>
                    </m:r>
                    <m:sSub>
                      <m:sSubPr>
                        <m:ctrlPr>
                          <a:rPr lang="en-US" altLang="zh-CN" i="1">
                            <a:solidFill>
                              <a:schemeClr val="bg1"/>
                            </a:solidFill>
                            <a:latin typeface="Cambria Math" panose="02040503050406030204" pitchFamily="18" charset="0"/>
                            <a:ea typeface="全新硬笔行书简" panose="02010600040101010101" pitchFamily="2" charset="-122"/>
                          </a:rPr>
                        </m:ctrlPr>
                      </m:sSubPr>
                      <m:e>
                        <m:r>
                          <a:rPr lang="en-US" altLang="zh-CN" i="1">
                            <a:solidFill>
                              <a:schemeClr val="bg1"/>
                            </a:solidFill>
                            <a:latin typeface="Cambria Math" panose="02040503050406030204" pitchFamily="18" charset="0"/>
                            <a:ea typeface="全新硬笔行书简" panose="02010600040101010101" pitchFamily="2" charset="-122"/>
                          </a:rPr>
                          <m:t>𝑥</m:t>
                        </m:r>
                      </m:e>
                      <m:sub>
                        <m:r>
                          <a:rPr lang="en-US" altLang="zh-CN" i="1">
                            <a:solidFill>
                              <a:schemeClr val="bg1"/>
                            </a:solidFill>
                            <a:latin typeface="Cambria Math" panose="02040503050406030204" pitchFamily="18" charset="0"/>
                            <a:ea typeface="全新硬笔行书简" panose="02010600040101010101" pitchFamily="2" charset="-122"/>
                          </a:rPr>
                          <m:t>𝑛</m:t>
                        </m:r>
                      </m:sub>
                    </m:sSub>
                    <m:r>
                      <a:rPr lang="en-US" altLang="zh-CN" i="1">
                        <a:solidFill>
                          <a:schemeClr val="bg1"/>
                        </a:solidFill>
                        <a:latin typeface="Cambria Math" panose="02040503050406030204" pitchFamily="18" charset="0"/>
                        <a:ea typeface="全新硬笔行书简" panose="02010600040101010101" pitchFamily="2" charset="-122"/>
                      </a:rPr>
                      <m:t>)</m:t>
                    </m:r>
                    <m:sSup>
                      <m:sSupPr>
                        <m:ctrlPr>
                          <a:rPr lang="en-US" altLang="zh-CN" i="1">
                            <a:solidFill>
                              <a:schemeClr val="bg1"/>
                            </a:solidFill>
                            <a:latin typeface="Cambria Math" panose="02040503050406030204" pitchFamily="18" charset="0"/>
                            <a:ea typeface="全新硬笔行书简" panose="02010600040101010101" pitchFamily="2" charset="-122"/>
                          </a:rPr>
                        </m:ctrlPr>
                      </m:sSupPr>
                      <m:e>
                        <m:r>
                          <a:rPr lang="en-US" altLang="zh-CN" i="1">
                            <a:solidFill>
                              <a:schemeClr val="bg1"/>
                            </a:solidFill>
                            <a:latin typeface="Cambria Math" panose="02040503050406030204" pitchFamily="18" charset="0"/>
                            <a:ea typeface="全新硬笔行书简" panose="02010600040101010101" pitchFamily="2" charset="-122"/>
                          </a:rPr>
                          <m:t>h</m:t>
                        </m:r>
                      </m:e>
                      <m:sup>
                        <m:r>
                          <a:rPr lang="en-US" altLang="zh-CN" i="1">
                            <a:solidFill>
                              <a:schemeClr val="bg1"/>
                            </a:solidFill>
                            <a:latin typeface="Cambria Math" panose="02040503050406030204" pitchFamily="18" charset="0"/>
                            <a:ea typeface="全新硬笔行书简" panose="02010600040101010101" pitchFamily="2" charset="-122"/>
                          </a:rPr>
                          <m:t>𝑘</m:t>
                        </m:r>
                        <m:r>
                          <a:rPr lang="en-US" altLang="zh-CN" i="1">
                            <a:solidFill>
                              <a:schemeClr val="bg1"/>
                            </a:solidFill>
                            <a:latin typeface="Cambria Math" panose="02040503050406030204" pitchFamily="18" charset="0"/>
                            <a:ea typeface="全新硬笔行书简" panose="02010600040101010101" pitchFamily="2" charset="-122"/>
                          </a:rPr>
                          <m:t>+2</m:t>
                        </m:r>
                      </m:sup>
                    </m:sSup>
                  </m:oMath>
                </a14:m>
                <a:endParaRPr lang="en-US" altLang="zh-CN" dirty="0" smtClean="0">
                  <a:solidFill>
                    <a:schemeClr val="bg1"/>
                  </a:solidFill>
                  <a:latin typeface="全新硬笔行书简" panose="02010600040101010101" pitchFamily="2" charset="-122"/>
                  <a:ea typeface="全新硬笔行书简" panose="02010600040101010101" pitchFamily="2" charset="-122"/>
                </a:endParaRPr>
              </a:p>
              <a:p>
                <a:r>
                  <a:rPr lang="zh-CN" altLang="en-US" dirty="0" smtClean="0">
                    <a:solidFill>
                      <a:schemeClr val="bg1"/>
                    </a:solidFill>
                    <a:latin typeface="全新硬笔行书简" panose="02010600040101010101" pitchFamily="2" charset="-122"/>
                    <a:ea typeface="全新硬笔行书简" panose="02010600040101010101" pitchFamily="2" charset="-122"/>
                  </a:rPr>
                  <a:t>取</a:t>
                </a:r>
                <a14:m>
                  <m:oMath xmlns:m="http://schemas.openxmlformats.org/officeDocument/2006/math">
                    <m:sSup>
                      <m:sSupPr>
                        <m:ctrlPr>
                          <a:rPr lang="en-US" altLang="zh-CN" b="0" i="1" smtClean="0">
                            <a:solidFill>
                              <a:schemeClr val="bg1"/>
                            </a:solidFill>
                            <a:latin typeface="Cambria Math" panose="02040503050406030204" pitchFamily="18" charset="0"/>
                            <a:ea typeface="全新硬笔行书简" panose="02010600040101010101" pitchFamily="2" charset="-122"/>
                          </a:rPr>
                        </m:ctrlPr>
                      </m:sSupPr>
                      <m:e>
                        <m:r>
                          <a:rPr lang="en-US" altLang="zh-CN" b="0" i="1" smtClean="0">
                            <a:solidFill>
                              <a:schemeClr val="bg1"/>
                            </a:solidFill>
                            <a:latin typeface="Cambria Math" panose="02040503050406030204" pitchFamily="18" charset="0"/>
                            <a:ea typeface="全新硬笔行书简" panose="02010600040101010101" pitchFamily="2" charset="-122"/>
                          </a:rPr>
                          <m:t>𝑦</m:t>
                        </m:r>
                      </m:e>
                      <m:sup>
                        <m:r>
                          <a:rPr lang="en-US" altLang="zh-CN" b="0" i="1" smtClean="0">
                            <a:solidFill>
                              <a:schemeClr val="bg1"/>
                            </a:solidFill>
                            <a:latin typeface="Cambria Math" panose="02040503050406030204" pitchFamily="18" charset="0"/>
                            <a:ea typeface="全新硬笔行书简" panose="02010600040101010101" pitchFamily="2" charset="-122"/>
                          </a:rPr>
                          <m:t>′</m:t>
                        </m:r>
                      </m:sup>
                    </m:sSup>
                    <m:d>
                      <m:dPr>
                        <m:ctrlPr>
                          <a:rPr lang="en-US" altLang="zh-CN" b="0" i="1" smtClean="0">
                            <a:solidFill>
                              <a:schemeClr val="bg1"/>
                            </a:solidFill>
                            <a:latin typeface="Cambria Math" panose="02040503050406030204" pitchFamily="18" charset="0"/>
                            <a:ea typeface="全新硬笔行书简" panose="02010600040101010101" pitchFamily="2" charset="-122"/>
                          </a:rPr>
                        </m:ctrlPr>
                      </m:dPr>
                      <m:e>
                        <m:r>
                          <a:rPr lang="en-US" altLang="zh-CN" b="0" i="1" smtClean="0">
                            <a:solidFill>
                              <a:schemeClr val="bg1"/>
                            </a:solidFill>
                            <a:latin typeface="Cambria Math" panose="02040503050406030204" pitchFamily="18" charset="0"/>
                            <a:ea typeface="全新硬笔行书简" panose="02010600040101010101" pitchFamily="2" charset="-122"/>
                          </a:rPr>
                          <m:t>𝑥</m:t>
                        </m:r>
                      </m:e>
                    </m:d>
                    <m:r>
                      <a:rPr lang="en-US" altLang="zh-CN" b="0" i="1" smtClean="0">
                        <a:solidFill>
                          <a:schemeClr val="bg1"/>
                        </a:solidFill>
                        <a:latin typeface="Cambria Math" panose="02040503050406030204" pitchFamily="18" charset="0"/>
                        <a:ea typeface="全新硬笔行书简" panose="02010600040101010101" pitchFamily="2" charset="-122"/>
                      </a:rPr>
                      <m:t>=</m:t>
                    </m:r>
                    <m:d>
                      <m:dPr>
                        <m:ctrlPr>
                          <a:rPr lang="en-US" altLang="zh-CN" b="0" i="1" smtClean="0">
                            <a:solidFill>
                              <a:schemeClr val="bg1"/>
                            </a:solidFill>
                            <a:latin typeface="Cambria Math" panose="02040503050406030204" pitchFamily="18" charset="0"/>
                            <a:ea typeface="全新硬笔行书简" panose="02010600040101010101" pitchFamily="2" charset="-122"/>
                          </a:rPr>
                        </m:ctrlPr>
                      </m:dPr>
                      <m:e>
                        <m:r>
                          <a:rPr lang="en-US" altLang="zh-CN" b="0" i="1" smtClean="0">
                            <a:solidFill>
                              <a:schemeClr val="bg1"/>
                            </a:solidFill>
                            <a:latin typeface="Cambria Math" panose="02040503050406030204" pitchFamily="18" charset="0"/>
                            <a:ea typeface="全新硬笔行书简" panose="02010600040101010101" pitchFamily="2" charset="-122"/>
                          </a:rPr>
                          <m:t>𝑥</m:t>
                        </m:r>
                        <m:r>
                          <a:rPr lang="en-US" altLang="zh-CN" b="0" i="1" smtClean="0">
                            <a:solidFill>
                              <a:schemeClr val="bg1"/>
                            </a:solidFill>
                            <a:latin typeface="Cambria Math" panose="02040503050406030204" pitchFamily="18" charset="0"/>
                            <a:ea typeface="全新硬笔行书简" panose="02010600040101010101" pitchFamily="2" charset="-122"/>
                          </a:rPr>
                          <m:t>−1</m:t>
                        </m:r>
                      </m:e>
                    </m:d>
                    <m:r>
                      <a:rPr lang="en-US" altLang="zh-CN" b="0" i="1" smtClean="0">
                        <a:solidFill>
                          <a:schemeClr val="bg1"/>
                        </a:solidFill>
                        <a:latin typeface="Cambria Math" panose="02040503050406030204" pitchFamily="18" charset="0"/>
                        <a:ea typeface="全新硬笔行书简" panose="02010600040101010101" pitchFamily="2" charset="-122"/>
                      </a:rPr>
                      <m:t>𝑥</m:t>
                    </m:r>
                    <m:r>
                      <a:rPr lang="en-US" altLang="zh-CN" b="0" i="1" smtClean="0">
                        <a:solidFill>
                          <a:schemeClr val="bg1"/>
                        </a:solidFill>
                        <a:latin typeface="Cambria Math" panose="02040503050406030204" pitchFamily="18" charset="0"/>
                        <a:ea typeface="Cambria Math" panose="02040503050406030204" pitchFamily="18" charset="0"/>
                      </a:rPr>
                      <m:t>⋯</m:t>
                    </m:r>
                    <m:d>
                      <m:dPr>
                        <m:ctrlPr>
                          <a:rPr lang="en-US" altLang="zh-CN" b="0" i="1" smtClean="0">
                            <a:solidFill>
                              <a:schemeClr val="bg1"/>
                            </a:solidFill>
                            <a:latin typeface="Cambria Math" panose="02040503050406030204" pitchFamily="18" charset="0"/>
                            <a:ea typeface="全新硬笔行书简" panose="02010600040101010101" pitchFamily="2" charset="-122"/>
                          </a:rPr>
                        </m:ctrlPr>
                      </m:dPr>
                      <m:e>
                        <m:r>
                          <a:rPr lang="en-US" altLang="zh-CN" b="0" i="1" smtClean="0">
                            <a:solidFill>
                              <a:schemeClr val="bg1"/>
                            </a:solidFill>
                            <a:latin typeface="Cambria Math" panose="02040503050406030204" pitchFamily="18" charset="0"/>
                            <a:ea typeface="全新硬笔行书简" panose="02010600040101010101" pitchFamily="2" charset="-122"/>
                          </a:rPr>
                          <m:t>𝑥</m:t>
                        </m:r>
                        <m:r>
                          <a:rPr lang="en-US" altLang="zh-CN" b="0" i="1" smtClean="0">
                            <a:solidFill>
                              <a:schemeClr val="bg1"/>
                            </a:solidFill>
                            <a:latin typeface="Cambria Math" panose="02040503050406030204" pitchFamily="18" charset="0"/>
                            <a:ea typeface="全新硬笔行书简" panose="02010600040101010101" pitchFamily="2" charset="-122"/>
                          </a:rPr>
                          <m:t>+</m:t>
                        </m:r>
                        <m:r>
                          <a:rPr lang="en-US" altLang="zh-CN" b="0" i="1" smtClean="0">
                            <a:solidFill>
                              <a:schemeClr val="bg1"/>
                            </a:solidFill>
                            <a:latin typeface="Cambria Math" panose="02040503050406030204" pitchFamily="18" charset="0"/>
                            <a:ea typeface="全新硬笔行书简" panose="02010600040101010101" pitchFamily="2" charset="-122"/>
                          </a:rPr>
                          <m:t>𝑖</m:t>
                        </m:r>
                        <m:r>
                          <a:rPr lang="en-US" altLang="zh-CN" b="0" i="1" smtClean="0">
                            <a:solidFill>
                              <a:schemeClr val="bg1"/>
                            </a:solidFill>
                            <a:latin typeface="Cambria Math" panose="02040503050406030204" pitchFamily="18" charset="0"/>
                            <a:ea typeface="全新硬笔行书简" panose="02010600040101010101" pitchFamily="2" charset="-122"/>
                          </a:rPr>
                          <m:t>−2</m:t>
                        </m:r>
                      </m:e>
                    </m:d>
                    <m:d>
                      <m:dPr>
                        <m:ctrlPr>
                          <a:rPr lang="en-US" altLang="zh-CN" b="0" i="1" smtClean="0">
                            <a:solidFill>
                              <a:schemeClr val="bg1"/>
                            </a:solidFill>
                            <a:latin typeface="Cambria Math" panose="02040503050406030204" pitchFamily="18" charset="0"/>
                            <a:ea typeface="全新硬笔行书简" panose="02010600040101010101" pitchFamily="2" charset="-122"/>
                          </a:rPr>
                        </m:ctrlPr>
                      </m:dPr>
                      <m:e>
                        <m:r>
                          <a:rPr lang="en-US" altLang="zh-CN" b="0" i="1" smtClean="0">
                            <a:solidFill>
                              <a:schemeClr val="bg1"/>
                            </a:solidFill>
                            <a:latin typeface="Cambria Math" panose="02040503050406030204" pitchFamily="18" charset="0"/>
                            <a:ea typeface="全新硬笔行书简" panose="02010600040101010101" pitchFamily="2" charset="-122"/>
                          </a:rPr>
                          <m:t>𝑥</m:t>
                        </m:r>
                        <m:r>
                          <a:rPr lang="en-US" altLang="zh-CN" b="0" i="1" smtClean="0">
                            <a:solidFill>
                              <a:schemeClr val="bg1"/>
                            </a:solidFill>
                            <a:latin typeface="Cambria Math" panose="02040503050406030204" pitchFamily="18" charset="0"/>
                            <a:ea typeface="全新硬笔行书简" panose="02010600040101010101" pitchFamily="2" charset="-122"/>
                          </a:rPr>
                          <m:t>+</m:t>
                        </m:r>
                        <m:r>
                          <a:rPr lang="en-US" altLang="zh-CN" b="0" i="1" smtClean="0">
                            <a:solidFill>
                              <a:schemeClr val="bg1"/>
                            </a:solidFill>
                            <a:latin typeface="Cambria Math" panose="02040503050406030204" pitchFamily="18" charset="0"/>
                            <a:ea typeface="全新硬笔行书简" panose="02010600040101010101" pitchFamily="2" charset="-122"/>
                          </a:rPr>
                          <m:t>𝑖</m:t>
                        </m:r>
                      </m:e>
                    </m:d>
                    <m:r>
                      <a:rPr lang="en-US" altLang="zh-CN" b="0" i="1" smtClean="0">
                        <a:solidFill>
                          <a:schemeClr val="bg1"/>
                        </a:solidFill>
                        <a:latin typeface="Cambria Math" panose="02040503050406030204" pitchFamily="18" charset="0"/>
                        <a:ea typeface="Cambria Math" panose="02040503050406030204" pitchFamily="18" charset="0"/>
                      </a:rPr>
                      <m:t>⋯</m:t>
                    </m:r>
                    <m:d>
                      <m:dPr>
                        <m:ctrlPr>
                          <a:rPr lang="en-US" altLang="zh-CN" b="0" i="1" smtClean="0">
                            <a:solidFill>
                              <a:schemeClr val="bg1"/>
                            </a:solidFill>
                            <a:latin typeface="Cambria Math" panose="02040503050406030204" pitchFamily="18" charset="0"/>
                            <a:ea typeface="全新硬笔行书简" panose="02010600040101010101" pitchFamily="2" charset="-122"/>
                          </a:rPr>
                        </m:ctrlPr>
                      </m:dPr>
                      <m:e>
                        <m:r>
                          <a:rPr lang="en-US" altLang="zh-CN" b="0" i="1" smtClean="0">
                            <a:solidFill>
                              <a:schemeClr val="bg1"/>
                            </a:solidFill>
                            <a:latin typeface="Cambria Math" panose="02040503050406030204" pitchFamily="18" charset="0"/>
                            <a:ea typeface="全新硬笔行书简" panose="02010600040101010101" pitchFamily="2" charset="-122"/>
                          </a:rPr>
                          <m:t>𝑥</m:t>
                        </m:r>
                        <m:r>
                          <a:rPr lang="en-US" altLang="zh-CN" b="0" i="1" smtClean="0">
                            <a:solidFill>
                              <a:schemeClr val="bg1"/>
                            </a:solidFill>
                            <a:latin typeface="Cambria Math" panose="02040503050406030204" pitchFamily="18" charset="0"/>
                            <a:ea typeface="全新硬笔行书简" panose="02010600040101010101" pitchFamily="2" charset="-122"/>
                          </a:rPr>
                          <m:t>+</m:t>
                        </m:r>
                        <m:r>
                          <a:rPr lang="en-US" altLang="zh-CN" b="0" i="1" smtClean="0">
                            <a:solidFill>
                              <a:schemeClr val="bg1"/>
                            </a:solidFill>
                            <a:latin typeface="Cambria Math" panose="02040503050406030204" pitchFamily="18" charset="0"/>
                            <a:ea typeface="全新硬笔行书简" panose="02010600040101010101" pitchFamily="2" charset="-122"/>
                          </a:rPr>
                          <m:t>𝑘</m:t>
                        </m:r>
                        <m:r>
                          <a:rPr lang="en-US" altLang="zh-CN" b="0" i="1" smtClean="0">
                            <a:solidFill>
                              <a:schemeClr val="bg1"/>
                            </a:solidFill>
                            <a:latin typeface="Cambria Math" panose="02040503050406030204" pitchFamily="18" charset="0"/>
                            <a:ea typeface="全新硬笔行书简" panose="02010600040101010101" pitchFamily="2" charset="-122"/>
                          </a:rPr>
                          <m:t>−1</m:t>
                        </m:r>
                      </m:e>
                    </m:d>
                    <m:r>
                      <a:rPr lang="en-US" altLang="zh-CN" b="0" i="1" smtClean="0">
                        <a:solidFill>
                          <a:schemeClr val="bg1"/>
                        </a:solidFill>
                        <a:latin typeface="Cambria Math" panose="02040503050406030204" pitchFamily="18" charset="0"/>
                        <a:ea typeface="全新硬笔行书简" panose="02010600040101010101" pitchFamily="2" charset="-122"/>
                      </a:rPr>
                      <m:t>,</m:t>
                    </m:r>
                    <m:r>
                      <a:rPr lang="en-US" altLang="zh-CN" b="0" i="1" smtClean="0">
                        <a:solidFill>
                          <a:schemeClr val="bg1"/>
                        </a:solidFill>
                        <a:latin typeface="Cambria Math" panose="02040503050406030204" pitchFamily="18" charset="0"/>
                        <a:ea typeface="全新硬笔行书简" panose="02010600040101010101" pitchFamily="2" charset="-122"/>
                      </a:rPr>
                      <m:t>h</m:t>
                    </m:r>
                    <m:r>
                      <a:rPr lang="en-US" altLang="zh-CN" b="0" i="1" smtClean="0">
                        <a:solidFill>
                          <a:schemeClr val="bg1"/>
                        </a:solidFill>
                        <a:latin typeface="Cambria Math" panose="02040503050406030204" pitchFamily="18" charset="0"/>
                        <a:ea typeface="全新硬笔行书简" panose="02010600040101010101" pitchFamily="2" charset="-122"/>
                      </a:rPr>
                      <m:t>=1,</m:t>
                    </m:r>
                    <m:r>
                      <a:rPr lang="en-US" altLang="zh-CN" b="0" i="1" smtClean="0">
                        <a:solidFill>
                          <a:schemeClr val="bg1"/>
                        </a:solidFill>
                        <a:latin typeface="Cambria Math" panose="02040503050406030204" pitchFamily="18" charset="0"/>
                        <a:ea typeface="全新硬笔行书简" panose="02010600040101010101" pitchFamily="2" charset="-122"/>
                      </a:rPr>
                      <m:t>𝑛</m:t>
                    </m:r>
                    <m:r>
                      <a:rPr lang="en-US" altLang="zh-CN" b="0" i="1" smtClean="0">
                        <a:solidFill>
                          <a:schemeClr val="bg1"/>
                        </a:solidFill>
                        <a:latin typeface="Cambria Math" panose="02040503050406030204" pitchFamily="18" charset="0"/>
                        <a:ea typeface="全新硬笔行书简" panose="02010600040101010101" pitchFamily="2" charset="-122"/>
                      </a:rPr>
                      <m:t>=0</m:t>
                    </m:r>
                  </m:oMath>
                </a14:m>
                <a:r>
                  <a:rPr lang="zh-CN" altLang="en-US" dirty="0" smtClean="0">
                    <a:solidFill>
                      <a:schemeClr val="bg1"/>
                    </a:solidFill>
                    <a:latin typeface="全新硬笔行书简" panose="02010600040101010101" pitchFamily="2" charset="-122"/>
                    <a:ea typeface="全新硬笔行书简" panose="02010600040101010101" pitchFamily="2" charset="-122"/>
                  </a:rPr>
                  <a:t>代入隐式差分格式中，整理可得：</a:t>
                </a:r>
                <a:endParaRPr lang="en-US" altLang="zh-CN"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sSub>
                        <m:sSubPr>
                          <m:ctrlPr>
                            <a:rPr lang="en-US" altLang="zh-CN" i="1" smtClean="0">
                              <a:solidFill>
                                <a:schemeClr val="bg1"/>
                              </a:solidFill>
                              <a:latin typeface="Cambria Math" panose="02040503050406030204" pitchFamily="18" charset="0"/>
                              <a:ea typeface="全新硬笔行书简" panose="02010600040101010101" pitchFamily="2" charset="-122"/>
                            </a:rPr>
                          </m:ctrlPr>
                        </m:sSubPr>
                        <m:e>
                          <m:r>
                            <a:rPr lang="zh-CN" altLang="en-US" i="1" smtClean="0">
                              <a:solidFill>
                                <a:schemeClr val="bg1"/>
                              </a:solidFill>
                              <a:latin typeface="Cambria Math" panose="02040503050406030204" pitchFamily="18" charset="0"/>
                              <a:ea typeface="全新硬笔行书简" panose="02010600040101010101" pitchFamily="2" charset="-122"/>
                            </a:rPr>
                            <m:t>𝛽</m:t>
                          </m:r>
                        </m:e>
                        <m:sub>
                          <m:r>
                            <a:rPr lang="en-US" altLang="zh-CN" b="0" i="1" smtClean="0">
                              <a:solidFill>
                                <a:schemeClr val="bg1"/>
                              </a:solidFill>
                              <a:latin typeface="Cambria Math" panose="02040503050406030204" pitchFamily="18" charset="0"/>
                              <a:ea typeface="全新硬笔行书简" panose="02010600040101010101" pitchFamily="2" charset="-122"/>
                            </a:rPr>
                            <m:t>𝑖</m:t>
                          </m:r>
                        </m:sub>
                      </m:sSub>
                      <m:r>
                        <a:rPr lang="en-US" altLang="zh-CN" b="0" i="1" smtClean="0">
                          <a:solidFill>
                            <a:schemeClr val="bg1"/>
                          </a:solidFill>
                          <a:latin typeface="Cambria Math" panose="02040503050406030204" pitchFamily="18" charset="0"/>
                          <a:ea typeface="全新硬笔行书简" panose="02010600040101010101" pitchFamily="2" charset="-122"/>
                        </a:rPr>
                        <m:t>=</m:t>
                      </m:r>
                      <m:f>
                        <m:fPr>
                          <m:ctrlPr>
                            <a:rPr lang="en-US" altLang="zh-CN" b="0" i="1" smtClean="0">
                              <a:solidFill>
                                <a:schemeClr val="bg1"/>
                              </a:solidFill>
                              <a:latin typeface="Cambria Math" panose="02040503050406030204" pitchFamily="18" charset="0"/>
                              <a:ea typeface="全新硬笔行书简" panose="02010600040101010101" pitchFamily="2" charset="-122"/>
                            </a:rPr>
                          </m:ctrlPr>
                        </m:fPr>
                        <m:num>
                          <m:sSup>
                            <m:sSupPr>
                              <m:ctrlPr>
                                <a:rPr lang="en-US" altLang="zh-CN" b="0" i="1" smtClean="0">
                                  <a:solidFill>
                                    <a:schemeClr val="bg1"/>
                                  </a:solidFill>
                                  <a:latin typeface="Cambria Math" panose="02040503050406030204" pitchFamily="18" charset="0"/>
                                  <a:ea typeface="全新硬笔行书简" panose="02010600040101010101" pitchFamily="2" charset="-122"/>
                                </a:rPr>
                              </m:ctrlPr>
                            </m:sSupPr>
                            <m:e>
                              <m:r>
                                <a:rPr lang="en-US" altLang="zh-CN" b="0" i="1" smtClean="0">
                                  <a:solidFill>
                                    <a:schemeClr val="bg1"/>
                                  </a:solidFill>
                                  <a:latin typeface="Cambria Math" panose="02040503050406030204" pitchFamily="18" charset="0"/>
                                  <a:ea typeface="全新硬笔行书简" panose="02010600040101010101" pitchFamily="2" charset="-122"/>
                                </a:rPr>
                                <m:t>(−1)</m:t>
                              </m:r>
                            </m:e>
                            <m:sup>
                              <m:r>
                                <a:rPr lang="en-US" altLang="zh-CN" b="0" i="1" smtClean="0">
                                  <a:solidFill>
                                    <a:schemeClr val="bg1"/>
                                  </a:solidFill>
                                  <a:latin typeface="Cambria Math" panose="02040503050406030204" pitchFamily="18" charset="0"/>
                                  <a:ea typeface="全新硬笔行书简" panose="02010600040101010101" pitchFamily="2" charset="-122"/>
                                </a:rPr>
                                <m:t>𝑖</m:t>
                              </m:r>
                            </m:sup>
                          </m:sSup>
                        </m:num>
                        <m:den>
                          <m:r>
                            <a:rPr lang="en-US" altLang="zh-CN" b="0" i="1" smtClean="0">
                              <a:solidFill>
                                <a:schemeClr val="bg1"/>
                              </a:solidFill>
                              <a:latin typeface="Cambria Math" panose="02040503050406030204" pitchFamily="18" charset="0"/>
                              <a:ea typeface="全新硬笔行书简" panose="02010600040101010101" pitchFamily="2" charset="-122"/>
                            </a:rPr>
                            <m:t>𝑖</m:t>
                          </m:r>
                          <m:r>
                            <a:rPr lang="en-US" altLang="zh-CN" b="0" i="1" smtClean="0">
                              <a:solidFill>
                                <a:schemeClr val="bg1"/>
                              </a:solidFill>
                              <a:latin typeface="Cambria Math" panose="02040503050406030204" pitchFamily="18" charset="0"/>
                              <a:ea typeface="全新硬笔行书简" panose="02010600040101010101" pitchFamily="2" charset="-122"/>
                            </a:rPr>
                            <m:t>!</m:t>
                          </m:r>
                          <m:d>
                            <m:dPr>
                              <m:ctrlPr>
                                <a:rPr lang="en-US" altLang="zh-CN" b="0" i="1" smtClean="0">
                                  <a:solidFill>
                                    <a:schemeClr val="bg1"/>
                                  </a:solidFill>
                                  <a:latin typeface="Cambria Math" panose="02040503050406030204" pitchFamily="18" charset="0"/>
                                  <a:ea typeface="全新硬笔行书简" panose="02010600040101010101" pitchFamily="2" charset="-122"/>
                                </a:rPr>
                              </m:ctrlPr>
                            </m:dPr>
                            <m:e>
                              <m:r>
                                <a:rPr lang="en-US" altLang="zh-CN" b="0" i="1" smtClean="0">
                                  <a:solidFill>
                                    <a:schemeClr val="bg1"/>
                                  </a:solidFill>
                                  <a:latin typeface="Cambria Math" panose="02040503050406030204" pitchFamily="18" charset="0"/>
                                  <a:ea typeface="全新硬笔行书简" panose="02010600040101010101" pitchFamily="2" charset="-122"/>
                                </a:rPr>
                                <m:t>𝑘</m:t>
                              </m:r>
                              <m:r>
                                <a:rPr lang="en-US" altLang="zh-CN" b="0" i="1" smtClean="0">
                                  <a:solidFill>
                                    <a:schemeClr val="bg1"/>
                                  </a:solidFill>
                                  <a:latin typeface="Cambria Math" panose="02040503050406030204" pitchFamily="18" charset="0"/>
                                  <a:ea typeface="全新硬笔行书简" panose="02010600040101010101" pitchFamily="2" charset="-122"/>
                                </a:rPr>
                                <m:t>−</m:t>
                              </m:r>
                              <m:r>
                                <a:rPr lang="en-US" altLang="zh-CN" b="0" i="1" smtClean="0">
                                  <a:solidFill>
                                    <a:schemeClr val="bg1"/>
                                  </a:solidFill>
                                  <a:latin typeface="Cambria Math" panose="02040503050406030204" pitchFamily="18" charset="0"/>
                                  <a:ea typeface="全新硬笔行书简" panose="02010600040101010101" pitchFamily="2" charset="-122"/>
                                </a:rPr>
                                <m:t>𝑖</m:t>
                              </m:r>
                            </m:e>
                          </m:d>
                          <m:r>
                            <a:rPr lang="en-US" altLang="zh-CN" b="0" i="1" smtClean="0">
                              <a:solidFill>
                                <a:schemeClr val="bg1"/>
                              </a:solidFill>
                              <a:latin typeface="Cambria Math" panose="02040503050406030204" pitchFamily="18" charset="0"/>
                              <a:ea typeface="全新硬笔行书简" panose="02010600040101010101" pitchFamily="2" charset="-122"/>
                            </a:rPr>
                            <m:t>!</m:t>
                          </m:r>
                        </m:den>
                      </m:f>
                      <m:nary>
                        <m:naryPr>
                          <m:ctrlPr>
                            <a:rPr lang="en-US" altLang="zh-CN" b="0" i="1" smtClean="0">
                              <a:solidFill>
                                <a:schemeClr val="bg1"/>
                              </a:solidFill>
                              <a:latin typeface="Cambria Math" panose="02040503050406030204" pitchFamily="18" charset="0"/>
                              <a:ea typeface="全新硬笔行书简" panose="02010600040101010101" pitchFamily="2" charset="-122"/>
                            </a:rPr>
                          </m:ctrlPr>
                        </m:naryPr>
                        <m:sub>
                          <m:r>
                            <m:rPr>
                              <m:brk m:alnAt="23"/>
                            </m:rPr>
                            <a:rPr lang="en-US" altLang="zh-CN" b="0" i="1" smtClean="0">
                              <a:solidFill>
                                <a:schemeClr val="bg1"/>
                              </a:solidFill>
                              <a:latin typeface="Cambria Math" panose="02040503050406030204" pitchFamily="18" charset="0"/>
                              <a:ea typeface="全新硬笔行书简" panose="02010600040101010101" pitchFamily="2" charset="-122"/>
                            </a:rPr>
                            <m:t>0</m:t>
                          </m:r>
                        </m:sub>
                        <m:sup>
                          <m:r>
                            <a:rPr lang="en-US" altLang="zh-CN" b="0" i="1" smtClean="0">
                              <a:solidFill>
                                <a:schemeClr val="bg1"/>
                              </a:solidFill>
                              <a:latin typeface="Cambria Math" panose="02040503050406030204" pitchFamily="18" charset="0"/>
                              <a:ea typeface="全新硬笔行书简" panose="02010600040101010101" pitchFamily="2" charset="-122"/>
                            </a:rPr>
                            <m:t>1</m:t>
                          </m:r>
                        </m:sup>
                        <m:e>
                          <m:d>
                            <m:dPr>
                              <m:ctrlPr>
                                <a:rPr lang="en-US" altLang="zh-CN" b="0" i="1" smtClean="0">
                                  <a:solidFill>
                                    <a:schemeClr val="bg1"/>
                                  </a:solidFill>
                                  <a:latin typeface="Cambria Math" panose="02040503050406030204" pitchFamily="18" charset="0"/>
                                  <a:ea typeface="全新硬笔行书简" panose="02010600040101010101" pitchFamily="2" charset="-122"/>
                                </a:rPr>
                              </m:ctrlPr>
                            </m:dPr>
                            <m:e>
                              <m:r>
                                <a:rPr lang="en-US" altLang="zh-CN" b="0" i="1" smtClean="0">
                                  <a:solidFill>
                                    <a:schemeClr val="bg1"/>
                                  </a:solidFill>
                                  <a:latin typeface="Cambria Math" panose="02040503050406030204" pitchFamily="18" charset="0"/>
                                  <a:ea typeface="全新硬笔行书简" panose="02010600040101010101" pitchFamily="2" charset="-122"/>
                                </a:rPr>
                                <m:t>𝑡</m:t>
                              </m:r>
                              <m:r>
                                <a:rPr lang="en-US" altLang="zh-CN" b="0" i="1" smtClean="0">
                                  <a:solidFill>
                                    <a:schemeClr val="bg1"/>
                                  </a:solidFill>
                                  <a:latin typeface="Cambria Math" panose="02040503050406030204" pitchFamily="18" charset="0"/>
                                  <a:ea typeface="全新硬笔行书简" panose="02010600040101010101" pitchFamily="2" charset="-122"/>
                                </a:rPr>
                                <m:t>−1</m:t>
                              </m:r>
                            </m:e>
                          </m:d>
                          <m:r>
                            <a:rPr lang="en-US" altLang="zh-CN" b="0" i="1" smtClean="0">
                              <a:solidFill>
                                <a:schemeClr val="bg1"/>
                              </a:solidFill>
                              <a:latin typeface="Cambria Math" panose="02040503050406030204" pitchFamily="18" charset="0"/>
                              <a:ea typeface="全新硬笔行书简" panose="02010600040101010101" pitchFamily="2" charset="-122"/>
                            </a:rPr>
                            <m:t>𝑡</m:t>
                          </m:r>
                          <m:r>
                            <a:rPr lang="en-US" altLang="zh-CN" b="0" i="1" smtClean="0">
                              <a:solidFill>
                                <a:schemeClr val="bg1"/>
                              </a:solidFill>
                              <a:latin typeface="Cambria Math" panose="02040503050406030204" pitchFamily="18" charset="0"/>
                              <a:ea typeface="全新硬笔行书简" panose="02010600040101010101" pitchFamily="2" charset="-122"/>
                            </a:rPr>
                            <m:t>…</m:t>
                          </m:r>
                          <m:d>
                            <m:dPr>
                              <m:ctrlPr>
                                <a:rPr lang="en-US" altLang="zh-CN" b="0" i="1" smtClean="0">
                                  <a:solidFill>
                                    <a:schemeClr val="bg1"/>
                                  </a:solidFill>
                                  <a:latin typeface="Cambria Math" panose="02040503050406030204" pitchFamily="18" charset="0"/>
                                  <a:ea typeface="全新硬笔行书简" panose="02010600040101010101" pitchFamily="2" charset="-122"/>
                                </a:rPr>
                              </m:ctrlPr>
                            </m:dPr>
                            <m:e>
                              <m:r>
                                <a:rPr lang="en-US" altLang="zh-CN" b="0" i="1" smtClean="0">
                                  <a:solidFill>
                                    <a:schemeClr val="bg1"/>
                                  </a:solidFill>
                                  <a:latin typeface="Cambria Math" panose="02040503050406030204" pitchFamily="18" charset="0"/>
                                  <a:ea typeface="全新硬笔行书简" panose="02010600040101010101" pitchFamily="2" charset="-122"/>
                                </a:rPr>
                                <m:t>𝑡</m:t>
                              </m:r>
                              <m:r>
                                <a:rPr lang="en-US" altLang="zh-CN" b="0" i="1" smtClean="0">
                                  <a:solidFill>
                                    <a:schemeClr val="bg1"/>
                                  </a:solidFill>
                                  <a:latin typeface="Cambria Math" panose="02040503050406030204" pitchFamily="18" charset="0"/>
                                  <a:ea typeface="全新硬笔行书简" panose="02010600040101010101" pitchFamily="2" charset="-122"/>
                                </a:rPr>
                                <m:t>+</m:t>
                              </m:r>
                              <m:r>
                                <a:rPr lang="en-US" altLang="zh-CN" b="0" i="1" smtClean="0">
                                  <a:solidFill>
                                    <a:schemeClr val="bg1"/>
                                  </a:solidFill>
                                  <a:latin typeface="Cambria Math" panose="02040503050406030204" pitchFamily="18" charset="0"/>
                                  <a:ea typeface="全新硬笔行书简" panose="02010600040101010101" pitchFamily="2" charset="-122"/>
                                </a:rPr>
                                <m:t>𝑖</m:t>
                              </m:r>
                              <m:r>
                                <a:rPr lang="en-US" altLang="zh-CN" b="0" i="1" smtClean="0">
                                  <a:solidFill>
                                    <a:schemeClr val="bg1"/>
                                  </a:solidFill>
                                  <a:latin typeface="Cambria Math" panose="02040503050406030204" pitchFamily="18" charset="0"/>
                                  <a:ea typeface="全新硬笔行书简" panose="02010600040101010101" pitchFamily="2" charset="-122"/>
                                </a:rPr>
                                <m:t>−2</m:t>
                              </m:r>
                            </m:e>
                          </m:d>
                          <m:d>
                            <m:dPr>
                              <m:ctrlPr>
                                <a:rPr lang="en-US" altLang="zh-CN" b="0" i="1" smtClean="0">
                                  <a:solidFill>
                                    <a:schemeClr val="bg1"/>
                                  </a:solidFill>
                                  <a:latin typeface="Cambria Math" panose="02040503050406030204" pitchFamily="18" charset="0"/>
                                  <a:ea typeface="全新硬笔行书简" panose="02010600040101010101" pitchFamily="2" charset="-122"/>
                                </a:rPr>
                              </m:ctrlPr>
                            </m:dPr>
                            <m:e>
                              <m:r>
                                <a:rPr lang="en-US" altLang="zh-CN" b="0" i="1" smtClean="0">
                                  <a:solidFill>
                                    <a:schemeClr val="bg1"/>
                                  </a:solidFill>
                                  <a:latin typeface="Cambria Math" panose="02040503050406030204" pitchFamily="18" charset="0"/>
                                  <a:ea typeface="全新硬笔行书简" panose="02010600040101010101" pitchFamily="2" charset="-122"/>
                                </a:rPr>
                                <m:t>𝑡</m:t>
                              </m:r>
                              <m:r>
                                <a:rPr lang="en-US" altLang="zh-CN" b="0" i="1" smtClean="0">
                                  <a:solidFill>
                                    <a:schemeClr val="bg1"/>
                                  </a:solidFill>
                                  <a:latin typeface="Cambria Math" panose="02040503050406030204" pitchFamily="18" charset="0"/>
                                  <a:ea typeface="全新硬笔行书简" panose="02010600040101010101" pitchFamily="2" charset="-122"/>
                                </a:rPr>
                                <m:t>+</m:t>
                              </m:r>
                              <m:r>
                                <a:rPr lang="en-US" altLang="zh-CN" b="0" i="1" smtClean="0">
                                  <a:solidFill>
                                    <a:schemeClr val="bg1"/>
                                  </a:solidFill>
                                  <a:latin typeface="Cambria Math" panose="02040503050406030204" pitchFamily="18" charset="0"/>
                                  <a:ea typeface="全新硬笔行书简" panose="02010600040101010101" pitchFamily="2" charset="-122"/>
                                </a:rPr>
                                <m:t>𝑖</m:t>
                              </m:r>
                            </m:e>
                          </m:d>
                          <m:r>
                            <a:rPr lang="en-US" altLang="zh-CN" b="0" i="1" smtClean="0">
                              <a:solidFill>
                                <a:schemeClr val="bg1"/>
                              </a:solidFill>
                              <a:latin typeface="Cambria Math" panose="02040503050406030204" pitchFamily="18" charset="0"/>
                              <a:ea typeface="全新硬笔行书简" panose="02010600040101010101" pitchFamily="2" charset="-122"/>
                            </a:rPr>
                            <m:t>…</m:t>
                          </m:r>
                          <m:d>
                            <m:dPr>
                              <m:ctrlPr>
                                <a:rPr lang="en-US" altLang="zh-CN" b="0" i="1" smtClean="0">
                                  <a:solidFill>
                                    <a:schemeClr val="bg1"/>
                                  </a:solidFill>
                                  <a:latin typeface="Cambria Math" panose="02040503050406030204" pitchFamily="18" charset="0"/>
                                  <a:ea typeface="全新硬笔行书简" panose="02010600040101010101" pitchFamily="2" charset="-122"/>
                                </a:rPr>
                              </m:ctrlPr>
                            </m:dPr>
                            <m:e>
                              <m:r>
                                <a:rPr lang="en-US" altLang="zh-CN" b="0" i="1" smtClean="0">
                                  <a:solidFill>
                                    <a:schemeClr val="bg1"/>
                                  </a:solidFill>
                                  <a:latin typeface="Cambria Math" panose="02040503050406030204" pitchFamily="18" charset="0"/>
                                  <a:ea typeface="全新硬笔行书简" panose="02010600040101010101" pitchFamily="2" charset="-122"/>
                                </a:rPr>
                                <m:t>𝑡</m:t>
                              </m:r>
                              <m:r>
                                <a:rPr lang="en-US" altLang="zh-CN" b="0" i="1" smtClean="0">
                                  <a:solidFill>
                                    <a:schemeClr val="bg1"/>
                                  </a:solidFill>
                                  <a:latin typeface="Cambria Math" panose="02040503050406030204" pitchFamily="18" charset="0"/>
                                  <a:ea typeface="全新硬笔行书简" panose="02010600040101010101" pitchFamily="2" charset="-122"/>
                                </a:rPr>
                                <m:t>+</m:t>
                              </m:r>
                              <m:r>
                                <a:rPr lang="en-US" altLang="zh-CN" b="0" i="1" smtClean="0">
                                  <a:solidFill>
                                    <a:schemeClr val="bg1"/>
                                  </a:solidFill>
                                  <a:latin typeface="Cambria Math" panose="02040503050406030204" pitchFamily="18" charset="0"/>
                                  <a:ea typeface="全新硬笔行书简" panose="02010600040101010101" pitchFamily="2" charset="-122"/>
                                </a:rPr>
                                <m:t>𝑘</m:t>
                              </m:r>
                              <m:r>
                                <a:rPr lang="en-US" altLang="zh-CN" b="0" i="1" smtClean="0">
                                  <a:solidFill>
                                    <a:schemeClr val="bg1"/>
                                  </a:solidFill>
                                  <a:latin typeface="Cambria Math" panose="02040503050406030204" pitchFamily="18" charset="0"/>
                                  <a:ea typeface="全新硬笔行书简" panose="02010600040101010101" pitchFamily="2" charset="-122"/>
                                </a:rPr>
                                <m:t>−1</m:t>
                              </m:r>
                            </m:e>
                          </m:d>
                          <m:r>
                            <a:rPr lang="en-US" altLang="zh-CN" b="0" i="1" smtClean="0">
                              <a:solidFill>
                                <a:schemeClr val="bg1"/>
                              </a:solidFill>
                              <a:latin typeface="Cambria Math" panose="02040503050406030204" pitchFamily="18" charset="0"/>
                              <a:ea typeface="全新硬笔行书简" panose="02010600040101010101" pitchFamily="2" charset="-122"/>
                            </a:rPr>
                            <m:t>𝑑𝑡</m:t>
                          </m:r>
                        </m:e>
                      </m:nary>
                    </m:oMath>
                  </m:oMathPara>
                </a14:m>
                <a:endParaRPr lang="en-US" altLang="zh-CN" b="0"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r>
                        <a:rPr lang="en-US" altLang="zh-CN" i="1" dirty="0">
                          <a:solidFill>
                            <a:schemeClr val="bg1"/>
                          </a:solidFill>
                          <a:latin typeface="Cambria Math" panose="02040503050406030204" pitchFamily="18" charset="0"/>
                          <a:ea typeface="全新硬笔行书简" panose="02010600040101010101" pitchFamily="2" charset="-122"/>
                        </a:rPr>
                        <m:t>=</m:t>
                      </m:r>
                      <m:nary>
                        <m:naryPr>
                          <m:ctrlPr>
                            <a:rPr lang="en-US" altLang="zh-CN" i="1">
                              <a:solidFill>
                                <a:schemeClr val="bg1"/>
                              </a:solidFill>
                              <a:latin typeface="Cambria Math" panose="02040503050406030204" pitchFamily="18" charset="0"/>
                              <a:ea typeface="全新硬笔行书简" panose="02010600040101010101" pitchFamily="2" charset="-122"/>
                            </a:rPr>
                          </m:ctrlPr>
                        </m:naryPr>
                        <m:sub>
                          <m:r>
                            <a:rPr lang="en-US" altLang="zh-CN" i="1">
                              <a:solidFill>
                                <a:schemeClr val="bg1"/>
                              </a:solidFill>
                              <a:latin typeface="Cambria Math" panose="02040503050406030204" pitchFamily="18" charset="0"/>
                              <a:ea typeface="全新硬笔行书简" panose="02010600040101010101" pitchFamily="2" charset="-122"/>
                            </a:rPr>
                            <m:t>0</m:t>
                          </m:r>
                        </m:sub>
                        <m:sup>
                          <m:r>
                            <a:rPr lang="en-US" altLang="zh-CN" i="1">
                              <a:solidFill>
                                <a:schemeClr val="bg1"/>
                              </a:solidFill>
                              <a:latin typeface="Cambria Math" panose="02040503050406030204" pitchFamily="18" charset="0"/>
                              <a:ea typeface="全新硬笔行书简" panose="02010600040101010101" pitchFamily="2" charset="-122"/>
                            </a:rPr>
                            <m:t>1</m:t>
                          </m:r>
                        </m:sup>
                        <m:e>
                          <m:f>
                            <m:fPr>
                              <m:ctrlPr>
                                <a:rPr lang="en-US" altLang="zh-CN" i="1">
                                  <a:solidFill>
                                    <a:schemeClr val="bg1"/>
                                  </a:solidFill>
                                  <a:latin typeface="Cambria Math" panose="02040503050406030204" pitchFamily="18" charset="0"/>
                                  <a:ea typeface="全新硬笔行书简" panose="02010600040101010101" pitchFamily="2" charset="-122"/>
                                </a:rPr>
                              </m:ctrlPr>
                            </m:fPr>
                            <m:num>
                              <m:r>
                                <a:rPr lang="en-US" altLang="zh-CN" i="1">
                                  <a:solidFill>
                                    <a:schemeClr val="bg1"/>
                                  </a:solidFill>
                                  <a:latin typeface="Cambria Math" panose="02040503050406030204" pitchFamily="18" charset="0"/>
                                  <a:ea typeface="全新硬笔行书简" panose="02010600040101010101" pitchFamily="2" charset="-122"/>
                                </a:rPr>
                                <m:t>𝑥</m:t>
                              </m:r>
                              <m:r>
                                <a:rPr lang="en-US" altLang="zh-CN" i="1">
                                  <a:solidFill>
                                    <a:schemeClr val="bg1"/>
                                  </a:solidFill>
                                  <a:latin typeface="Cambria Math" panose="02040503050406030204" pitchFamily="18" charset="0"/>
                                  <a:ea typeface="全新硬笔行书简" panose="02010600040101010101" pitchFamily="2" charset="-122"/>
                                </a:rPr>
                                <m:t>(</m:t>
                              </m:r>
                              <m:r>
                                <a:rPr lang="en-US" altLang="zh-CN" i="1">
                                  <a:solidFill>
                                    <a:schemeClr val="bg1"/>
                                  </a:solidFill>
                                  <a:latin typeface="Cambria Math" panose="02040503050406030204" pitchFamily="18" charset="0"/>
                                  <a:ea typeface="全新硬笔行书简" panose="02010600040101010101" pitchFamily="2" charset="-122"/>
                                </a:rPr>
                                <m:t>𝑥</m:t>
                              </m:r>
                              <m:r>
                                <a:rPr lang="en-US" altLang="zh-CN" i="1">
                                  <a:solidFill>
                                    <a:schemeClr val="bg1"/>
                                  </a:solidFill>
                                  <a:latin typeface="Cambria Math" panose="02040503050406030204" pitchFamily="18" charset="0"/>
                                  <a:ea typeface="全新硬笔行书简" panose="02010600040101010101" pitchFamily="2" charset="-122"/>
                                </a:rPr>
                                <m:t>−1)…</m:t>
                              </m:r>
                              <m:d>
                                <m:dPr>
                                  <m:ctrlPr>
                                    <a:rPr lang="en-US" altLang="zh-CN" i="1">
                                      <a:solidFill>
                                        <a:schemeClr val="bg1"/>
                                      </a:solidFill>
                                      <a:latin typeface="Cambria Math" panose="02040503050406030204" pitchFamily="18" charset="0"/>
                                      <a:ea typeface="全新硬笔行书简" panose="02010600040101010101" pitchFamily="2" charset="-122"/>
                                    </a:rPr>
                                  </m:ctrlPr>
                                </m:dPr>
                                <m:e>
                                  <m:r>
                                    <a:rPr lang="en-US" altLang="zh-CN" i="1">
                                      <a:solidFill>
                                        <a:schemeClr val="bg1"/>
                                      </a:solidFill>
                                      <a:latin typeface="Cambria Math" panose="02040503050406030204" pitchFamily="18" charset="0"/>
                                      <a:ea typeface="全新硬笔行书简" panose="02010600040101010101" pitchFamily="2" charset="-122"/>
                                    </a:rPr>
                                    <m:t>𝑥</m:t>
                                  </m:r>
                                  <m:r>
                                    <a:rPr lang="en-US" altLang="zh-CN" i="1">
                                      <a:solidFill>
                                        <a:schemeClr val="bg1"/>
                                      </a:solidFill>
                                      <a:latin typeface="Cambria Math" panose="02040503050406030204" pitchFamily="18" charset="0"/>
                                      <a:ea typeface="全新硬笔行书简" panose="02010600040101010101" pitchFamily="2" charset="-122"/>
                                    </a:rPr>
                                    <m:t>−</m:t>
                                  </m:r>
                                  <m:r>
                                    <a:rPr lang="en-US" altLang="zh-CN" i="1">
                                      <a:solidFill>
                                        <a:schemeClr val="bg1"/>
                                      </a:solidFill>
                                      <a:latin typeface="Cambria Math" panose="02040503050406030204" pitchFamily="18" charset="0"/>
                                      <a:ea typeface="全新硬笔行书简" panose="02010600040101010101" pitchFamily="2" charset="-122"/>
                                    </a:rPr>
                                    <m:t>𝑖</m:t>
                                  </m:r>
                                  <m:r>
                                    <a:rPr lang="en-US" altLang="zh-CN" i="1">
                                      <a:solidFill>
                                        <a:schemeClr val="bg1"/>
                                      </a:solidFill>
                                      <a:latin typeface="Cambria Math" panose="02040503050406030204" pitchFamily="18" charset="0"/>
                                      <a:ea typeface="全新硬笔行书简" panose="02010600040101010101" pitchFamily="2" charset="-122"/>
                                    </a:rPr>
                                    <m:t>+1</m:t>
                                  </m:r>
                                </m:e>
                              </m:d>
                              <m:d>
                                <m:dPr>
                                  <m:ctrlPr>
                                    <a:rPr lang="en-US" altLang="zh-CN" i="1">
                                      <a:solidFill>
                                        <a:schemeClr val="bg1"/>
                                      </a:solidFill>
                                      <a:latin typeface="Cambria Math" panose="02040503050406030204" pitchFamily="18" charset="0"/>
                                      <a:ea typeface="全新硬笔行书简" panose="02010600040101010101" pitchFamily="2" charset="-122"/>
                                    </a:rPr>
                                  </m:ctrlPr>
                                </m:dPr>
                                <m:e>
                                  <m:r>
                                    <a:rPr lang="en-US" altLang="zh-CN" i="1">
                                      <a:solidFill>
                                        <a:schemeClr val="bg1"/>
                                      </a:solidFill>
                                      <a:latin typeface="Cambria Math" panose="02040503050406030204" pitchFamily="18" charset="0"/>
                                      <a:ea typeface="全新硬笔行书简" panose="02010600040101010101" pitchFamily="2" charset="-122"/>
                                    </a:rPr>
                                    <m:t>𝑥</m:t>
                                  </m:r>
                                  <m:r>
                                    <a:rPr lang="en-US" altLang="zh-CN" i="1">
                                      <a:solidFill>
                                        <a:schemeClr val="bg1"/>
                                      </a:solidFill>
                                      <a:latin typeface="Cambria Math" panose="02040503050406030204" pitchFamily="18" charset="0"/>
                                      <a:ea typeface="全新硬笔行书简" panose="02010600040101010101" pitchFamily="2" charset="-122"/>
                                    </a:rPr>
                                    <m:t>−</m:t>
                                  </m:r>
                                  <m:r>
                                    <a:rPr lang="en-US" altLang="zh-CN" i="1">
                                      <a:solidFill>
                                        <a:schemeClr val="bg1"/>
                                      </a:solidFill>
                                      <a:latin typeface="Cambria Math" panose="02040503050406030204" pitchFamily="18" charset="0"/>
                                      <a:ea typeface="全新硬笔行书简" panose="02010600040101010101" pitchFamily="2" charset="-122"/>
                                    </a:rPr>
                                    <m:t>𝑖</m:t>
                                  </m:r>
                                  <m:r>
                                    <a:rPr lang="en-US" altLang="zh-CN" i="1">
                                      <a:solidFill>
                                        <a:schemeClr val="bg1"/>
                                      </a:solidFill>
                                      <a:latin typeface="Cambria Math" panose="02040503050406030204" pitchFamily="18" charset="0"/>
                                      <a:ea typeface="全新硬笔行书简" panose="02010600040101010101" pitchFamily="2" charset="-122"/>
                                    </a:rPr>
                                    <m:t>−1</m:t>
                                  </m:r>
                                </m:e>
                              </m:d>
                              <m:r>
                                <a:rPr lang="en-US" altLang="zh-CN" i="1">
                                  <a:solidFill>
                                    <a:schemeClr val="bg1"/>
                                  </a:solidFill>
                                  <a:latin typeface="Cambria Math" panose="02040503050406030204" pitchFamily="18" charset="0"/>
                                  <a:ea typeface="全新硬笔行书简" panose="02010600040101010101" pitchFamily="2" charset="-122"/>
                                </a:rPr>
                                <m:t>…</m:t>
                              </m:r>
                              <m:d>
                                <m:dPr>
                                  <m:ctrlPr>
                                    <a:rPr lang="en-US" altLang="zh-CN" i="1">
                                      <a:solidFill>
                                        <a:schemeClr val="bg1"/>
                                      </a:solidFill>
                                      <a:latin typeface="Cambria Math" panose="02040503050406030204" pitchFamily="18" charset="0"/>
                                      <a:ea typeface="全新硬笔行书简" panose="02010600040101010101" pitchFamily="2" charset="-122"/>
                                    </a:rPr>
                                  </m:ctrlPr>
                                </m:dPr>
                                <m:e>
                                  <m:r>
                                    <a:rPr lang="en-US" altLang="zh-CN" i="1">
                                      <a:solidFill>
                                        <a:schemeClr val="bg1"/>
                                      </a:solidFill>
                                      <a:latin typeface="Cambria Math" panose="02040503050406030204" pitchFamily="18" charset="0"/>
                                      <a:ea typeface="全新硬笔行书简" panose="02010600040101010101" pitchFamily="2" charset="-122"/>
                                    </a:rPr>
                                    <m:t>𝑥</m:t>
                                  </m:r>
                                  <m:r>
                                    <a:rPr lang="en-US" altLang="zh-CN" i="1">
                                      <a:solidFill>
                                        <a:schemeClr val="bg1"/>
                                      </a:solidFill>
                                      <a:latin typeface="Cambria Math" panose="02040503050406030204" pitchFamily="18" charset="0"/>
                                      <a:ea typeface="全新硬笔行书简" panose="02010600040101010101" pitchFamily="2" charset="-122"/>
                                    </a:rPr>
                                    <m:t>−</m:t>
                                  </m:r>
                                  <m:r>
                                    <a:rPr lang="en-US" altLang="zh-CN" i="1">
                                      <a:solidFill>
                                        <a:schemeClr val="bg1"/>
                                      </a:solidFill>
                                      <a:latin typeface="Cambria Math" panose="02040503050406030204" pitchFamily="18" charset="0"/>
                                      <a:ea typeface="全新硬笔行书简" panose="02010600040101010101" pitchFamily="2" charset="-122"/>
                                    </a:rPr>
                                    <m:t>𝑘</m:t>
                                  </m:r>
                                </m:e>
                              </m:d>
                              <m:r>
                                <a:rPr lang="en-US" altLang="zh-CN" i="1">
                                  <a:solidFill>
                                    <a:schemeClr val="bg1"/>
                                  </a:solidFill>
                                  <a:latin typeface="Cambria Math" panose="02040503050406030204" pitchFamily="18" charset="0"/>
                                  <a:ea typeface="全新硬笔行书简" panose="02010600040101010101" pitchFamily="2" charset="-122"/>
                                </a:rPr>
                                <m:t>𝑑𝑥</m:t>
                              </m:r>
                            </m:num>
                            <m:den>
                              <m:sSup>
                                <m:sSupPr>
                                  <m:ctrlPr>
                                    <a:rPr lang="en-US" altLang="zh-CN" i="1">
                                      <a:solidFill>
                                        <a:schemeClr val="bg1"/>
                                      </a:solidFill>
                                      <a:latin typeface="Cambria Math" panose="02040503050406030204" pitchFamily="18" charset="0"/>
                                      <a:ea typeface="全新硬笔行书简" panose="02010600040101010101" pitchFamily="2" charset="-122"/>
                                    </a:rPr>
                                  </m:ctrlPr>
                                </m:sSupPr>
                                <m:e>
                                  <m:r>
                                    <a:rPr lang="en-US" altLang="zh-CN" i="1">
                                      <a:solidFill>
                                        <a:schemeClr val="bg1"/>
                                      </a:solidFill>
                                      <a:latin typeface="Cambria Math" panose="02040503050406030204" pitchFamily="18" charset="0"/>
                                      <a:ea typeface="全新硬笔行书简" panose="02010600040101010101" pitchFamily="2" charset="-122"/>
                                    </a:rPr>
                                    <m:t>(−1)</m:t>
                                  </m:r>
                                </m:e>
                                <m:sup>
                                  <m:r>
                                    <a:rPr lang="en-US" altLang="zh-CN" i="1">
                                      <a:solidFill>
                                        <a:schemeClr val="bg1"/>
                                      </a:solidFill>
                                      <a:latin typeface="Cambria Math" panose="02040503050406030204" pitchFamily="18" charset="0"/>
                                      <a:ea typeface="全新硬笔行书简" panose="02010600040101010101" pitchFamily="2" charset="-122"/>
                                    </a:rPr>
                                    <m:t>𝑘</m:t>
                                  </m:r>
                                  <m:r>
                                    <a:rPr lang="en-US" altLang="zh-CN" i="1">
                                      <a:solidFill>
                                        <a:schemeClr val="bg1"/>
                                      </a:solidFill>
                                      <a:latin typeface="Cambria Math" panose="02040503050406030204" pitchFamily="18" charset="0"/>
                                      <a:ea typeface="全新硬笔行书简" panose="02010600040101010101" pitchFamily="2" charset="-122"/>
                                    </a:rPr>
                                    <m:t>−</m:t>
                                  </m:r>
                                  <m:r>
                                    <a:rPr lang="en-US" altLang="zh-CN" i="1">
                                      <a:solidFill>
                                        <a:schemeClr val="bg1"/>
                                      </a:solidFill>
                                      <a:latin typeface="Cambria Math" panose="02040503050406030204" pitchFamily="18" charset="0"/>
                                      <a:ea typeface="全新硬笔行书简" panose="02010600040101010101" pitchFamily="2" charset="-122"/>
                                    </a:rPr>
                                    <m:t>𝑖</m:t>
                                  </m:r>
                                </m:sup>
                              </m:sSup>
                              <m:r>
                                <a:rPr lang="en-US" altLang="zh-CN" i="1">
                                  <a:solidFill>
                                    <a:schemeClr val="bg1"/>
                                  </a:solidFill>
                                  <a:latin typeface="Cambria Math" panose="02040503050406030204" pitchFamily="18" charset="0"/>
                                  <a:ea typeface="全新硬笔行书简" panose="02010600040101010101" pitchFamily="2" charset="-122"/>
                                </a:rPr>
                                <m:t>𝑖</m:t>
                              </m:r>
                              <m:r>
                                <a:rPr lang="en-US" altLang="zh-CN" i="1">
                                  <a:solidFill>
                                    <a:schemeClr val="bg1"/>
                                  </a:solidFill>
                                  <a:latin typeface="Cambria Math" panose="02040503050406030204" pitchFamily="18" charset="0"/>
                                  <a:ea typeface="全新硬笔行书简" panose="02010600040101010101" pitchFamily="2" charset="-122"/>
                                </a:rPr>
                                <m:t>!</m:t>
                              </m:r>
                              <m:d>
                                <m:dPr>
                                  <m:ctrlPr>
                                    <a:rPr lang="en-US" altLang="zh-CN" i="1">
                                      <a:solidFill>
                                        <a:schemeClr val="bg1"/>
                                      </a:solidFill>
                                      <a:latin typeface="Cambria Math" panose="02040503050406030204" pitchFamily="18" charset="0"/>
                                      <a:ea typeface="全新硬笔行书简" panose="02010600040101010101" pitchFamily="2" charset="-122"/>
                                    </a:rPr>
                                  </m:ctrlPr>
                                </m:dPr>
                                <m:e>
                                  <m:r>
                                    <a:rPr lang="en-US" altLang="zh-CN" i="1">
                                      <a:solidFill>
                                        <a:schemeClr val="bg1"/>
                                      </a:solidFill>
                                      <a:latin typeface="Cambria Math" panose="02040503050406030204" pitchFamily="18" charset="0"/>
                                      <a:ea typeface="全新硬笔行书简" panose="02010600040101010101" pitchFamily="2" charset="-122"/>
                                    </a:rPr>
                                    <m:t>𝑘</m:t>
                                  </m:r>
                                  <m:r>
                                    <a:rPr lang="en-US" altLang="zh-CN" i="1">
                                      <a:solidFill>
                                        <a:schemeClr val="bg1"/>
                                      </a:solidFill>
                                      <a:latin typeface="Cambria Math" panose="02040503050406030204" pitchFamily="18" charset="0"/>
                                      <a:ea typeface="全新硬笔行书简" panose="02010600040101010101" pitchFamily="2" charset="-122"/>
                                    </a:rPr>
                                    <m:t>−</m:t>
                                  </m:r>
                                  <m:r>
                                    <a:rPr lang="en-US" altLang="zh-CN" i="1">
                                      <a:solidFill>
                                        <a:schemeClr val="bg1"/>
                                      </a:solidFill>
                                      <a:latin typeface="Cambria Math" panose="02040503050406030204" pitchFamily="18" charset="0"/>
                                      <a:ea typeface="全新硬笔行书简" panose="02010600040101010101" pitchFamily="2" charset="-122"/>
                                    </a:rPr>
                                    <m:t>𝑖</m:t>
                                  </m:r>
                                </m:e>
                              </m:d>
                              <m:r>
                                <a:rPr lang="en-US" altLang="zh-CN" i="1">
                                  <a:solidFill>
                                    <a:schemeClr val="bg1"/>
                                  </a:solidFill>
                                  <a:latin typeface="Cambria Math" panose="02040503050406030204" pitchFamily="18" charset="0"/>
                                  <a:ea typeface="全新硬笔行书简" panose="02010600040101010101" pitchFamily="2" charset="-122"/>
                                </a:rPr>
                                <m:t>!</m:t>
                              </m:r>
                            </m:den>
                          </m:f>
                        </m:e>
                      </m:nary>
                    </m:oMath>
                  </m:oMathPara>
                </a14:m>
                <a:endParaRPr lang="en-US" altLang="zh-CN" dirty="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r>
                        <a:rPr lang="en-US" altLang="zh-CN" i="1">
                          <a:solidFill>
                            <a:schemeClr val="bg1"/>
                          </a:solidFill>
                          <a:latin typeface="Cambria Math" panose="02040503050406030204" pitchFamily="18" charset="0"/>
                          <a:ea typeface="全新硬笔行书简" panose="02010600040101010101" pitchFamily="2" charset="-122"/>
                        </a:rPr>
                        <m:t>=</m:t>
                      </m:r>
                      <m:nary>
                        <m:naryPr>
                          <m:ctrlPr>
                            <a:rPr lang="en-US" altLang="zh-CN" i="1">
                              <a:solidFill>
                                <a:schemeClr val="bg1"/>
                              </a:solidFill>
                              <a:latin typeface="Cambria Math" panose="02040503050406030204" pitchFamily="18" charset="0"/>
                              <a:ea typeface="全新硬笔行书简" panose="02010600040101010101" pitchFamily="2" charset="-122"/>
                            </a:rPr>
                          </m:ctrlPr>
                        </m:naryPr>
                        <m:sub>
                          <m:r>
                            <a:rPr lang="en-US" altLang="zh-CN" i="1">
                              <a:solidFill>
                                <a:schemeClr val="bg1"/>
                              </a:solidFill>
                              <a:latin typeface="Cambria Math" panose="02040503050406030204" pitchFamily="18" charset="0"/>
                              <a:ea typeface="全新硬笔行书简" panose="02010600040101010101" pitchFamily="2" charset="-122"/>
                            </a:rPr>
                            <m:t>0</m:t>
                          </m:r>
                        </m:sub>
                        <m:sup>
                          <m:r>
                            <a:rPr lang="en-US" altLang="zh-CN" i="1">
                              <a:solidFill>
                                <a:schemeClr val="bg1"/>
                              </a:solidFill>
                              <a:latin typeface="Cambria Math" panose="02040503050406030204" pitchFamily="18" charset="0"/>
                              <a:ea typeface="全新硬笔行书简" panose="02010600040101010101" pitchFamily="2" charset="-122"/>
                            </a:rPr>
                            <m:t>1</m:t>
                          </m:r>
                        </m:sup>
                        <m:e>
                          <m:sSub>
                            <m:sSubPr>
                              <m:ctrlPr>
                                <a:rPr lang="en-US" altLang="zh-CN" i="1">
                                  <a:solidFill>
                                    <a:schemeClr val="bg1"/>
                                  </a:solidFill>
                                  <a:latin typeface="Cambria Math" panose="02040503050406030204" pitchFamily="18" charset="0"/>
                                  <a:ea typeface="全新硬笔行书简" panose="02010600040101010101" pitchFamily="2" charset="-122"/>
                                </a:rPr>
                              </m:ctrlPr>
                            </m:sSubPr>
                            <m:e>
                              <m:r>
                                <a:rPr lang="en-US" altLang="zh-CN" i="1">
                                  <a:solidFill>
                                    <a:schemeClr val="bg1"/>
                                  </a:solidFill>
                                  <a:latin typeface="Cambria Math" panose="02040503050406030204" pitchFamily="18" charset="0"/>
                                  <a:ea typeface="全新硬笔行书简" panose="02010600040101010101" pitchFamily="2" charset="-122"/>
                                </a:rPr>
                                <m:t>𝑙</m:t>
                              </m:r>
                            </m:e>
                            <m:sub>
                              <m:r>
                                <a:rPr lang="en-US" altLang="zh-CN" i="1">
                                  <a:solidFill>
                                    <a:schemeClr val="bg1"/>
                                  </a:solidFill>
                                  <a:latin typeface="Cambria Math" panose="02040503050406030204" pitchFamily="18" charset="0"/>
                                  <a:ea typeface="全新硬笔行书简" panose="02010600040101010101" pitchFamily="2" charset="-122"/>
                                </a:rPr>
                                <m:t>𝑖</m:t>
                              </m:r>
                            </m:sub>
                          </m:sSub>
                          <m:r>
                            <a:rPr lang="en-US" altLang="zh-CN" i="1">
                              <a:solidFill>
                                <a:schemeClr val="bg1"/>
                              </a:solidFill>
                              <a:latin typeface="Cambria Math" panose="02040503050406030204" pitchFamily="18" charset="0"/>
                              <a:ea typeface="全新硬笔行书简" panose="02010600040101010101" pitchFamily="2" charset="-122"/>
                            </a:rPr>
                            <m:t>(0,1,2,</m:t>
                          </m:r>
                          <m:r>
                            <a:rPr lang="en-US" altLang="zh-CN" i="1">
                              <a:solidFill>
                                <a:schemeClr val="bg1"/>
                              </a:solidFill>
                              <a:latin typeface="Cambria Math" panose="02040503050406030204" pitchFamily="18" charset="0"/>
                              <a:ea typeface="Cambria Math" panose="02040503050406030204" pitchFamily="18" charset="0"/>
                            </a:rPr>
                            <m:t>⋯,</m:t>
                          </m:r>
                          <m:r>
                            <a:rPr lang="en-US" altLang="zh-CN" i="1">
                              <a:solidFill>
                                <a:schemeClr val="bg1"/>
                              </a:solidFill>
                              <a:latin typeface="Cambria Math" panose="02040503050406030204" pitchFamily="18" charset="0"/>
                              <a:ea typeface="Cambria Math" panose="02040503050406030204" pitchFamily="18" charset="0"/>
                            </a:rPr>
                            <m:t>𝑘</m:t>
                          </m:r>
                          <m:r>
                            <a:rPr lang="en-US" altLang="zh-CN" i="1">
                              <a:solidFill>
                                <a:schemeClr val="bg1"/>
                              </a:solidFill>
                              <a:latin typeface="Cambria Math" panose="02040503050406030204" pitchFamily="18" charset="0"/>
                              <a:ea typeface="Cambria Math" panose="02040503050406030204" pitchFamily="18" charset="0"/>
                            </a:rPr>
                            <m:t>;</m:t>
                          </m:r>
                          <m:r>
                            <a:rPr lang="en-US" altLang="zh-CN" i="1">
                              <a:solidFill>
                                <a:schemeClr val="bg1"/>
                              </a:solidFill>
                              <a:latin typeface="Cambria Math" panose="02040503050406030204" pitchFamily="18" charset="0"/>
                              <a:ea typeface="Cambria Math" panose="02040503050406030204" pitchFamily="18" charset="0"/>
                            </a:rPr>
                            <m:t>𝑥</m:t>
                          </m:r>
                          <m:r>
                            <a:rPr lang="en-US" altLang="zh-CN" i="1">
                              <a:solidFill>
                                <a:schemeClr val="bg1"/>
                              </a:solidFill>
                              <a:latin typeface="Cambria Math" panose="02040503050406030204" pitchFamily="18" charset="0"/>
                              <a:ea typeface="Cambria Math" panose="02040503050406030204" pitchFamily="18" charset="0"/>
                            </a:rPr>
                            <m:t>)</m:t>
                          </m:r>
                        </m:e>
                      </m:nary>
                      <m:r>
                        <a:rPr lang="en-US" altLang="zh-CN" i="1">
                          <a:solidFill>
                            <a:schemeClr val="bg1"/>
                          </a:solidFill>
                          <a:latin typeface="Cambria Math" panose="02040503050406030204" pitchFamily="18" charset="0"/>
                          <a:ea typeface="全新硬笔行书简" panose="02010600040101010101" pitchFamily="2" charset="-122"/>
                        </a:rPr>
                        <m:t>𝑑𝑥</m:t>
                      </m:r>
                    </m:oMath>
                  </m:oMathPara>
                </a14:m>
                <a:endParaRPr lang="en-US" altLang="zh-CN" dirty="0">
                  <a:solidFill>
                    <a:schemeClr val="bg1"/>
                  </a:solidFill>
                  <a:latin typeface="全新硬笔行书简" panose="02010600040101010101" pitchFamily="2" charset="-122"/>
                  <a:ea typeface="全新硬笔行书简" panose="02010600040101010101" pitchFamily="2" charset="-122"/>
                </a:endParaRPr>
              </a:p>
              <a:p>
                <a:endParaRPr lang="en-US" altLang="zh-CN"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d>
                        <m:dPr>
                          <m:ctrlPr>
                            <a:rPr lang="en-US" altLang="zh-CN" b="0" i="1" smtClean="0">
                              <a:solidFill>
                                <a:schemeClr val="bg1"/>
                              </a:solidFill>
                              <a:latin typeface="Cambria Math" panose="02040503050406030204" pitchFamily="18" charset="0"/>
                              <a:ea typeface="全新硬笔行书简" panose="02010600040101010101" pitchFamily="2" charset="-122"/>
                            </a:rPr>
                          </m:ctrlPr>
                        </m:dPr>
                        <m:e>
                          <m:r>
                            <a:rPr lang="en-US" altLang="zh-CN" b="0" i="1" smtClean="0">
                              <a:solidFill>
                                <a:schemeClr val="bg1"/>
                              </a:solidFill>
                              <a:latin typeface="Cambria Math" panose="02040503050406030204" pitchFamily="18" charset="0"/>
                              <a:ea typeface="全新硬笔行书简" panose="02010600040101010101" pitchFamily="2" charset="-122"/>
                            </a:rPr>
                            <m:t>𝑖</m:t>
                          </m:r>
                          <m:r>
                            <a:rPr lang="en-US" altLang="zh-CN" b="0" i="1" smtClean="0">
                              <a:solidFill>
                                <a:schemeClr val="bg1"/>
                              </a:solidFill>
                              <a:latin typeface="Cambria Math" panose="02040503050406030204" pitchFamily="18" charset="0"/>
                              <a:ea typeface="全新硬笔行书简" panose="02010600040101010101" pitchFamily="2" charset="-122"/>
                            </a:rPr>
                            <m:t>=0,1,…,</m:t>
                          </m:r>
                          <m:r>
                            <a:rPr lang="en-US" altLang="zh-CN" b="0" i="1" smtClean="0">
                              <a:solidFill>
                                <a:schemeClr val="bg1"/>
                              </a:solidFill>
                              <a:latin typeface="Cambria Math" panose="02040503050406030204" pitchFamily="18" charset="0"/>
                              <a:ea typeface="全新硬笔行书简" panose="02010600040101010101" pitchFamily="2" charset="-122"/>
                            </a:rPr>
                            <m:t>𝑘</m:t>
                          </m:r>
                        </m:e>
                      </m:d>
                    </m:oMath>
                  </m:oMathPara>
                </a14:m>
                <a:endParaRPr lang="en-US" altLang="zh-CN" b="0" dirty="0" smtClean="0">
                  <a:solidFill>
                    <a:schemeClr val="bg1"/>
                  </a:solidFill>
                  <a:latin typeface="全新硬笔行书简" panose="02010600040101010101" pitchFamily="2" charset="-122"/>
                  <a:ea typeface="全新硬笔行书简" panose="02010600040101010101" pitchFamily="2" charset="-122"/>
                </a:endParaRPr>
              </a:p>
              <a:p>
                <a:r>
                  <a:rPr lang="zh-CN" altLang="en-US" dirty="0" smtClean="0">
                    <a:solidFill>
                      <a:schemeClr val="bg1"/>
                    </a:solidFill>
                    <a:latin typeface="全新硬笔行书简" panose="02010600040101010101" pitchFamily="2" charset="-122"/>
                    <a:ea typeface="全新硬笔行书简" panose="02010600040101010101" pitchFamily="2" charset="-122"/>
                  </a:rPr>
                  <a:t>局部截断误差系数</a:t>
                </a:r>
                <a:endParaRPr lang="en-US" altLang="zh-CN" b="0" dirty="0" smtClean="0">
                  <a:solidFill>
                    <a:schemeClr val="bg1"/>
                  </a:solidFill>
                  <a:latin typeface="全新硬笔行书简" panose="02010600040101010101" pitchFamily="2" charset="-122"/>
                  <a:ea typeface="全新硬笔行书简" panose="02010600040101010101" pitchFamily="2" charset="-122"/>
                </a:endParaRPr>
              </a:p>
              <a:p>
                <a:endParaRPr lang="en-US" altLang="zh-CN" b="0"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r>
                        <a:rPr lang="en-US" altLang="zh-CN" i="1">
                          <a:solidFill>
                            <a:schemeClr val="bg1"/>
                          </a:solidFill>
                          <a:latin typeface="Cambria Math" panose="02040503050406030204" pitchFamily="18" charset="0"/>
                          <a:ea typeface="全新硬笔行书简" panose="02010600040101010101" pitchFamily="2" charset="-122"/>
                        </a:rPr>
                        <m:t>𝑐</m:t>
                      </m:r>
                      <m:r>
                        <a:rPr lang="en-US" altLang="zh-CN" i="1">
                          <a:solidFill>
                            <a:schemeClr val="bg1"/>
                          </a:solidFill>
                          <a:latin typeface="Cambria Math" panose="02040503050406030204" pitchFamily="18" charset="0"/>
                          <a:ea typeface="全新硬笔行书简" panose="02010600040101010101" pitchFamily="2" charset="-122"/>
                        </a:rPr>
                        <m:t>=</m:t>
                      </m:r>
                      <m:nary>
                        <m:naryPr>
                          <m:ctrlPr>
                            <a:rPr lang="en-US" altLang="zh-CN" i="1">
                              <a:solidFill>
                                <a:schemeClr val="bg1"/>
                              </a:solidFill>
                              <a:latin typeface="Cambria Math" panose="02040503050406030204" pitchFamily="18" charset="0"/>
                              <a:ea typeface="全新硬笔行书简" panose="02010600040101010101" pitchFamily="2" charset="-122"/>
                            </a:rPr>
                          </m:ctrlPr>
                        </m:naryPr>
                        <m:sub>
                          <m:r>
                            <a:rPr lang="en-US" altLang="zh-CN" i="1">
                              <a:solidFill>
                                <a:schemeClr val="bg1"/>
                              </a:solidFill>
                              <a:latin typeface="Cambria Math" panose="02040503050406030204" pitchFamily="18" charset="0"/>
                              <a:ea typeface="全新硬笔行书简" panose="02010600040101010101" pitchFamily="2" charset="-122"/>
                            </a:rPr>
                            <m:t>0</m:t>
                          </m:r>
                        </m:sub>
                        <m:sup>
                          <m:r>
                            <a:rPr lang="en-US" altLang="zh-CN" i="1">
                              <a:solidFill>
                                <a:schemeClr val="bg1"/>
                              </a:solidFill>
                              <a:latin typeface="Cambria Math" panose="02040503050406030204" pitchFamily="18" charset="0"/>
                              <a:ea typeface="全新硬笔行书简" panose="02010600040101010101" pitchFamily="2" charset="-122"/>
                            </a:rPr>
                            <m:t>1</m:t>
                          </m:r>
                        </m:sup>
                        <m:e>
                          <m:sSub>
                            <m:sSubPr>
                              <m:ctrlPr>
                                <a:rPr lang="en-US" altLang="zh-CN" i="1">
                                  <a:solidFill>
                                    <a:schemeClr val="bg1"/>
                                  </a:solidFill>
                                  <a:latin typeface="Cambria Math" panose="02040503050406030204" pitchFamily="18" charset="0"/>
                                  <a:ea typeface="全新硬笔行书简" panose="02010600040101010101" pitchFamily="2" charset="-122"/>
                                </a:rPr>
                              </m:ctrlPr>
                            </m:sSubPr>
                            <m:e>
                              <m:r>
                                <a:rPr lang="en-US" altLang="zh-CN" i="1">
                                  <a:solidFill>
                                    <a:schemeClr val="bg1"/>
                                  </a:solidFill>
                                  <a:latin typeface="Cambria Math" panose="02040503050406030204" pitchFamily="18" charset="0"/>
                                  <a:ea typeface="全新硬笔行书简" panose="02010600040101010101" pitchFamily="2" charset="-122"/>
                                </a:rPr>
                                <m:t>𝑙</m:t>
                              </m:r>
                            </m:e>
                            <m:sub>
                              <m:r>
                                <a:rPr lang="en-US" altLang="zh-CN" b="0" i="1" smtClean="0">
                                  <a:solidFill>
                                    <a:schemeClr val="bg1"/>
                                  </a:solidFill>
                                  <a:latin typeface="Cambria Math" panose="02040503050406030204" pitchFamily="18" charset="0"/>
                                  <a:ea typeface="全新硬笔行书简" panose="02010600040101010101" pitchFamily="2" charset="-122"/>
                                </a:rPr>
                                <m:t>−1</m:t>
                              </m:r>
                            </m:sub>
                          </m:sSub>
                          <m:r>
                            <a:rPr lang="en-US" altLang="zh-CN" i="1">
                              <a:solidFill>
                                <a:schemeClr val="bg1"/>
                              </a:solidFill>
                              <a:latin typeface="Cambria Math" panose="02040503050406030204" pitchFamily="18" charset="0"/>
                              <a:ea typeface="全新硬笔行书简" panose="02010600040101010101" pitchFamily="2" charset="-122"/>
                            </a:rPr>
                            <m:t>(</m:t>
                          </m:r>
                          <m:r>
                            <a:rPr lang="en-US" altLang="zh-CN" b="0" i="1" smtClean="0">
                              <a:solidFill>
                                <a:schemeClr val="bg1"/>
                              </a:solidFill>
                              <a:latin typeface="Cambria Math" panose="02040503050406030204" pitchFamily="18" charset="0"/>
                              <a:ea typeface="全新硬笔行书简" panose="02010600040101010101" pitchFamily="2" charset="-122"/>
                            </a:rPr>
                            <m:t>−1,</m:t>
                          </m:r>
                          <m:r>
                            <a:rPr lang="en-US" altLang="zh-CN" i="1">
                              <a:solidFill>
                                <a:schemeClr val="bg1"/>
                              </a:solidFill>
                              <a:latin typeface="Cambria Math" panose="02040503050406030204" pitchFamily="18" charset="0"/>
                              <a:ea typeface="全新硬笔行书简" panose="02010600040101010101" pitchFamily="2" charset="-122"/>
                            </a:rPr>
                            <m:t>0,1,2,</m:t>
                          </m:r>
                          <m:r>
                            <a:rPr lang="en-US" altLang="zh-CN" i="1">
                              <a:solidFill>
                                <a:schemeClr val="bg1"/>
                              </a:solidFill>
                              <a:latin typeface="Cambria Math" panose="02040503050406030204" pitchFamily="18" charset="0"/>
                              <a:ea typeface="Cambria Math" panose="02040503050406030204" pitchFamily="18" charset="0"/>
                            </a:rPr>
                            <m:t>⋯,</m:t>
                          </m:r>
                          <m:r>
                            <a:rPr lang="en-US" altLang="zh-CN" i="1">
                              <a:solidFill>
                                <a:schemeClr val="bg1"/>
                              </a:solidFill>
                              <a:latin typeface="Cambria Math" panose="02040503050406030204" pitchFamily="18" charset="0"/>
                              <a:ea typeface="Cambria Math" panose="02040503050406030204" pitchFamily="18" charset="0"/>
                            </a:rPr>
                            <m:t>𝑘</m:t>
                          </m:r>
                          <m:r>
                            <a:rPr lang="en-US" altLang="zh-CN" i="1">
                              <a:solidFill>
                                <a:schemeClr val="bg1"/>
                              </a:solidFill>
                              <a:latin typeface="Cambria Math" panose="02040503050406030204" pitchFamily="18" charset="0"/>
                              <a:ea typeface="Cambria Math" panose="02040503050406030204" pitchFamily="18" charset="0"/>
                            </a:rPr>
                            <m:t>;</m:t>
                          </m:r>
                          <m:r>
                            <a:rPr lang="en-US" altLang="zh-CN" i="1">
                              <a:solidFill>
                                <a:schemeClr val="bg1"/>
                              </a:solidFill>
                              <a:latin typeface="Cambria Math" panose="02040503050406030204" pitchFamily="18" charset="0"/>
                              <a:ea typeface="Cambria Math" panose="02040503050406030204" pitchFamily="18" charset="0"/>
                            </a:rPr>
                            <m:t>𝑥</m:t>
                          </m:r>
                          <m:r>
                            <a:rPr lang="en-US" altLang="zh-CN" i="1">
                              <a:solidFill>
                                <a:schemeClr val="bg1"/>
                              </a:solidFill>
                              <a:latin typeface="Cambria Math" panose="02040503050406030204" pitchFamily="18" charset="0"/>
                              <a:ea typeface="Cambria Math" panose="02040503050406030204" pitchFamily="18" charset="0"/>
                            </a:rPr>
                            <m:t>)</m:t>
                          </m:r>
                        </m:e>
                      </m:nary>
                      <m:r>
                        <a:rPr lang="en-US" altLang="zh-CN" i="1">
                          <a:solidFill>
                            <a:schemeClr val="bg1"/>
                          </a:solidFill>
                          <a:latin typeface="Cambria Math" panose="02040503050406030204" pitchFamily="18" charset="0"/>
                          <a:ea typeface="全新硬笔行书简" panose="02010600040101010101" pitchFamily="2" charset="-122"/>
                        </a:rPr>
                        <m:t>𝑑𝑥</m:t>
                      </m:r>
                    </m:oMath>
                  </m:oMathPara>
                </a14:m>
                <a:endParaRPr lang="en-US" altLang="zh-CN" dirty="0">
                  <a:solidFill>
                    <a:schemeClr val="bg1"/>
                  </a:solidFill>
                  <a:latin typeface="全新硬笔行书简" panose="02010600040101010101" pitchFamily="2" charset="-122"/>
                  <a:ea typeface="全新硬笔行书简" panose="02010600040101010101" pitchFamily="2" charset="-122"/>
                </a:endParaRPr>
              </a:p>
              <a:p>
                <a:endParaRPr lang="en-US" altLang="zh-CN" dirty="0">
                  <a:solidFill>
                    <a:schemeClr val="bg1"/>
                  </a:solidFill>
                  <a:latin typeface="全新硬笔行书简" panose="02010600040101010101" pitchFamily="2" charset="-122"/>
                  <a:ea typeface="全新硬笔行书简" panose="02010600040101010101" pitchFamily="2" charset="-122"/>
                </a:endParaRPr>
              </a:p>
              <a:p>
                <a:endParaRPr lang="en-US" altLang="zh-CN" dirty="0">
                  <a:solidFill>
                    <a:schemeClr val="bg1"/>
                  </a:solidFill>
                  <a:latin typeface="全新硬笔行书简" panose="02010600040101010101" pitchFamily="2" charset="-122"/>
                  <a:ea typeface="全新硬笔行书简" panose="02010600040101010101" pitchFamily="2" charset="-122"/>
                </a:endParaRPr>
              </a:p>
              <a:p>
                <a:endParaRPr lang="en-US" altLang="zh-CN" dirty="0" smtClean="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5" name="矩形 4"/>
              <p:cNvSpPr>
                <a:spLocks noRot="1" noChangeAspect="1" noMove="1" noResize="1" noEditPoints="1" noAdjustHandles="1" noChangeArrowheads="1" noChangeShapeType="1" noTextEdit="1"/>
              </p:cNvSpPr>
              <p:nvPr/>
            </p:nvSpPr>
            <p:spPr>
              <a:xfrm>
                <a:off x="228714" y="685872"/>
                <a:ext cx="8686572" cy="7004803"/>
              </a:xfrm>
              <a:prstGeom prst="rect">
                <a:avLst/>
              </a:prstGeom>
              <a:blipFill>
                <a:blip r:embed="rId3"/>
                <a:stretch>
                  <a:fillRect l="-632" t="-435" r="-7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88880724"/>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noChangeArrowheads="1"/>
          </p:cNvSpPr>
          <p:nvPr>
            <p:ph type="body" sz="half" idx="2"/>
          </p:nvPr>
        </p:nvSpPr>
        <p:spPr>
          <a:xfrm>
            <a:off x="304912" y="152486"/>
            <a:ext cx="8610480" cy="6857910"/>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3.3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隐式亚当姆斯格式</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p>
        </p:txBody>
      </p:sp>
      <p:sp>
        <p:nvSpPr>
          <p:cNvPr id="2" name="矩形 1"/>
          <p:cNvSpPr/>
          <p:nvPr/>
        </p:nvSpPr>
        <p:spPr>
          <a:xfrm>
            <a:off x="381110" y="685872"/>
            <a:ext cx="8573822" cy="369332"/>
          </a:xfrm>
          <a:prstGeom prst="rect">
            <a:avLst/>
          </a:prstGeom>
        </p:spPr>
        <p:txBody>
          <a:bodyPr wrap="square">
            <a:spAutoFit/>
          </a:bodyPr>
          <a:lstStyle/>
          <a:p>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endParaRPr lang="zh-CN" altLang="en-US"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AlternateContent xmlns:mc="http://schemas.openxmlformats.org/markup-compatibility/2006" xmlns:a14="http://schemas.microsoft.com/office/drawing/2010/main">
        <mc:Choice Requires="a14">
          <p:sp>
            <p:nvSpPr>
              <p:cNvPr id="5" name="矩形 4"/>
              <p:cNvSpPr/>
              <p:nvPr/>
            </p:nvSpPr>
            <p:spPr>
              <a:xfrm>
                <a:off x="228714" y="685872"/>
                <a:ext cx="8686572" cy="5733236"/>
              </a:xfrm>
              <a:prstGeom prst="rect">
                <a:avLst/>
              </a:prstGeom>
            </p:spPr>
            <p:txBody>
              <a:bodyPr wrap="square">
                <a:spAutoFit/>
              </a:bodyPr>
              <a:lstStyle/>
              <a:p>
                <a:r>
                  <a:rPr lang="zh-CN" altLang="en-US" sz="2400" b="1" dirty="0" smtClean="0">
                    <a:solidFill>
                      <a:schemeClr val="bg1"/>
                    </a:solidFill>
                    <a:ea typeface="全新硬笔行书简" panose="02010600040101010101" pitchFamily="2" charset="-122"/>
                    <a:cs typeface="Times New Roman" panose="02020603050405020304" pitchFamily="18" charset="0"/>
                  </a:rPr>
                  <a:t>例如，</a:t>
                </a:r>
                <a:r>
                  <a:rPr lang="en-US" altLang="zh-CN" sz="2400" b="1" dirty="0" smtClean="0">
                    <a:solidFill>
                      <a:schemeClr val="bg1"/>
                    </a:solidFill>
                    <a:ea typeface="全新硬笔行书简" panose="02010600040101010101" pitchFamily="2" charset="-122"/>
                    <a:cs typeface="Times New Roman" panose="02020603050405020304" pitchFamily="18" charset="0"/>
                  </a:rPr>
                  <a:t>3</a:t>
                </a:r>
                <a:r>
                  <a:rPr lang="zh-CN" altLang="en-US" sz="2400" b="1" dirty="0" smtClean="0">
                    <a:solidFill>
                      <a:schemeClr val="bg1"/>
                    </a:solidFill>
                    <a:ea typeface="全新硬笔行书简" panose="02010600040101010101" pitchFamily="2" charset="-122"/>
                    <a:cs typeface="Times New Roman" panose="02020603050405020304" pitchFamily="18" charset="0"/>
                  </a:rPr>
                  <a:t>步亚当姆斯隐式格式</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Sub>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zh-CN" altLang="en-US"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𝜷</m:t>
                        </m:r>
                      </m:e>
                      <m: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3</m:t>
                        </m:r>
                      </m:sub>
                    </m:sSub>
                    <m:sSub>
                      <m:sSubPr>
                        <m:ctrlP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𝒇</m:t>
                        </m:r>
                      </m:e>
                      <m: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𝒏</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sub>
                    </m:sSub>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中</a:t>
                </a:r>
                <a:endPar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sz="2400" i="1" smtClean="0">
                              <a:solidFill>
                                <a:schemeClr val="bg1"/>
                              </a:solidFill>
                              <a:latin typeface="Cambria Math" panose="02040503050406030204" pitchFamily="18" charset="0"/>
                              <a:ea typeface="全新硬笔行书简" panose="02010600040101010101" pitchFamily="2" charset="-122"/>
                            </a:rPr>
                          </m:ctrlPr>
                        </m:sSubPr>
                        <m:e>
                          <m:r>
                            <a:rPr lang="zh-CN" altLang="en-US" sz="2400" i="1" smtClean="0">
                              <a:solidFill>
                                <a:schemeClr val="bg1"/>
                              </a:solidFill>
                              <a:latin typeface="Cambria Math" panose="02040503050406030204" pitchFamily="18" charset="0"/>
                              <a:ea typeface="全新硬笔行书简" panose="02010600040101010101" pitchFamily="2" charset="-122"/>
                            </a:rPr>
                            <m:t>𝛽</m:t>
                          </m:r>
                        </m:e>
                        <m:sub>
                          <m:r>
                            <a:rPr lang="en-US" altLang="zh-CN" sz="2400" i="1">
                              <a:solidFill>
                                <a:schemeClr val="bg1"/>
                              </a:solidFill>
                              <a:latin typeface="Cambria Math" panose="02040503050406030204" pitchFamily="18" charset="0"/>
                              <a:ea typeface="全新硬笔行书简" panose="02010600040101010101" pitchFamily="2" charset="-122"/>
                            </a:rPr>
                            <m:t>0</m:t>
                          </m:r>
                        </m:sub>
                      </m:sSub>
                      <m:r>
                        <a:rPr lang="en-US" altLang="zh-CN" sz="2400" i="1">
                          <a:solidFill>
                            <a:schemeClr val="bg1"/>
                          </a:solidFill>
                          <a:latin typeface="Cambria Math" panose="02040503050406030204" pitchFamily="18" charset="0"/>
                          <a:ea typeface="全新硬笔行书简" panose="02010600040101010101" pitchFamily="2" charset="-122"/>
                        </a:rPr>
                        <m:t>=</m:t>
                      </m:r>
                      <m:nary>
                        <m:naryPr>
                          <m:ctrlPr>
                            <a:rPr lang="en-US" altLang="zh-CN" sz="2400" i="1" smtClean="0">
                              <a:solidFill>
                                <a:schemeClr val="bg1"/>
                              </a:solidFill>
                              <a:latin typeface="Cambria Math" panose="02040503050406030204" pitchFamily="18" charset="0"/>
                              <a:ea typeface="全新硬笔行书简" panose="02010600040101010101" pitchFamily="2" charset="-122"/>
                            </a:rPr>
                          </m:ctrlPr>
                        </m:naryPr>
                        <m:sub>
                          <m:r>
                            <m:rPr>
                              <m:brk m:alnAt="23"/>
                            </m:rPr>
                            <a:rPr lang="en-US" altLang="zh-CN" sz="2400" i="1">
                              <a:solidFill>
                                <a:schemeClr val="bg1"/>
                              </a:solidFill>
                              <a:latin typeface="Cambria Math" panose="02040503050406030204" pitchFamily="18" charset="0"/>
                              <a:ea typeface="全新硬笔行书简" panose="02010600040101010101" pitchFamily="2" charset="-122"/>
                            </a:rPr>
                            <m:t>0</m:t>
                          </m:r>
                        </m:sub>
                        <m:sup>
                          <m:r>
                            <a:rPr lang="en-US" altLang="zh-CN" sz="2400" i="1">
                              <a:solidFill>
                                <a:schemeClr val="bg1"/>
                              </a:solidFill>
                              <a:latin typeface="Cambria Math" panose="02040503050406030204" pitchFamily="18" charset="0"/>
                              <a:ea typeface="全新硬笔行书简" panose="02010600040101010101" pitchFamily="2" charset="-122"/>
                            </a:rPr>
                            <m:t>1</m:t>
                          </m:r>
                        </m:sup>
                        <m:e>
                          <m:f>
                            <m:fPr>
                              <m:ctrlPr>
                                <a:rPr lang="en-US" altLang="zh-CN" sz="2400" i="1">
                                  <a:solidFill>
                                    <a:schemeClr val="bg1"/>
                                  </a:solidFill>
                                  <a:latin typeface="Cambria Math" panose="02040503050406030204" pitchFamily="18" charset="0"/>
                                  <a:ea typeface="全新硬笔行书简" panose="02010600040101010101" pitchFamily="2" charset="-122"/>
                                </a:rPr>
                              </m:ctrlPr>
                            </m:fPr>
                            <m:num>
                              <m:r>
                                <a:rPr lang="en-US" altLang="zh-CN" sz="2400" b="0" i="1" smtClean="0">
                                  <a:solidFill>
                                    <a:schemeClr val="bg1"/>
                                  </a:solidFill>
                                  <a:latin typeface="Cambria Math" panose="02040503050406030204" pitchFamily="18" charset="0"/>
                                  <a:ea typeface="全新硬笔行书简" panose="02010600040101010101" pitchFamily="2" charset="-122"/>
                                </a:rPr>
                                <m:t>(</m:t>
                              </m:r>
                              <m:r>
                                <a:rPr lang="en-US" altLang="zh-CN" sz="2400" i="1">
                                  <a:solidFill>
                                    <a:schemeClr val="bg1"/>
                                  </a:solidFill>
                                  <a:latin typeface="Cambria Math" panose="02040503050406030204" pitchFamily="18" charset="0"/>
                                  <a:ea typeface="全新硬笔行书简" panose="02010600040101010101" pitchFamily="2" charset="-122"/>
                                </a:rPr>
                                <m:t>𝑡</m:t>
                              </m:r>
                              <m:r>
                                <a:rPr lang="en-US" altLang="zh-CN" sz="2400" b="0" i="1" smtClean="0">
                                  <a:solidFill>
                                    <a:schemeClr val="bg1"/>
                                  </a:solidFill>
                                  <a:latin typeface="Cambria Math" panose="02040503050406030204" pitchFamily="18" charset="0"/>
                                  <a:ea typeface="全新硬笔行书简" panose="02010600040101010101" pitchFamily="2" charset="-122"/>
                                </a:rPr>
                                <m:t>−1)</m:t>
                              </m:r>
                              <m:d>
                                <m:dPr>
                                  <m:ctrlPr>
                                    <a:rPr lang="en-US" altLang="zh-CN" sz="2400" i="1">
                                      <a:solidFill>
                                        <a:schemeClr val="bg1"/>
                                      </a:solidFill>
                                      <a:latin typeface="Cambria Math" panose="02040503050406030204" pitchFamily="18" charset="0"/>
                                      <a:ea typeface="全新硬笔行书简" panose="02010600040101010101" pitchFamily="2" charset="-122"/>
                                    </a:rPr>
                                  </m:ctrlPr>
                                </m:dPr>
                                <m:e>
                                  <m:r>
                                    <a:rPr lang="en-US" altLang="zh-CN" sz="2400" i="1">
                                      <a:solidFill>
                                        <a:schemeClr val="bg1"/>
                                      </a:solidFill>
                                      <a:latin typeface="Cambria Math" panose="02040503050406030204" pitchFamily="18" charset="0"/>
                                      <a:ea typeface="全新硬笔行书简" panose="02010600040101010101" pitchFamily="2" charset="-122"/>
                                    </a:rPr>
                                    <m:t>𝑡</m:t>
                                  </m:r>
                                  <m:r>
                                    <a:rPr lang="en-US" altLang="zh-CN" sz="2400" b="0" i="1" smtClean="0">
                                      <a:solidFill>
                                        <a:schemeClr val="bg1"/>
                                      </a:solidFill>
                                      <a:latin typeface="Cambria Math" panose="02040503050406030204" pitchFamily="18" charset="0"/>
                                      <a:ea typeface="全新硬笔行书简" panose="02010600040101010101" pitchFamily="2" charset="-122"/>
                                    </a:rPr>
                                    <m:t>−2</m:t>
                                  </m:r>
                                </m:e>
                              </m:d>
                              <m:d>
                                <m:dPr>
                                  <m:ctrlPr>
                                    <a:rPr lang="en-US" altLang="zh-CN" sz="2400" i="1">
                                      <a:solidFill>
                                        <a:schemeClr val="bg1"/>
                                      </a:solidFill>
                                      <a:latin typeface="Cambria Math" panose="02040503050406030204" pitchFamily="18" charset="0"/>
                                      <a:ea typeface="全新硬笔行书简" panose="02010600040101010101" pitchFamily="2" charset="-122"/>
                                    </a:rPr>
                                  </m:ctrlPr>
                                </m:dPr>
                                <m:e>
                                  <m:r>
                                    <a:rPr lang="en-US" altLang="zh-CN" sz="2400" i="1">
                                      <a:solidFill>
                                        <a:schemeClr val="bg1"/>
                                      </a:solidFill>
                                      <a:latin typeface="Cambria Math" panose="02040503050406030204" pitchFamily="18" charset="0"/>
                                      <a:ea typeface="全新硬笔行书简" panose="02010600040101010101" pitchFamily="2" charset="-122"/>
                                    </a:rPr>
                                    <m:t>𝑡</m:t>
                                  </m:r>
                                  <m:r>
                                    <a:rPr lang="en-US" altLang="zh-CN" sz="2400" b="0" i="1" smtClean="0">
                                      <a:solidFill>
                                        <a:schemeClr val="bg1"/>
                                      </a:solidFill>
                                      <a:latin typeface="Cambria Math" panose="02040503050406030204" pitchFamily="18" charset="0"/>
                                      <a:ea typeface="全新硬笔行书简" panose="02010600040101010101" pitchFamily="2" charset="-122"/>
                                    </a:rPr>
                                    <m:t>−3)</m:t>
                                  </m:r>
                                </m:e>
                              </m:d>
                            </m:num>
                            <m:den>
                              <m:r>
                                <a:rPr lang="en-US" altLang="zh-CN" sz="2400" b="0" i="1" smtClean="0">
                                  <a:solidFill>
                                    <a:schemeClr val="bg1"/>
                                  </a:solidFill>
                                  <a:latin typeface="Cambria Math" panose="02040503050406030204" pitchFamily="18" charset="0"/>
                                  <a:ea typeface="全新硬笔行书简" panose="02010600040101010101" pitchFamily="2" charset="-122"/>
                                </a:rPr>
                                <m:t>−6</m:t>
                              </m:r>
                            </m:den>
                          </m:f>
                          <m:r>
                            <a:rPr lang="en-US" altLang="zh-CN" sz="2400" b="0" i="1" smtClean="0">
                              <a:solidFill>
                                <a:schemeClr val="bg1"/>
                              </a:solidFill>
                              <a:latin typeface="Cambria Math" panose="02040503050406030204" pitchFamily="18" charset="0"/>
                              <a:ea typeface="全新硬笔行书简" panose="02010600040101010101" pitchFamily="2" charset="-122"/>
                            </a:rPr>
                            <m:t>𝑑𝑡</m:t>
                          </m:r>
                        </m:e>
                      </m:nary>
                      <m:r>
                        <a:rPr lang="en-US" altLang="zh-CN" sz="2400" b="0" i="1" smtClean="0">
                          <a:solidFill>
                            <a:schemeClr val="bg1"/>
                          </a:solidFill>
                          <a:latin typeface="Cambria Math" panose="02040503050406030204" pitchFamily="18" charset="0"/>
                          <a:ea typeface="全新硬笔行书简" panose="02010600040101010101" pitchFamily="2" charset="-122"/>
                        </a:rPr>
                        <m:t>=</m:t>
                      </m:r>
                      <m:f>
                        <m:fPr>
                          <m:ctrlPr>
                            <a:rPr lang="en-US" altLang="zh-CN" sz="2400" b="0" i="1" smtClean="0">
                              <a:solidFill>
                                <a:schemeClr val="bg1"/>
                              </a:solidFill>
                              <a:latin typeface="Cambria Math" panose="02040503050406030204" pitchFamily="18" charset="0"/>
                              <a:ea typeface="全新硬笔行书简" panose="02010600040101010101" pitchFamily="2" charset="-122"/>
                            </a:rPr>
                          </m:ctrlPr>
                        </m:fPr>
                        <m:num>
                          <m:r>
                            <a:rPr lang="en-US" altLang="zh-CN" sz="2400" b="0" i="1" smtClean="0">
                              <a:solidFill>
                                <a:schemeClr val="bg1"/>
                              </a:solidFill>
                              <a:latin typeface="Cambria Math" panose="02040503050406030204" pitchFamily="18" charset="0"/>
                              <a:ea typeface="全新硬笔行书简" panose="02010600040101010101" pitchFamily="2" charset="-122"/>
                            </a:rPr>
                            <m:t>3</m:t>
                          </m:r>
                        </m:num>
                        <m:den>
                          <m:r>
                            <a:rPr lang="en-US" altLang="zh-CN" sz="2400" b="0" i="1" smtClean="0">
                              <a:solidFill>
                                <a:schemeClr val="bg1"/>
                              </a:solidFill>
                              <a:latin typeface="Cambria Math" panose="02040503050406030204" pitchFamily="18" charset="0"/>
                              <a:ea typeface="全新硬笔行书简" panose="02010600040101010101" pitchFamily="2" charset="-122"/>
                            </a:rPr>
                            <m:t>8</m:t>
                          </m:r>
                        </m:den>
                      </m:f>
                      <m:r>
                        <a:rPr lang="en-US" altLang="zh-CN" sz="2400" b="0" i="1" smtClean="0">
                          <a:solidFill>
                            <a:schemeClr val="bg1"/>
                          </a:solidFill>
                          <a:latin typeface="Cambria Math" panose="02040503050406030204" pitchFamily="18" charset="0"/>
                          <a:ea typeface="全新硬笔行书简" panose="02010600040101010101" pitchFamily="2" charset="-122"/>
                        </a:rPr>
                        <m:t>;</m:t>
                      </m:r>
                    </m:oMath>
                  </m:oMathPara>
                </a14:m>
                <a:endParaRPr lang="en-US" altLang="zh-CN" sz="2400" b="0" i="1" dirty="0" smtClean="0">
                  <a:solidFill>
                    <a:schemeClr val="bg1"/>
                  </a:solidFill>
                  <a:latin typeface="Cambria Math" panose="02040503050406030204" pitchFamily="18" charset="0"/>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sSub>
                        <m:sSubPr>
                          <m:ctrlPr>
                            <a:rPr lang="en-US" altLang="zh-CN" sz="2400" i="1">
                              <a:solidFill>
                                <a:schemeClr val="bg1"/>
                              </a:solidFill>
                              <a:latin typeface="Cambria Math" panose="02040503050406030204" pitchFamily="18" charset="0"/>
                              <a:ea typeface="全新硬笔行书简" panose="02010600040101010101" pitchFamily="2" charset="-122"/>
                            </a:rPr>
                          </m:ctrlPr>
                        </m:sSubPr>
                        <m:e>
                          <m:r>
                            <a:rPr lang="zh-CN" altLang="en-US" sz="2400" i="1">
                              <a:solidFill>
                                <a:schemeClr val="bg1"/>
                              </a:solidFill>
                              <a:latin typeface="Cambria Math" panose="02040503050406030204" pitchFamily="18" charset="0"/>
                              <a:ea typeface="全新硬笔行书简" panose="02010600040101010101" pitchFamily="2" charset="-122"/>
                            </a:rPr>
                            <m:t>𝛽</m:t>
                          </m:r>
                        </m:e>
                        <m:sub>
                          <m:r>
                            <a:rPr lang="en-US" altLang="zh-CN" sz="2400" b="0" i="1" smtClean="0">
                              <a:solidFill>
                                <a:schemeClr val="bg1"/>
                              </a:solidFill>
                              <a:latin typeface="Cambria Math" panose="02040503050406030204" pitchFamily="18" charset="0"/>
                              <a:ea typeface="全新硬笔行书简" panose="02010600040101010101" pitchFamily="2" charset="-122"/>
                            </a:rPr>
                            <m:t>1</m:t>
                          </m:r>
                        </m:sub>
                      </m:sSub>
                      <m:r>
                        <a:rPr lang="en-US" altLang="zh-CN" sz="2400" i="1">
                          <a:solidFill>
                            <a:schemeClr val="bg1"/>
                          </a:solidFill>
                          <a:latin typeface="Cambria Math" panose="02040503050406030204" pitchFamily="18" charset="0"/>
                          <a:ea typeface="全新硬笔行书简" panose="02010600040101010101" pitchFamily="2" charset="-122"/>
                        </a:rPr>
                        <m:t>=</m:t>
                      </m:r>
                      <m:nary>
                        <m:naryPr>
                          <m:ctrlPr>
                            <a:rPr lang="en-US" altLang="zh-CN" sz="2400" i="1">
                              <a:solidFill>
                                <a:schemeClr val="bg1"/>
                              </a:solidFill>
                              <a:latin typeface="Cambria Math" panose="02040503050406030204" pitchFamily="18" charset="0"/>
                              <a:ea typeface="全新硬笔行书简" panose="02010600040101010101" pitchFamily="2" charset="-122"/>
                            </a:rPr>
                          </m:ctrlPr>
                        </m:naryPr>
                        <m:sub>
                          <m:r>
                            <m:rPr>
                              <m:brk m:alnAt="23"/>
                            </m:rPr>
                            <a:rPr lang="en-US" altLang="zh-CN" sz="2400" i="1">
                              <a:solidFill>
                                <a:schemeClr val="bg1"/>
                              </a:solidFill>
                              <a:latin typeface="Cambria Math" panose="02040503050406030204" pitchFamily="18" charset="0"/>
                              <a:ea typeface="全新硬笔行书简" panose="02010600040101010101" pitchFamily="2" charset="-122"/>
                            </a:rPr>
                            <m:t>0</m:t>
                          </m:r>
                        </m:sub>
                        <m:sup>
                          <m:r>
                            <a:rPr lang="en-US" altLang="zh-CN" sz="2400" i="1">
                              <a:solidFill>
                                <a:schemeClr val="bg1"/>
                              </a:solidFill>
                              <a:latin typeface="Cambria Math" panose="02040503050406030204" pitchFamily="18" charset="0"/>
                              <a:ea typeface="全新硬笔行书简" panose="02010600040101010101" pitchFamily="2" charset="-122"/>
                            </a:rPr>
                            <m:t>1</m:t>
                          </m:r>
                        </m:sup>
                        <m:e>
                          <m:f>
                            <m:fPr>
                              <m:ctrlPr>
                                <a:rPr lang="en-US" altLang="zh-CN" sz="2400" i="1">
                                  <a:solidFill>
                                    <a:schemeClr val="bg1"/>
                                  </a:solidFill>
                                  <a:latin typeface="Cambria Math" panose="02040503050406030204" pitchFamily="18" charset="0"/>
                                  <a:ea typeface="全新硬笔行书简" panose="02010600040101010101" pitchFamily="2" charset="-122"/>
                                </a:rPr>
                              </m:ctrlPr>
                            </m:fPr>
                            <m:num>
                              <m:r>
                                <a:rPr lang="en-US" altLang="zh-CN" sz="2400" b="0" i="1" smtClean="0">
                                  <a:solidFill>
                                    <a:schemeClr val="bg1"/>
                                  </a:solidFill>
                                  <a:latin typeface="Cambria Math" panose="02040503050406030204" pitchFamily="18" charset="0"/>
                                  <a:ea typeface="全新硬笔行书简" panose="02010600040101010101" pitchFamily="2" charset="-122"/>
                                </a:rPr>
                                <m:t>𝑡</m:t>
                              </m:r>
                              <m:d>
                                <m:dPr>
                                  <m:ctrlPr>
                                    <a:rPr lang="en-US" altLang="zh-CN" sz="2400" i="1">
                                      <a:solidFill>
                                        <a:schemeClr val="bg1"/>
                                      </a:solidFill>
                                      <a:latin typeface="Cambria Math" panose="02040503050406030204" pitchFamily="18" charset="0"/>
                                      <a:ea typeface="全新硬笔行书简" panose="02010600040101010101" pitchFamily="2" charset="-122"/>
                                    </a:rPr>
                                  </m:ctrlPr>
                                </m:dPr>
                                <m:e>
                                  <m:r>
                                    <a:rPr lang="en-US" altLang="zh-CN" sz="2400" i="1">
                                      <a:solidFill>
                                        <a:schemeClr val="bg1"/>
                                      </a:solidFill>
                                      <a:latin typeface="Cambria Math" panose="02040503050406030204" pitchFamily="18" charset="0"/>
                                      <a:ea typeface="全新硬笔行书简" panose="02010600040101010101" pitchFamily="2" charset="-122"/>
                                    </a:rPr>
                                    <m:t>𝑡</m:t>
                                  </m:r>
                                  <m:r>
                                    <a:rPr lang="en-US" altLang="zh-CN" sz="2400" b="0" i="1" smtClean="0">
                                      <a:solidFill>
                                        <a:schemeClr val="bg1"/>
                                      </a:solidFill>
                                      <a:latin typeface="Cambria Math" panose="02040503050406030204" pitchFamily="18" charset="0"/>
                                      <a:ea typeface="全新硬笔行书简" panose="02010600040101010101" pitchFamily="2" charset="-122"/>
                                    </a:rPr>
                                    <m:t>−2</m:t>
                                  </m:r>
                                </m:e>
                              </m:d>
                              <m:d>
                                <m:dPr>
                                  <m:ctrlPr>
                                    <a:rPr lang="en-US" altLang="zh-CN" sz="2400" i="1">
                                      <a:solidFill>
                                        <a:schemeClr val="bg1"/>
                                      </a:solidFill>
                                      <a:latin typeface="Cambria Math" panose="02040503050406030204" pitchFamily="18" charset="0"/>
                                      <a:ea typeface="全新硬笔行书简" panose="02010600040101010101" pitchFamily="2" charset="-122"/>
                                    </a:rPr>
                                  </m:ctrlPr>
                                </m:dPr>
                                <m:e>
                                  <m:r>
                                    <a:rPr lang="en-US" altLang="zh-CN" sz="2400" i="1">
                                      <a:solidFill>
                                        <a:schemeClr val="bg1"/>
                                      </a:solidFill>
                                      <a:latin typeface="Cambria Math" panose="02040503050406030204" pitchFamily="18" charset="0"/>
                                      <a:ea typeface="全新硬笔行书简" panose="02010600040101010101" pitchFamily="2" charset="-122"/>
                                    </a:rPr>
                                    <m:t>𝑡</m:t>
                                  </m:r>
                                  <m:r>
                                    <a:rPr lang="en-US" altLang="zh-CN" sz="2400" b="0" i="1" smtClean="0">
                                      <a:solidFill>
                                        <a:schemeClr val="bg1"/>
                                      </a:solidFill>
                                      <a:latin typeface="Cambria Math" panose="02040503050406030204" pitchFamily="18" charset="0"/>
                                      <a:ea typeface="全新硬笔行书简" panose="02010600040101010101" pitchFamily="2" charset="-122"/>
                                    </a:rPr>
                                    <m:t>−3</m:t>
                                  </m:r>
                                </m:e>
                              </m:d>
                            </m:num>
                            <m:den>
                              <m:r>
                                <a:rPr lang="en-US" altLang="zh-CN" sz="2400" b="0" i="1" smtClean="0">
                                  <a:solidFill>
                                    <a:schemeClr val="bg1"/>
                                  </a:solidFill>
                                  <a:latin typeface="Cambria Math" panose="02040503050406030204" pitchFamily="18" charset="0"/>
                                  <a:ea typeface="全新硬笔行书简" panose="02010600040101010101" pitchFamily="2" charset="-122"/>
                                </a:rPr>
                                <m:t>2</m:t>
                              </m:r>
                            </m:den>
                          </m:f>
                          <m:r>
                            <a:rPr lang="en-US" altLang="zh-CN" sz="2400" i="1">
                              <a:solidFill>
                                <a:schemeClr val="bg1"/>
                              </a:solidFill>
                              <a:latin typeface="Cambria Math" panose="02040503050406030204" pitchFamily="18" charset="0"/>
                              <a:ea typeface="全新硬笔行书简" panose="02010600040101010101" pitchFamily="2" charset="-122"/>
                            </a:rPr>
                            <m:t>𝑑𝑡</m:t>
                          </m:r>
                        </m:e>
                      </m:nary>
                      <m:r>
                        <a:rPr lang="en-US" altLang="zh-CN" sz="2400" i="1">
                          <a:solidFill>
                            <a:schemeClr val="bg1"/>
                          </a:solidFill>
                          <a:latin typeface="Cambria Math" panose="02040503050406030204" pitchFamily="18" charset="0"/>
                          <a:ea typeface="全新硬笔行书简" panose="02010600040101010101" pitchFamily="2" charset="-122"/>
                        </a:rPr>
                        <m:t>=</m:t>
                      </m:r>
                      <m:f>
                        <m:fPr>
                          <m:ctrlPr>
                            <a:rPr lang="en-US" altLang="zh-CN" sz="2400" i="1">
                              <a:solidFill>
                                <a:schemeClr val="bg1"/>
                              </a:solidFill>
                              <a:latin typeface="Cambria Math" panose="02040503050406030204" pitchFamily="18" charset="0"/>
                              <a:ea typeface="全新硬笔行书简" panose="02010600040101010101" pitchFamily="2" charset="-122"/>
                            </a:rPr>
                          </m:ctrlPr>
                        </m:fPr>
                        <m:num>
                          <m:r>
                            <a:rPr lang="en-US" altLang="zh-CN" sz="2400" b="0" i="1" smtClean="0">
                              <a:solidFill>
                                <a:schemeClr val="bg1"/>
                              </a:solidFill>
                              <a:latin typeface="Cambria Math" panose="02040503050406030204" pitchFamily="18" charset="0"/>
                              <a:ea typeface="全新硬笔行书简" panose="02010600040101010101" pitchFamily="2" charset="-122"/>
                            </a:rPr>
                            <m:t>19</m:t>
                          </m:r>
                        </m:num>
                        <m:den>
                          <m:r>
                            <a:rPr lang="en-US" altLang="zh-CN" sz="2400" b="0" i="1" smtClean="0">
                              <a:solidFill>
                                <a:schemeClr val="bg1"/>
                              </a:solidFill>
                              <a:latin typeface="Cambria Math" panose="02040503050406030204" pitchFamily="18" charset="0"/>
                              <a:ea typeface="全新硬笔行书简" panose="02010600040101010101" pitchFamily="2" charset="-122"/>
                            </a:rPr>
                            <m:t>24</m:t>
                          </m:r>
                        </m:den>
                      </m:f>
                      <m:r>
                        <a:rPr lang="en-US" altLang="zh-CN" sz="2400" b="0" i="1" smtClean="0">
                          <a:solidFill>
                            <a:schemeClr val="bg1"/>
                          </a:solidFill>
                          <a:latin typeface="Cambria Math" panose="02040503050406030204" pitchFamily="18" charset="0"/>
                          <a:ea typeface="全新硬笔行书简" panose="02010600040101010101" pitchFamily="2" charset="-122"/>
                        </a:rPr>
                        <m:t>;</m:t>
                      </m:r>
                    </m:oMath>
                  </m:oMathPara>
                </a14:m>
                <a:endParaRPr lang="en-US" altLang="zh-CN" sz="2400" b="0" i="1" dirty="0" smtClean="0">
                  <a:solidFill>
                    <a:schemeClr val="bg1"/>
                  </a:solidFill>
                  <a:latin typeface="Cambria Math" panose="02040503050406030204" pitchFamily="18" charset="0"/>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sSub>
                        <m:sSubPr>
                          <m:ctrlPr>
                            <a:rPr lang="en-US" altLang="zh-CN" sz="2400" i="1">
                              <a:solidFill>
                                <a:schemeClr val="bg1"/>
                              </a:solidFill>
                              <a:latin typeface="Cambria Math" panose="02040503050406030204" pitchFamily="18" charset="0"/>
                              <a:ea typeface="全新硬笔行书简" panose="02010600040101010101" pitchFamily="2" charset="-122"/>
                            </a:rPr>
                          </m:ctrlPr>
                        </m:sSubPr>
                        <m:e>
                          <m:r>
                            <a:rPr lang="zh-CN" altLang="en-US" sz="2400" i="1">
                              <a:solidFill>
                                <a:schemeClr val="bg1"/>
                              </a:solidFill>
                              <a:latin typeface="Cambria Math" panose="02040503050406030204" pitchFamily="18" charset="0"/>
                              <a:ea typeface="全新硬笔行书简" panose="02010600040101010101" pitchFamily="2" charset="-122"/>
                            </a:rPr>
                            <m:t>𝛽</m:t>
                          </m:r>
                        </m:e>
                        <m:sub>
                          <m:r>
                            <a:rPr lang="en-US" altLang="zh-CN" sz="2400" b="0" i="1" smtClean="0">
                              <a:solidFill>
                                <a:schemeClr val="bg1"/>
                              </a:solidFill>
                              <a:latin typeface="Cambria Math" panose="02040503050406030204" pitchFamily="18" charset="0"/>
                              <a:ea typeface="全新硬笔行书简" panose="02010600040101010101" pitchFamily="2" charset="-122"/>
                            </a:rPr>
                            <m:t>2</m:t>
                          </m:r>
                        </m:sub>
                      </m:sSub>
                      <m:r>
                        <a:rPr lang="en-US" altLang="zh-CN" sz="2400" i="1">
                          <a:solidFill>
                            <a:schemeClr val="bg1"/>
                          </a:solidFill>
                          <a:latin typeface="Cambria Math" panose="02040503050406030204" pitchFamily="18" charset="0"/>
                          <a:ea typeface="全新硬笔行书简" panose="02010600040101010101" pitchFamily="2" charset="-122"/>
                        </a:rPr>
                        <m:t>=</m:t>
                      </m:r>
                      <m:nary>
                        <m:naryPr>
                          <m:ctrlPr>
                            <a:rPr lang="en-US" altLang="zh-CN" sz="2400" i="1">
                              <a:solidFill>
                                <a:schemeClr val="bg1"/>
                              </a:solidFill>
                              <a:latin typeface="Cambria Math" panose="02040503050406030204" pitchFamily="18" charset="0"/>
                              <a:ea typeface="全新硬笔行书简" panose="02010600040101010101" pitchFamily="2" charset="-122"/>
                            </a:rPr>
                          </m:ctrlPr>
                        </m:naryPr>
                        <m:sub>
                          <m:r>
                            <m:rPr>
                              <m:brk m:alnAt="23"/>
                            </m:rPr>
                            <a:rPr lang="en-US" altLang="zh-CN" sz="2400" i="1">
                              <a:solidFill>
                                <a:schemeClr val="bg1"/>
                              </a:solidFill>
                              <a:latin typeface="Cambria Math" panose="02040503050406030204" pitchFamily="18" charset="0"/>
                              <a:ea typeface="全新硬笔行书简" panose="02010600040101010101" pitchFamily="2" charset="-122"/>
                            </a:rPr>
                            <m:t>0</m:t>
                          </m:r>
                        </m:sub>
                        <m:sup>
                          <m:r>
                            <a:rPr lang="en-US" altLang="zh-CN" sz="2400" i="1">
                              <a:solidFill>
                                <a:schemeClr val="bg1"/>
                              </a:solidFill>
                              <a:latin typeface="Cambria Math" panose="02040503050406030204" pitchFamily="18" charset="0"/>
                              <a:ea typeface="全新硬笔行书简" panose="02010600040101010101" pitchFamily="2" charset="-122"/>
                            </a:rPr>
                            <m:t>1</m:t>
                          </m:r>
                        </m:sup>
                        <m:e>
                          <m:f>
                            <m:fPr>
                              <m:ctrlPr>
                                <a:rPr lang="en-US" altLang="zh-CN" sz="2400" i="1">
                                  <a:solidFill>
                                    <a:schemeClr val="bg1"/>
                                  </a:solidFill>
                                  <a:latin typeface="Cambria Math" panose="02040503050406030204" pitchFamily="18" charset="0"/>
                                  <a:ea typeface="全新硬笔行书简" panose="02010600040101010101" pitchFamily="2" charset="-122"/>
                                </a:rPr>
                              </m:ctrlPr>
                            </m:fPr>
                            <m:num>
                              <m:r>
                                <a:rPr lang="en-US" altLang="zh-CN" sz="2400" b="0" i="1" smtClean="0">
                                  <a:solidFill>
                                    <a:schemeClr val="bg1"/>
                                  </a:solidFill>
                                  <a:latin typeface="Cambria Math" panose="02040503050406030204" pitchFamily="18" charset="0"/>
                                  <a:ea typeface="全新硬笔行书简" panose="02010600040101010101" pitchFamily="2" charset="-122"/>
                                </a:rPr>
                                <m:t>𝑡</m:t>
                              </m:r>
                              <m:d>
                                <m:dPr>
                                  <m:ctrlPr>
                                    <a:rPr lang="en-US" altLang="zh-CN" sz="2400" i="1">
                                      <a:solidFill>
                                        <a:schemeClr val="bg1"/>
                                      </a:solidFill>
                                      <a:latin typeface="Cambria Math" panose="02040503050406030204" pitchFamily="18" charset="0"/>
                                      <a:ea typeface="全新硬笔行书简" panose="02010600040101010101" pitchFamily="2" charset="-122"/>
                                    </a:rPr>
                                  </m:ctrlPr>
                                </m:dPr>
                                <m:e>
                                  <m:r>
                                    <a:rPr lang="en-US" altLang="zh-CN" sz="2400" i="1">
                                      <a:solidFill>
                                        <a:schemeClr val="bg1"/>
                                      </a:solidFill>
                                      <a:latin typeface="Cambria Math" panose="02040503050406030204" pitchFamily="18" charset="0"/>
                                      <a:ea typeface="全新硬笔行书简" panose="02010600040101010101" pitchFamily="2" charset="-122"/>
                                    </a:rPr>
                                    <m:t>𝑡</m:t>
                                  </m:r>
                                  <m:r>
                                    <a:rPr lang="en-US" altLang="zh-CN" sz="2400" i="1">
                                      <a:solidFill>
                                        <a:schemeClr val="bg1"/>
                                      </a:solidFill>
                                      <a:latin typeface="Cambria Math" panose="02040503050406030204" pitchFamily="18" charset="0"/>
                                      <a:ea typeface="全新硬笔行书简" panose="02010600040101010101" pitchFamily="2" charset="-122"/>
                                    </a:rPr>
                                    <m:t>−1</m:t>
                                  </m:r>
                                </m:e>
                              </m:d>
                              <m:r>
                                <a:rPr lang="en-US" altLang="zh-CN" sz="2400" i="1">
                                  <a:solidFill>
                                    <a:schemeClr val="bg1"/>
                                  </a:solidFill>
                                  <a:latin typeface="Cambria Math" panose="02040503050406030204" pitchFamily="18" charset="0"/>
                                  <a:ea typeface="全新硬笔行书简" panose="02010600040101010101" pitchFamily="2" charset="-122"/>
                                </a:rPr>
                                <m:t> </m:t>
                              </m:r>
                              <m:d>
                                <m:dPr>
                                  <m:ctrlPr>
                                    <a:rPr lang="en-US" altLang="zh-CN" sz="2400" i="1">
                                      <a:solidFill>
                                        <a:schemeClr val="bg1"/>
                                      </a:solidFill>
                                      <a:latin typeface="Cambria Math" panose="02040503050406030204" pitchFamily="18" charset="0"/>
                                      <a:ea typeface="全新硬笔行书简" panose="02010600040101010101" pitchFamily="2" charset="-122"/>
                                    </a:rPr>
                                  </m:ctrlPr>
                                </m:dPr>
                                <m:e>
                                  <m:r>
                                    <a:rPr lang="en-US" altLang="zh-CN" sz="2400" i="1">
                                      <a:solidFill>
                                        <a:schemeClr val="bg1"/>
                                      </a:solidFill>
                                      <a:latin typeface="Cambria Math" panose="02040503050406030204" pitchFamily="18" charset="0"/>
                                      <a:ea typeface="全新硬笔行书简" panose="02010600040101010101" pitchFamily="2" charset="-122"/>
                                    </a:rPr>
                                    <m:t>𝑡</m:t>
                                  </m:r>
                                  <m:r>
                                    <a:rPr lang="en-US" altLang="zh-CN" sz="2400" b="0" i="1" smtClean="0">
                                      <a:solidFill>
                                        <a:schemeClr val="bg1"/>
                                      </a:solidFill>
                                      <a:latin typeface="Cambria Math" panose="02040503050406030204" pitchFamily="18" charset="0"/>
                                      <a:ea typeface="全新硬笔行书简" panose="02010600040101010101" pitchFamily="2" charset="-122"/>
                                    </a:rPr>
                                    <m:t>−3</m:t>
                                  </m:r>
                                </m:e>
                              </m:d>
                              <m:r>
                                <a:rPr lang="en-US" altLang="zh-CN" sz="2400" i="1">
                                  <a:solidFill>
                                    <a:schemeClr val="bg1"/>
                                  </a:solidFill>
                                  <a:latin typeface="Cambria Math" panose="02040503050406030204" pitchFamily="18" charset="0"/>
                                  <a:ea typeface="全新硬笔行书简" panose="02010600040101010101" pitchFamily="2" charset="-122"/>
                                </a:rPr>
                                <m:t>𝑑𝑡</m:t>
                              </m:r>
                            </m:num>
                            <m:den>
                              <m:r>
                                <a:rPr lang="en-US" altLang="zh-CN" sz="2400" b="0" i="1" smtClean="0">
                                  <a:solidFill>
                                    <a:schemeClr val="bg1"/>
                                  </a:solidFill>
                                  <a:latin typeface="Cambria Math" panose="02040503050406030204" pitchFamily="18" charset="0"/>
                                  <a:ea typeface="全新硬笔行书简" panose="02010600040101010101" pitchFamily="2" charset="-122"/>
                                </a:rPr>
                                <m:t>−2</m:t>
                              </m:r>
                            </m:den>
                          </m:f>
                        </m:e>
                      </m:nary>
                      <m:r>
                        <a:rPr lang="en-US" altLang="zh-CN" sz="2400" i="1">
                          <a:solidFill>
                            <a:schemeClr val="bg1"/>
                          </a:solidFill>
                          <a:latin typeface="Cambria Math" panose="02040503050406030204" pitchFamily="18" charset="0"/>
                          <a:ea typeface="全新硬笔行书简" panose="02010600040101010101" pitchFamily="2" charset="-122"/>
                        </a:rPr>
                        <m:t>=</m:t>
                      </m:r>
                      <m:r>
                        <a:rPr lang="en-US" altLang="zh-CN" sz="2400" b="0" i="1" smtClean="0">
                          <a:solidFill>
                            <a:schemeClr val="bg1"/>
                          </a:solidFill>
                          <a:latin typeface="Cambria Math" panose="02040503050406030204" pitchFamily="18" charset="0"/>
                          <a:ea typeface="全新硬笔行书简" panose="02010600040101010101" pitchFamily="2" charset="-122"/>
                        </a:rPr>
                        <m:t>−</m:t>
                      </m:r>
                      <m:f>
                        <m:fPr>
                          <m:ctrlPr>
                            <a:rPr lang="en-US" altLang="zh-CN" sz="2400" i="1">
                              <a:solidFill>
                                <a:schemeClr val="bg1"/>
                              </a:solidFill>
                              <a:latin typeface="Cambria Math" panose="02040503050406030204" pitchFamily="18" charset="0"/>
                              <a:ea typeface="全新硬笔行书简" panose="02010600040101010101" pitchFamily="2" charset="-122"/>
                            </a:rPr>
                          </m:ctrlPr>
                        </m:fPr>
                        <m:num>
                          <m:r>
                            <a:rPr lang="en-US" altLang="zh-CN" sz="2400" b="0" i="1" smtClean="0">
                              <a:solidFill>
                                <a:schemeClr val="bg1"/>
                              </a:solidFill>
                              <a:latin typeface="Cambria Math" panose="02040503050406030204" pitchFamily="18" charset="0"/>
                              <a:ea typeface="全新硬笔行书简" panose="02010600040101010101" pitchFamily="2" charset="-122"/>
                            </a:rPr>
                            <m:t>5</m:t>
                          </m:r>
                        </m:num>
                        <m:den>
                          <m:r>
                            <a:rPr lang="en-US" altLang="zh-CN" sz="2400" b="0" i="1" smtClean="0">
                              <a:solidFill>
                                <a:schemeClr val="bg1"/>
                              </a:solidFill>
                              <a:latin typeface="Cambria Math" panose="02040503050406030204" pitchFamily="18" charset="0"/>
                              <a:ea typeface="全新硬笔行书简" panose="02010600040101010101" pitchFamily="2" charset="-122"/>
                            </a:rPr>
                            <m:t>24</m:t>
                          </m:r>
                        </m:den>
                      </m:f>
                      <m:r>
                        <a:rPr lang="en-US" altLang="zh-CN" sz="2400" b="0" i="1" smtClean="0">
                          <a:solidFill>
                            <a:schemeClr val="bg1"/>
                          </a:solidFill>
                          <a:latin typeface="Cambria Math" panose="02040503050406030204" pitchFamily="18" charset="0"/>
                          <a:ea typeface="全新硬笔行书简" panose="02010600040101010101" pitchFamily="2" charset="-122"/>
                        </a:rPr>
                        <m:t>;</m:t>
                      </m:r>
                    </m:oMath>
                  </m:oMathPara>
                </a14:m>
                <a:endParaRPr lang="en-US" altLang="zh-CN" sz="2400" b="0" i="1" dirty="0" smtClean="0">
                  <a:solidFill>
                    <a:schemeClr val="bg1"/>
                  </a:solidFill>
                  <a:latin typeface="Cambria Math" panose="02040503050406030204" pitchFamily="18" charset="0"/>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sSub>
                        <m:sSubPr>
                          <m:ctrlPr>
                            <a:rPr lang="en-US" altLang="zh-CN" sz="2400" i="1">
                              <a:solidFill>
                                <a:schemeClr val="bg1"/>
                              </a:solidFill>
                              <a:latin typeface="Cambria Math" panose="02040503050406030204" pitchFamily="18" charset="0"/>
                              <a:ea typeface="全新硬笔行书简" panose="02010600040101010101" pitchFamily="2" charset="-122"/>
                            </a:rPr>
                          </m:ctrlPr>
                        </m:sSubPr>
                        <m:e>
                          <m:r>
                            <a:rPr lang="zh-CN" altLang="en-US" sz="2400" i="1">
                              <a:solidFill>
                                <a:schemeClr val="bg1"/>
                              </a:solidFill>
                              <a:latin typeface="Cambria Math" panose="02040503050406030204" pitchFamily="18" charset="0"/>
                              <a:ea typeface="全新硬笔行书简" panose="02010600040101010101" pitchFamily="2" charset="-122"/>
                            </a:rPr>
                            <m:t>𝛽</m:t>
                          </m:r>
                        </m:e>
                        <m:sub>
                          <m:r>
                            <a:rPr lang="en-US" altLang="zh-CN" sz="2400" b="0" i="1" smtClean="0">
                              <a:solidFill>
                                <a:schemeClr val="bg1"/>
                              </a:solidFill>
                              <a:latin typeface="Cambria Math" panose="02040503050406030204" pitchFamily="18" charset="0"/>
                              <a:ea typeface="全新硬笔行书简" panose="02010600040101010101" pitchFamily="2" charset="-122"/>
                            </a:rPr>
                            <m:t>3</m:t>
                          </m:r>
                        </m:sub>
                      </m:sSub>
                      <m:r>
                        <a:rPr lang="en-US" altLang="zh-CN" sz="2400" i="1">
                          <a:solidFill>
                            <a:schemeClr val="bg1"/>
                          </a:solidFill>
                          <a:latin typeface="Cambria Math" panose="02040503050406030204" pitchFamily="18" charset="0"/>
                          <a:ea typeface="全新硬笔行书简" panose="02010600040101010101" pitchFamily="2" charset="-122"/>
                        </a:rPr>
                        <m:t>=</m:t>
                      </m:r>
                      <m:nary>
                        <m:naryPr>
                          <m:ctrlPr>
                            <a:rPr lang="en-US" altLang="zh-CN" sz="2400" i="1">
                              <a:solidFill>
                                <a:schemeClr val="bg1"/>
                              </a:solidFill>
                              <a:latin typeface="Cambria Math" panose="02040503050406030204" pitchFamily="18" charset="0"/>
                              <a:ea typeface="全新硬笔行书简" panose="02010600040101010101" pitchFamily="2" charset="-122"/>
                            </a:rPr>
                          </m:ctrlPr>
                        </m:naryPr>
                        <m:sub>
                          <m:r>
                            <m:rPr>
                              <m:brk m:alnAt="23"/>
                            </m:rPr>
                            <a:rPr lang="en-US" altLang="zh-CN" sz="2400" i="1">
                              <a:solidFill>
                                <a:schemeClr val="bg1"/>
                              </a:solidFill>
                              <a:latin typeface="Cambria Math" panose="02040503050406030204" pitchFamily="18" charset="0"/>
                              <a:ea typeface="全新硬笔行书简" panose="02010600040101010101" pitchFamily="2" charset="-122"/>
                            </a:rPr>
                            <m:t>0</m:t>
                          </m:r>
                        </m:sub>
                        <m:sup>
                          <m:r>
                            <a:rPr lang="en-US" altLang="zh-CN" sz="2400" i="1">
                              <a:solidFill>
                                <a:schemeClr val="bg1"/>
                              </a:solidFill>
                              <a:latin typeface="Cambria Math" panose="02040503050406030204" pitchFamily="18" charset="0"/>
                              <a:ea typeface="全新硬笔行书简" panose="02010600040101010101" pitchFamily="2" charset="-122"/>
                            </a:rPr>
                            <m:t>1</m:t>
                          </m:r>
                        </m:sup>
                        <m:e>
                          <m:f>
                            <m:fPr>
                              <m:ctrlPr>
                                <a:rPr lang="en-US" altLang="zh-CN" sz="2400" i="1">
                                  <a:solidFill>
                                    <a:schemeClr val="bg1"/>
                                  </a:solidFill>
                                  <a:latin typeface="Cambria Math" panose="02040503050406030204" pitchFamily="18" charset="0"/>
                                  <a:ea typeface="全新硬笔行书简" panose="02010600040101010101" pitchFamily="2" charset="-122"/>
                                </a:rPr>
                              </m:ctrlPr>
                            </m:fPr>
                            <m:num>
                              <m:r>
                                <a:rPr lang="en-US" altLang="zh-CN" sz="2400" b="0" i="1" smtClean="0">
                                  <a:solidFill>
                                    <a:schemeClr val="bg1"/>
                                  </a:solidFill>
                                  <a:latin typeface="Cambria Math" panose="02040503050406030204" pitchFamily="18" charset="0"/>
                                  <a:ea typeface="全新硬笔行书简" panose="02010600040101010101" pitchFamily="2" charset="-122"/>
                                </a:rPr>
                                <m:t>𝑡</m:t>
                              </m:r>
                              <m:r>
                                <a:rPr lang="en-US" altLang="zh-CN" sz="2400" i="1">
                                  <a:solidFill>
                                    <a:schemeClr val="bg1"/>
                                  </a:solidFill>
                                  <a:latin typeface="Cambria Math" panose="02040503050406030204" pitchFamily="18" charset="0"/>
                                  <a:ea typeface="全新硬笔行书简" panose="02010600040101010101" pitchFamily="2" charset="-122"/>
                                </a:rPr>
                                <m:t>(</m:t>
                              </m:r>
                              <m:r>
                                <a:rPr lang="en-US" altLang="zh-CN" sz="2400" i="1">
                                  <a:solidFill>
                                    <a:schemeClr val="bg1"/>
                                  </a:solidFill>
                                  <a:latin typeface="Cambria Math" panose="02040503050406030204" pitchFamily="18" charset="0"/>
                                  <a:ea typeface="全新硬笔行书简" panose="02010600040101010101" pitchFamily="2" charset="-122"/>
                                </a:rPr>
                                <m:t>𝑡</m:t>
                              </m:r>
                              <m:r>
                                <a:rPr lang="en-US" altLang="zh-CN" sz="2400" i="1">
                                  <a:solidFill>
                                    <a:schemeClr val="bg1"/>
                                  </a:solidFill>
                                  <a:latin typeface="Cambria Math" panose="02040503050406030204" pitchFamily="18" charset="0"/>
                                  <a:ea typeface="全新硬笔行书简" panose="02010600040101010101" pitchFamily="2" charset="-122"/>
                                </a:rPr>
                                <m:t>−1)</m:t>
                              </m:r>
                              <m:d>
                                <m:dPr>
                                  <m:ctrlPr>
                                    <a:rPr lang="en-US" altLang="zh-CN" sz="2400" i="1">
                                      <a:solidFill>
                                        <a:schemeClr val="bg1"/>
                                      </a:solidFill>
                                      <a:latin typeface="Cambria Math" panose="02040503050406030204" pitchFamily="18" charset="0"/>
                                      <a:ea typeface="全新硬笔行书简" panose="02010600040101010101" pitchFamily="2" charset="-122"/>
                                    </a:rPr>
                                  </m:ctrlPr>
                                </m:dPr>
                                <m:e>
                                  <m:r>
                                    <a:rPr lang="en-US" altLang="zh-CN" sz="2400" i="1">
                                      <a:solidFill>
                                        <a:schemeClr val="bg1"/>
                                      </a:solidFill>
                                      <a:latin typeface="Cambria Math" panose="02040503050406030204" pitchFamily="18" charset="0"/>
                                      <a:ea typeface="全新硬笔行书简" panose="02010600040101010101" pitchFamily="2" charset="-122"/>
                                    </a:rPr>
                                    <m:t>𝑡</m:t>
                                  </m:r>
                                  <m:r>
                                    <a:rPr lang="en-US" altLang="zh-CN" sz="2400" b="0" i="1" smtClean="0">
                                      <a:solidFill>
                                        <a:schemeClr val="bg1"/>
                                      </a:solidFill>
                                      <a:latin typeface="Cambria Math" panose="02040503050406030204" pitchFamily="18" charset="0"/>
                                      <a:ea typeface="全新硬笔行书简" panose="02010600040101010101" pitchFamily="2" charset="-122"/>
                                    </a:rPr>
                                    <m:t>−2</m:t>
                                  </m:r>
                                </m:e>
                              </m:d>
                            </m:num>
                            <m:den>
                              <m:r>
                                <a:rPr lang="en-US" altLang="zh-CN" sz="2400" b="0" i="1" smtClean="0">
                                  <a:solidFill>
                                    <a:schemeClr val="bg1"/>
                                  </a:solidFill>
                                  <a:latin typeface="Cambria Math" panose="02040503050406030204" pitchFamily="18" charset="0"/>
                                  <a:ea typeface="全新硬笔行书简" panose="02010600040101010101" pitchFamily="2" charset="-122"/>
                                </a:rPr>
                                <m:t>6</m:t>
                              </m:r>
                            </m:den>
                          </m:f>
                          <m:r>
                            <a:rPr lang="en-US" altLang="zh-CN" sz="2400" i="1">
                              <a:solidFill>
                                <a:schemeClr val="bg1"/>
                              </a:solidFill>
                              <a:latin typeface="Cambria Math" panose="02040503050406030204" pitchFamily="18" charset="0"/>
                              <a:ea typeface="全新硬笔行书简" panose="02010600040101010101" pitchFamily="2" charset="-122"/>
                            </a:rPr>
                            <m:t>𝑑𝑡</m:t>
                          </m:r>
                        </m:e>
                      </m:nary>
                      <m:r>
                        <a:rPr lang="en-US" altLang="zh-CN" sz="2400" i="1">
                          <a:solidFill>
                            <a:schemeClr val="bg1"/>
                          </a:solidFill>
                          <a:latin typeface="Cambria Math" panose="02040503050406030204" pitchFamily="18" charset="0"/>
                          <a:ea typeface="全新硬笔行书简" panose="02010600040101010101" pitchFamily="2" charset="-122"/>
                        </a:rPr>
                        <m:t>=</m:t>
                      </m:r>
                      <m:f>
                        <m:fPr>
                          <m:ctrlPr>
                            <a:rPr lang="en-US" altLang="zh-CN" sz="2400" i="1">
                              <a:solidFill>
                                <a:schemeClr val="bg1"/>
                              </a:solidFill>
                              <a:latin typeface="Cambria Math" panose="02040503050406030204" pitchFamily="18" charset="0"/>
                              <a:ea typeface="全新硬笔行书简" panose="02010600040101010101" pitchFamily="2" charset="-122"/>
                            </a:rPr>
                          </m:ctrlPr>
                        </m:fPr>
                        <m:num>
                          <m:r>
                            <a:rPr lang="en-US" altLang="zh-CN" sz="2400" b="0" i="1" smtClean="0">
                              <a:solidFill>
                                <a:schemeClr val="bg1"/>
                              </a:solidFill>
                              <a:latin typeface="Cambria Math" panose="02040503050406030204" pitchFamily="18" charset="0"/>
                              <a:ea typeface="全新硬笔行书简" panose="02010600040101010101" pitchFamily="2" charset="-122"/>
                            </a:rPr>
                            <m:t>1</m:t>
                          </m:r>
                        </m:num>
                        <m:den>
                          <m:r>
                            <a:rPr lang="en-US" altLang="zh-CN" sz="2400" b="0" i="1" smtClean="0">
                              <a:solidFill>
                                <a:schemeClr val="bg1"/>
                              </a:solidFill>
                              <a:latin typeface="Cambria Math" panose="02040503050406030204" pitchFamily="18" charset="0"/>
                              <a:ea typeface="全新硬笔行书简" panose="02010600040101010101" pitchFamily="2" charset="-122"/>
                            </a:rPr>
                            <m:t>24</m:t>
                          </m:r>
                        </m:den>
                      </m:f>
                      <m:r>
                        <a:rPr lang="en-US" altLang="zh-CN" sz="2400" i="1">
                          <a:solidFill>
                            <a:schemeClr val="bg1"/>
                          </a:solidFill>
                          <a:latin typeface="Cambria Math" panose="02040503050406030204" pitchFamily="18" charset="0"/>
                          <a:ea typeface="全新硬笔行书简" panose="02010600040101010101" pitchFamily="2" charset="-122"/>
                        </a:rPr>
                        <m:t>.</m:t>
                      </m:r>
                    </m:oMath>
                  </m:oMathPara>
                </a14:m>
                <a:endParaRPr lang="en-US" altLang="zh-CN" sz="2400" dirty="0">
                  <a:solidFill>
                    <a:schemeClr val="bg1"/>
                  </a:solidFill>
                  <a:latin typeface="全新硬笔行书简" panose="02010600040101010101" pitchFamily="2" charset="-122"/>
                  <a:ea typeface="全新硬笔行书简" panose="02010600040101010101" pitchFamily="2" charset="-122"/>
                </a:endParaRPr>
              </a:p>
              <a:p>
                <a:r>
                  <a:rPr lang="zh-CN" altLang="en-US" sz="2400" dirty="0" smtClean="0">
                    <a:solidFill>
                      <a:schemeClr val="bg1"/>
                    </a:solidFill>
                    <a:latin typeface="全新硬笔行书简" panose="02010600040101010101" pitchFamily="2" charset="-122"/>
                    <a:ea typeface="全新硬笔行书简" panose="02010600040101010101" pitchFamily="2" charset="-122"/>
                  </a:rPr>
                  <a:t>局部截断误差</a:t>
                </a:r>
                <a14:m>
                  <m:oMath xmlns:m="http://schemas.openxmlformats.org/officeDocument/2006/math">
                    <m:sSub>
                      <m:sSubPr>
                        <m:ctrlPr>
                          <a:rPr lang="en-US" altLang="zh-CN" sz="2400" i="1">
                            <a:solidFill>
                              <a:schemeClr val="bg1"/>
                            </a:solidFill>
                            <a:latin typeface="Cambria Math" panose="02040503050406030204" pitchFamily="18" charset="0"/>
                            <a:ea typeface="全新硬笔行书简" panose="02010600040101010101" pitchFamily="2" charset="-122"/>
                          </a:rPr>
                        </m:ctrlPr>
                      </m:sSubPr>
                      <m:e>
                        <m:r>
                          <a:rPr lang="en-US" altLang="zh-CN" sz="2400" i="1">
                            <a:solidFill>
                              <a:schemeClr val="bg1"/>
                            </a:solidFill>
                            <a:latin typeface="Cambria Math" panose="02040503050406030204" pitchFamily="18" charset="0"/>
                            <a:ea typeface="全新硬笔行书简" panose="02010600040101010101" pitchFamily="2" charset="-122"/>
                          </a:rPr>
                          <m:t>𝑇</m:t>
                        </m:r>
                      </m:e>
                      <m:sub>
                        <m:r>
                          <a:rPr lang="en-US" altLang="zh-CN" sz="2400" i="1">
                            <a:solidFill>
                              <a:schemeClr val="bg1"/>
                            </a:solidFill>
                            <a:latin typeface="Cambria Math" panose="02040503050406030204" pitchFamily="18" charset="0"/>
                            <a:ea typeface="全新硬笔行书简" panose="02010600040101010101" pitchFamily="2" charset="-122"/>
                          </a:rPr>
                          <m:t>𝑛</m:t>
                        </m:r>
                        <m:r>
                          <a:rPr lang="en-US" altLang="zh-CN" sz="2400" i="1">
                            <a:solidFill>
                              <a:schemeClr val="bg1"/>
                            </a:solidFill>
                            <a:latin typeface="Cambria Math" panose="02040503050406030204" pitchFamily="18" charset="0"/>
                            <a:ea typeface="全新硬笔行书简" panose="02010600040101010101" pitchFamily="2" charset="-122"/>
                          </a:rPr>
                          <m:t>+1</m:t>
                        </m:r>
                      </m:sub>
                    </m:sSub>
                    <m:r>
                      <a:rPr lang="en-US" altLang="zh-CN" sz="2400" i="1">
                        <a:solidFill>
                          <a:schemeClr val="bg1"/>
                        </a:solidFill>
                        <a:latin typeface="Cambria Math" panose="02040503050406030204" pitchFamily="18" charset="0"/>
                        <a:ea typeface="全新硬笔行书简" panose="02010600040101010101" pitchFamily="2" charset="-122"/>
                      </a:rPr>
                      <m:t>=</m:t>
                    </m:r>
                    <m:r>
                      <a:rPr lang="en-US" altLang="zh-CN" sz="2400" i="1">
                        <a:solidFill>
                          <a:schemeClr val="bg1"/>
                        </a:solidFill>
                        <a:latin typeface="Cambria Math" panose="02040503050406030204" pitchFamily="18" charset="0"/>
                        <a:ea typeface="全新硬笔行书简" panose="02010600040101010101" pitchFamily="2" charset="-122"/>
                      </a:rPr>
                      <m:t>𝑐</m:t>
                    </m:r>
                    <m:sSup>
                      <m:sSupPr>
                        <m:ctrlPr>
                          <a:rPr lang="en-US" altLang="zh-CN" sz="2400" i="1">
                            <a:solidFill>
                              <a:schemeClr val="bg1"/>
                            </a:solidFill>
                            <a:latin typeface="Cambria Math" panose="02040503050406030204" pitchFamily="18" charset="0"/>
                            <a:ea typeface="全新硬笔行书简" panose="02010600040101010101" pitchFamily="2" charset="-122"/>
                          </a:rPr>
                        </m:ctrlPr>
                      </m:sSupPr>
                      <m:e>
                        <m:r>
                          <a:rPr lang="en-US" altLang="zh-CN" sz="2400" i="1">
                            <a:solidFill>
                              <a:schemeClr val="bg1"/>
                            </a:solidFill>
                            <a:latin typeface="Cambria Math" panose="02040503050406030204" pitchFamily="18" charset="0"/>
                            <a:ea typeface="全新硬笔行书简" panose="02010600040101010101" pitchFamily="2" charset="-122"/>
                          </a:rPr>
                          <m:t>𝑦</m:t>
                        </m:r>
                      </m:e>
                      <m:sup>
                        <m:r>
                          <a:rPr lang="en-US" altLang="zh-CN" sz="2400" i="1">
                            <a:solidFill>
                              <a:schemeClr val="bg1"/>
                            </a:solidFill>
                            <a:latin typeface="Cambria Math" panose="02040503050406030204" pitchFamily="18" charset="0"/>
                            <a:ea typeface="全新硬笔行书简" panose="02010600040101010101" pitchFamily="2" charset="-122"/>
                          </a:rPr>
                          <m:t>(5)</m:t>
                        </m:r>
                      </m:sup>
                    </m:sSup>
                    <m:r>
                      <a:rPr lang="en-US" altLang="zh-CN" sz="2400" i="1">
                        <a:solidFill>
                          <a:schemeClr val="bg1"/>
                        </a:solidFill>
                        <a:latin typeface="Cambria Math" panose="02040503050406030204" pitchFamily="18" charset="0"/>
                        <a:ea typeface="全新硬笔行书简" panose="02010600040101010101" pitchFamily="2" charset="-122"/>
                      </a:rPr>
                      <m:t>(</m:t>
                    </m:r>
                    <m:r>
                      <a:rPr lang="zh-CN" altLang="en-US" sz="2400" i="1">
                        <a:solidFill>
                          <a:schemeClr val="bg1"/>
                        </a:solidFill>
                        <a:latin typeface="Cambria Math" panose="02040503050406030204" pitchFamily="18" charset="0"/>
                        <a:ea typeface="全新硬笔行书简" panose="02010600040101010101" pitchFamily="2" charset="-122"/>
                      </a:rPr>
                      <m:t>𝜂</m:t>
                    </m:r>
                    <m:r>
                      <a:rPr lang="en-US" altLang="zh-CN" sz="2400" i="1">
                        <a:solidFill>
                          <a:schemeClr val="bg1"/>
                        </a:solidFill>
                        <a:latin typeface="Cambria Math" panose="02040503050406030204" pitchFamily="18" charset="0"/>
                        <a:ea typeface="全新硬笔行书简" panose="02010600040101010101" pitchFamily="2" charset="-122"/>
                      </a:rPr>
                      <m:t>)</m:t>
                    </m:r>
                    <m:sSup>
                      <m:sSupPr>
                        <m:ctrlPr>
                          <a:rPr lang="en-US" altLang="zh-CN" sz="2400" i="1">
                            <a:solidFill>
                              <a:schemeClr val="bg1"/>
                            </a:solidFill>
                            <a:latin typeface="Cambria Math" panose="02040503050406030204" pitchFamily="18" charset="0"/>
                            <a:ea typeface="全新硬笔行书简" panose="02010600040101010101" pitchFamily="2" charset="-122"/>
                          </a:rPr>
                        </m:ctrlPr>
                      </m:sSupPr>
                      <m:e>
                        <m:r>
                          <a:rPr lang="en-US" altLang="zh-CN" sz="2400" i="1">
                            <a:solidFill>
                              <a:schemeClr val="bg1"/>
                            </a:solidFill>
                            <a:latin typeface="Cambria Math" panose="02040503050406030204" pitchFamily="18" charset="0"/>
                            <a:ea typeface="全新硬笔行书简" panose="02010600040101010101" pitchFamily="2" charset="-122"/>
                          </a:rPr>
                          <m:t>h</m:t>
                        </m:r>
                      </m:e>
                      <m:sup>
                        <m:r>
                          <a:rPr lang="en-US" altLang="zh-CN" sz="2400" i="1">
                            <a:solidFill>
                              <a:schemeClr val="bg1"/>
                            </a:solidFill>
                            <a:latin typeface="Cambria Math" panose="02040503050406030204" pitchFamily="18" charset="0"/>
                            <a:ea typeface="全新硬笔行书简" panose="02010600040101010101" pitchFamily="2" charset="-122"/>
                          </a:rPr>
                          <m:t>5</m:t>
                        </m:r>
                      </m:sup>
                    </m:sSup>
                  </m:oMath>
                </a14:m>
                <a:r>
                  <a:rPr lang="zh-CN" altLang="en-US" sz="2400" dirty="0" smtClean="0">
                    <a:solidFill>
                      <a:schemeClr val="bg1"/>
                    </a:solidFill>
                    <a:latin typeface="全新硬笔行书简" panose="02010600040101010101" pitchFamily="2" charset="-122"/>
                    <a:ea typeface="全新硬笔行书简" panose="02010600040101010101" pitchFamily="2" charset="-122"/>
                  </a:rPr>
                  <a:t>中</a:t>
                </a:r>
                <a:endParaRPr lang="en-US" altLang="zh-CN" sz="2400"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r>
                        <a:rPr lang="en-US" altLang="zh-CN" sz="2400" b="0" i="1" smtClean="0">
                          <a:solidFill>
                            <a:schemeClr val="bg1"/>
                          </a:solidFill>
                          <a:latin typeface="Cambria Math" panose="02040503050406030204" pitchFamily="18" charset="0"/>
                          <a:ea typeface="全新硬笔行书简" panose="02010600040101010101" pitchFamily="2" charset="-122"/>
                        </a:rPr>
                        <m:t>𝑐</m:t>
                      </m:r>
                      <m:r>
                        <a:rPr lang="en-US" altLang="zh-CN" sz="2400" b="0" i="1" smtClean="0">
                          <a:solidFill>
                            <a:schemeClr val="bg1"/>
                          </a:solidFill>
                          <a:latin typeface="Cambria Math" panose="02040503050406030204" pitchFamily="18" charset="0"/>
                          <a:ea typeface="全新硬笔行书简" panose="02010600040101010101" pitchFamily="2" charset="-122"/>
                        </a:rPr>
                        <m:t>=</m:t>
                      </m:r>
                      <m:nary>
                        <m:naryPr>
                          <m:ctrlPr>
                            <a:rPr lang="en-US" altLang="zh-CN" sz="2400" b="0" i="1" smtClean="0">
                              <a:solidFill>
                                <a:schemeClr val="bg1"/>
                              </a:solidFill>
                              <a:latin typeface="Cambria Math" panose="02040503050406030204" pitchFamily="18" charset="0"/>
                              <a:ea typeface="全新硬笔行书简" panose="02010600040101010101" pitchFamily="2" charset="-122"/>
                            </a:rPr>
                          </m:ctrlPr>
                        </m:naryPr>
                        <m:sub>
                          <m:r>
                            <m:rPr>
                              <m:brk m:alnAt="23"/>
                            </m:rPr>
                            <a:rPr lang="en-US" altLang="zh-CN" sz="2400" b="0" i="1" smtClean="0">
                              <a:solidFill>
                                <a:schemeClr val="bg1"/>
                              </a:solidFill>
                              <a:latin typeface="Cambria Math" panose="02040503050406030204" pitchFamily="18" charset="0"/>
                              <a:ea typeface="全新硬笔行书简" panose="02010600040101010101" pitchFamily="2" charset="-122"/>
                            </a:rPr>
                            <m:t>0</m:t>
                          </m:r>
                        </m:sub>
                        <m:sup>
                          <m:r>
                            <a:rPr lang="en-US" altLang="zh-CN" sz="2400" b="0" i="1" smtClean="0">
                              <a:solidFill>
                                <a:schemeClr val="bg1"/>
                              </a:solidFill>
                              <a:latin typeface="Cambria Math" panose="02040503050406030204" pitchFamily="18" charset="0"/>
                              <a:ea typeface="全新硬笔行书简" panose="02010600040101010101" pitchFamily="2" charset="-122"/>
                            </a:rPr>
                            <m:t>1</m:t>
                          </m:r>
                        </m:sup>
                        <m:e>
                          <m:f>
                            <m:fPr>
                              <m:ctrlPr>
                                <a:rPr lang="en-US" altLang="zh-CN" sz="2400" b="0" i="1" smtClean="0">
                                  <a:solidFill>
                                    <a:schemeClr val="bg1"/>
                                  </a:solidFill>
                                  <a:latin typeface="Cambria Math" panose="02040503050406030204" pitchFamily="18" charset="0"/>
                                  <a:ea typeface="全新硬笔行书简" panose="02010600040101010101" pitchFamily="2" charset="-122"/>
                                </a:rPr>
                              </m:ctrlPr>
                            </m:fPr>
                            <m:num>
                              <m:r>
                                <a:rPr lang="en-US" altLang="zh-CN" sz="2400" i="1">
                                  <a:solidFill>
                                    <a:schemeClr val="bg1"/>
                                  </a:solidFill>
                                  <a:latin typeface="Cambria Math" panose="02040503050406030204" pitchFamily="18" charset="0"/>
                                  <a:ea typeface="全新硬笔行书简" panose="02010600040101010101" pitchFamily="2" charset="-122"/>
                                </a:rPr>
                                <m:t>𝑡</m:t>
                              </m:r>
                              <m:d>
                                <m:dPr>
                                  <m:ctrlPr>
                                    <a:rPr lang="en-US" altLang="zh-CN" sz="2400" i="1">
                                      <a:solidFill>
                                        <a:schemeClr val="bg1"/>
                                      </a:solidFill>
                                      <a:latin typeface="Cambria Math" panose="02040503050406030204" pitchFamily="18" charset="0"/>
                                      <a:ea typeface="全新硬笔行书简" panose="02010600040101010101" pitchFamily="2" charset="-122"/>
                                    </a:rPr>
                                  </m:ctrlPr>
                                </m:dPr>
                                <m:e>
                                  <m:r>
                                    <a:rPr lang="en-US" altLang="zh-CN" sz="2400" i="1">
                                      <a:solidFill>
                                        <a:schemeClr val="bg1"/>
                                      </a:solidFill>
                                      <a:latin typeface="Cambria Math" panose="02040503050406030204" pitchFamily="18" charset="0"/>
                                      <a:ea typeface="全新硬笔行书简" panose="02010600040101010101" pitchFamily="2" charset="-122"/>
                                    </a:rPr>
                                    <m:t>𝑡</m:t>
                                  </m:r>
                                  <m:r>
                                    <a:rPr lang="en-US" altLang="zh-CN" sz="2400" i="1">
                                      <a:solidFill>
                                        <a:schemeClr val="bg1"/>
                                      </a:solidFill>
                                      <a:latin typeface="Cambria Math" panose="02040503050406030204" pitchFamily="18" charset="0"/>
                                      <a:ea typeface="全新硬笔行书简" panose="02010600040101010101" pitchFamily="2" charset="-122"/>
                                    </a:rPr>
                                    <m:t>−1</m:t>
                                  </m:r>
                                </m:e>
                              </m:d>
                              <m:d>
                                <m:dPr>
                                  <m:ctrlPr>
                                    <a:rPr lang="en-US" altLang="zh-CN" sz="2400" i="1">
                                      <a:solidFill>
                                        <a:schemeClr val="bg1"/>
                                      </a:solidFill>
                                      <a:latin typeface="Cambria Math" panose="02040503050406030204" pitchFamily="18" charset="0"/>
                                      <a:ea typeface="全新硬笔行书简" panose="02010600040101010101" pitchFamily="2" charset="-122"/>
                                    </a:rPr>
                                  </m:ctrlPr>
                                </m:dPr>
                                <m:e>
                                  <m:r>
                                    <a:rPr lang="en-US" altLang="zh-CN" sz="2400" i="1">
                                      <a:solidFill>
                                        <a:schemeClr val="bg1"/>
                                      </a:solidFill>
                                      <a:latin typeface="Cambria Math" panose="02040503050406030204" pitchFamily="18" charset="0"/>
                                      <a:ea typeface="全新硬笔行书简" panose="02010600040101010101" pitchFamily="2" charset="-122"/>
                                    </a:rPr>
                                    <m:t>𝑡</m:t>
                                  </m:r>
                                  <m:r>
                                    <a:rPr lang="en-US" altLang="zh-CN" sz="2400" i="1">
                                      <a:solidFill>
                                        <a:schemeClr val="bg1"/>
                                      </a:solidFill>
                                      <a:latin typeface="Cambria Math" panose="02040503050406030204" pitchFamily="18" charset="0"/>
                                      <a:ea typeface="全新硬笔行书简" panose="02010600040101010101" pitchFamily="2" charset="-122"/>
                                    </a:rPr>
                                    <m:t>−2</m:t>
                                  </m:r>
                                </m:e>
                              </m:d>
                              <m:d>
                                <m:dPr>
                                  <m:ctrlPr>
                                    <a:rPr lang="en-US" altLang="zh-CN" sz="2400" i="1">
                                      <a:solidFill>
                                        <a:schemeClr val="bg1"/>
                                      </a:solidFill>
                                      <a:latin typeface="Cambria Math" panose="02040503050406030204" pitchFamily="18" charset="0"/>
                                      <a:ea typeface="全新硬笔行书简" panose="02010600040101010101" pitchFamily="2" charset="-122"/>
                                    </a:rPr>
                                  </m:ctrlPr>
                                </m:dPr>
                                <m:e>
                                  <m:r>
                                    <a:rPr lang="en-US" altLang="zh-CN" sz="2400" i="1">
                                      <a:solidFill>
                                        <a:schemeClr val="bg1"/>
                                      </a:solidFill>
                                      <a:latin typeface="Cambria Math" panose="02040503050406030204" pitchFamily="18" charset="0"/>
                                      <a:ea typeface="全新硬笔行书简" panose="02010600040101010101" pitchFamily="2" charset="-122"/>
                                    </a:rPr>
                                    <m:t>𝑡</m:t>
                                  </m:r>
                                  <m:r>
                                    <a:rPr lang="en-US" altLang="zh-CN" sz="2400" i="1">
                                      <a:solidFill>
                                        <a:schemeClr val="bg1"/>
                                      </a:solidFill>
                                      <a:latin typeface="Cambria Math" panose="02040503050406030204" pitchFamily="18" charset="0"/>
                                      <a:ea typeface="全新硬笔行书简" panose="02010600040101010101" pitchFamily="2" charset="-122"/>
                                    </a:rPr>
                                    <m:t>−3</m:t>
                                  </m:r>
                                </m:e>
                              </m:d>
                            </m:num>
                            <m:den>
                              <m:r>
                                <a:rPr lang="en-US" altLang="zh-CN" sz="2400" b="0" i="1" smtClean="0">
                                  <a:solidFill>
                                    <a:schemeClr val="bg1"/>
                                  </a:solidFill>
                                  <a:latin typeface="Cambria Math" panose="02040503050406030204" pitchFamily="18" charset="0"/>
                                  <a:ea typeface="全新硬笔行书简" panose="02010600040101010101" pitchFamily="2" charset="-122"/>
                                </a:rPr>
                                <m:t>24</m:t>
                              </m:r>
                            </m:den>
                          </m:f>
                          <m:r>
                            <a:rPr lang="en-US" altLang="zh-CN" sz="2400" b="0" i="1" smtClean="0">
                              <a:solidFill>
                                <a:schemeClr val="bg1"/>
                              </a:solidFill>
                              <a:latin typeface="Cambria Math" panose="02040503050406030204" pitchFamily="18" charset="0"/>
                              <a:ea typeface="全新硬笔行书简" panose="02010600040101010101" pitchFamily="2" charset="-122"/>
                            </a:rPr>
                            <m:t>𝑑𝑡</m:t>
                          </m:r>
                        </m:e>
                      </m:nary>
                      <m:r>
                        <a:rPr lang="en-US" altLang="zh-CN" sz="2400" b="0" i="1" smtClean="0">
                          <a:solidFill>
                            <a:schemeClr val="bg1"/>
                          </a:solidFill>
                          <a:latin typeface="Cambria Math" panose="02040503050406030204" pitchFamily="18" charset="0"/>
                          <a:ea typeface="全新硬笔行书简" panose="02010600040101010101" pitchFamily="2" charset="-122"/>
                        </a:rPr>
                        <m:t>=−</m:t>
                      </m:r>
                      <m:f>
                        <m:fPr>
                          <m:ctrlPr>
                            <a:rPr lang="en-US" altLang="zh-CN" sz="2400" b="0" i="1" smtClean="0">
                              <a:solidFill>
                                <a:schemeClr val="bg1"/>
                              </a:solidFill>
                              <a:latin typeface="Cambria Math" panose="02040503050406030204" pitchFamily="18" charset="0"/>
                              <a:ea typeface="全新硬笔行书简" panose="02010600040101010101" pitchFamily="2" charset="-122"/>
                            </a:rPr>
                          </m:ctrlPr>
                        </m:fPr>
                        <m:num>
                          <m:r>
                            <a:rPr lang="en-US" altLang="zh-CN" sz="2400" b="0" i="1" smtClean="0">
                              <a:solidFill>
                                <a:schemeClr val="bg1"/>
                              </a:solidFill>
                              <a:latin typeface="Cambria Math" panose="02040503050406030204" pitchFamily="18" charset="0"/>
                              <a:ea typeface="全新硬笔行书简" panose="02010600040101010101" pitchFamily="2" charset="-122"/>
                            </a:rPr>
                            <m:t>19</m:t>
                          </m:r>
                        </m:num>
                        <m:den>
                          <m:r>
                            <a:rPr lang="en-US" altLang="zh-CN" sz="2400" b="0" i="1" smtClean="0">
                              <a:solidFill>
                                <a:schemeClr val="bg1"/>
                              </a:solidFill>
                              <a:latin typeface="Cambria Math" panose="02040503050406030204" pitchFamily="18" charset="0"/>
                              <a:ea typeface="全新硬笔行书简" panose="02010600040101010101" pitchFamily="2" charset="-122"/>
                            </a:rPr>
                            <m:t>720</m:t>
                          </m:r>
                        </m:den>
                      </m:f>
                      <m:r>
                        <a:rPr lang="zh-CN" altLang="en-US" sz="2400" i="1">
                          <a:solidFill>
                            <a:schemeClr val="bg1"/>
                          </a:solidFill>
                          <a:latin typeface="Cambria Math" panose="02040503050406030204" pitchFamily="18" charset="0"/>
                          <a:ea typeface="全新硬笔行书简" panose="02010600040101010101" pitchFamily="2" charset="-122"/>
                        </a:rPr>
                        <m:t>。</m:t>
                      </m:r>
                    </m:oMath>
                  </m:oMathPara>
                </a14:m>
                <a:endParaRPr lang="en-US" altLang="zh-CN" sz="2400" dirty="0">
                  <a:solidFill>
                    <a:schemeClr val="bg1"/>
                  </a:solidFill>
                  <a:latin typeface="全新硬笔行书简" panose="02010600040101010101" pitchFamily="2" charset="-122"/>
                  <a:ea typeface="全新硬笔行书简" panose="02010600040101010101" pitchFamily="2" charset="-122"/>
                </a:endParaRPr>
              </a:p>
              <a:p>
                <a:endParaRPr lang="en-US" altLang="zh-CN" sz="2400" dirty="0" smtClean="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5" name="矩形 4"/>
              <p:cNvSpPr>
                <a:spLocks noRot="1" noChangeAspect="1" noMove="1" noResize="1" noEditPoints="1" noAdjustHandles="1" noChangeArrowheads="1" noChangeShapeType="1" noTextEdit="1"/>
              </p:cNvSpPr>
              <p:nvPr/>
            </p:nvSpPr>
            <p:spPr>
              <a:xfrm>
                <a:off x="228714" y="685872"/>
                <a:ext cx="8686572" cy="5733236"/>
              </a:xfrm>
              <a:prstGeom prst="rect">
                <a:avLst/>
              </a:prstGeom>
              <a:blipFill>
                <a:blip r:embed="rId3"/>
                <a:stretch>
                  <a:fillRect l="-1124" t="-85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187803836"/>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bldLvl="5"/>
      <p:bldP spid="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81110" y="685872"/>
            <a:ext cx="8573822" cy="369332"/>
          </a:xfrm>
          <a:prstGeom prst="rect">
            <a:avLst/>
          </a:prstGeom>
        </p:spPr>
        <p:txBody>
          <a:bodyPr wrap="square">
            <a:spAutoFit/>
          </a:bodyPr>
          <a:lstStyle/>
          <a:p>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endParaRPr lang="zh-CN" altLang="en-US"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p:sp>
        <p:nvSpPr>
          <p:cNvPr id="5" name="矩形 4"/>
          <p:cNvSpPr/>
          <p:nvPr/>
        </p:nvSpPr>
        <p:spPr>
          <a:xfrm>
            <a:off x="457308" y="392738"/>
            <a:ext cx="8229384" cy="369332"/>
          </a:xfrm>
          <a:prstGeom prst="rect">
            <a:avLst/>
          </a:prstGeom>
        </p:spPr>
        <p:txBody>
          <a:bodyPr wrap="square">
            <a:spAutoFit/>
          </a:bodyPr>
          <a:lstStyle/>
          <a:p>
            <a:r>
              <a:rPr lang="zh-CN" altLang="en-US" dirty="0" smtClean="0">
                <a:solidFill>
                  <a:schemeClr val="bg1"/>
                </a:solidFill>
                <a:latin typeface="全新硬笔行书简" panose="02010600040101010101" pitchFamily="2" charset="-122"/>
                <a:ea typeface="全新硬笔行书简" panose="02010600040101010101" pitchFamily="2" charset="-122"/>
              </a:rPr>
              <a:t>比较亚当姆斯显式公式和隐式公式（</a:t>
            </a:r>
            <a:r>
              <a:rPr lang="en-US" altLang="zh-CN"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a:t>
            </a:r>
            <a:r>
              <a:rPr lang="zh-CN" altLang="en-US" dirty="0" smtClean="0">
                <a:solidFill>
                  <a:schemeClr val="bg1"/>
                </a:solidFill>
                <a:latin typeface="全新硬笔行书简" panose="02010600040101010101" pitchFamily="2" charset="-122"/>
                <a:ea typeface="全新硬笔行书简" panose="02010600040101010101" pitchFamily="2" charset="-122"/>
              </a:rPr>
              <a:t>：步数；</a:t>
            </a:r>
            <a:r>
              <a:rPr lang="en-US" altLang="zh-CN"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p</a:t>
            </a:r>
            <a:r>
              <a:rPr lang="zh-CN" altLang="en-US" dirty="0" smtClean="0">
                <a:solidFill>
                  <a:schemeClr val="bg1"/>
                </a:solidFill>
                <a:latin typeface="全新硬笔行书简" panose="02010600040101010101" pitchFamily="2" charset="-122"/>
                <a:ea typeface="全新硬笔行书简" panose="02010600040101010101" pitchFamily="2" charset="-122"/>
              </a:rPr>
              <a:t>：精度；</a:t>
            </a:r>
            <a:r>
              <a:rPr lang="en-US" altLang="zh-CN"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c</a:t>
            </a:r>
            <a:r>
              <a:rPr lang="zh-CN" altLang="en-US" dirty="0" smtClean="0">
                <a:solidFill>
                  <a:schemeClr val="bg1"/>
                </a:solidFill>
                <a:latin typeface="全新硬笔行书简" panose="02010600040101010101" pitchFamily="2" charset="-122"/>
                <a:ea typeface="全新硬笔行书简" panose="02010600040101010101" pitchFamily="2" charset="-122"/>
              </a:rPr>
              <a:t>：局部截断误差常数）</a:t>
            </a:r>
            <a:endParaRPr lang="en-US" altLang="zh-CN" dirty="0" smtClean="0">
              <a:solidFill>
                <a:schemeClr val="bg1"/>
              </a:solidFill>
              <a:latin typeface="全新硬笔行书简" panose="02010600040101010101" pitchFamily="2" charset="-122"/>
              <a:ea typeface="全新硬笔行书简" panose="02010600040101010101" pitchFamily="2" charset="-122"/>
            </a:endParaRPr>
          </a:p>
        </p:txBody>
      </p:sp>
      <mc:AlternateContent xmlns:mc="http://schemas.openxmlformats.org/markup-compatibility/2006" xmlns:a14="http://schemas.microsoft.com/office/drawing/2010/main">
        <mc:Choice Requires="a14">
          <p:graphicFrame>
            <p:nvGraphicFramePr>
              <p:cNvPr id="6" name="表格 5"/>
              <p:cNvGraphicFramePr>
                <a:graphicFrameLocks noGrp="1"/>
              </p:cNvGraphicFramePr>
              <p:nvPr>
                <p:extLst>
                  <p:ext uri="{D42A27DB-BD31-4B8C-83A1-F6EECF244321}">
                    <p14:modId xmlns:p14="http://schemas.microsoft.com/office/powerpoint/2010/main" val="1999064494"/>
                  </p:ext>
                </p:extLst>
              </p:nvPr>
            </p:nvGraphicFramePr>
            <p:xfrm>
              <a:off x="152517" y="914466"/>
              <a:ext cx="8838967" cy="2564894"/>
            </p:xfrm>
            <a:graphic>
              <a:graphicData uri="http://schemas.openxmlformats.org/drawingml/2006/table">
                <a:tbl>
                  <a:tblPr firstRow="1" bandRow="1">
                    <a:tableStyleId>{5C22544A-7EE6-4342-B048-85BDC9FD1C3A}</a:tableStyleId>
                  </a:tblPr>
                  <a:tblGrid>
                    <a:gridCol w="310138">
                      <a:extLst>
                        <a:ext uri="{9D8B030D-6E8A-4147-A177-3AD203B41FA5}">
                          <a16:colId xmlns:a16="http://schemas.microsoft.com/office/drawing/2014/main" val="1503832892"/>
                        </a:ext>
                      </a:extLst>
                    </a:gridCol>
                    <a:gridCol w="310139">
                      <a:extLst>
                        <a:ext uri="{9D8B030D-6E8A-4147-A177-3AD203B41FA5}">
                          <a16:colId xmlns:a16="http://schemas.microsoft.com/office/drawing/2014/main" val="1933127665"/>
                        </a:ext>
                      </a:extLst>
                    </a:gridCol>
                    <a:gridCol w="7151918">
                      <a:extLst>
                        <a:ext uri="{9D8B030D-6E8A-4147-A177-3AD203B41FA5}">
                          <a16:colId xmlns:a16="http://schemas.microsoft.com/office/drawing/2014/main" val="2765101464"/>
                        </a:ext>
                      </a:extLst>
                    </a:gridCol>
                    <a:gridCol w="1066772">
                      <a:extLst>
                        <a:ext uri="{9D8B030D-6E8A-4147-A177-3AD203B41FA5}">
                          <a16:colId xmlns:a16="http://schemas.microsoft.com/office/drawing/2014/main" val="3112101494"/>
                        </a:ext>
                      </a:extLst>
                    </a:gridCol>
                  </a:tblGrid>
                  <a:tr h="370840">
                    <a:tc>
                      <a:txBody>
                        <a:bodyPr/>
                        <a:lstStyle/>
                        <a:p>
                          <a:r>
                            <a:rPr lang="en-US" altLang="zh-CN" dirty="0" smtClean="0"/>
                            <a:t>k</a:t>
                          </a:r>
                          <a:endParaRPr lang="zh-CN" altLang="en-US" dirty="0"/>
                        </a:p>
                      </a:txBody>
                      <a:tcPr/>
                    </a:tc>
                    <a:tc>
                      <a:txBody>
                        <a:bodyPr/>
                        <a:lstStyle/>
                        <a:p>
                          <a:r>
                            <a:rPr lang="en-US" altLang="zh-CN" dirty="0" smtClean="0"/>
                            <a:t>p</a:t>
                          </a:r>
                          <a:endParaRPr lang="zh-CN" altLang="en-US" dirty="0"/>
                        </a:p>
                      </a:txBody>
                      <a:tcPr/>
                    </a:tc>
                    <a:tc>
                      <a:txBody>
                        <a:bodyPr/>
                        <a:lstStyle/>
                        <a:p>
                          <a:pPr algn="ctr"/>
                          <a:r>
                            <a:rPr lang="zh-CN" altLang="en-US" dirty="0" smtClean="0"/>
                            <a:t>显式公式  </a:t>
                          </a:r>
                          <a14:m>
                            <m:oMath xmlns:m="http://schemas.openxmlformats.org/officeDocument/2006/math">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𝑛</m:t>
                                  </m:r>
                                </m:sub>
                              </m:sSub>
                              <m:r>
                                <a:rPr lang="en-US" altLang="zh-CN" b="0" i="1" smtClean="0">
                                  <a:latin typeface="Cambria Math" panose="02040503050406030204" pitchFamily="18" charset="0"/>
                                </a:rPr>
                                <m:t>+</m:t>
                              </m:r>
                            </m:oMath>
                          </a14:m>
                          <a:endParaRPr lang="zh-CN" altLang="en-US" dirty="0"/>
                        </a:p>
                      </a:txBody>
                      <a:tcPr/>
                    </a:tc>
                    <a:tc>
                      <a:txBody>
                        <a:bodyPr/>
                        <a:lstStyle/>
                        <a:p>
                          <a:pPr algn="ctr"/>
                          <a:r>
                            <a:rPr lang="en-US" altLang="zh-CN" dirty="0" smtClean="0"/>
                            <a:t>c</a:t>
                          </a:r>
                          <a:endParaRPr lang="zh-CN" altLang="en-US" dirty="0"/>
                        </a:p>
                      </a:txBody>
                      <a:tcPr/>
                    </a:tc>
                    <a:extLst>
                      <a:ext uri="{0D108BD9-81ED-4DB2-BD59-A6C34878D82A}">
                        <a16:rowId xmlns:a16="http://schemas.microsoft.com/office/drawing/2014/main" val="3156107584"/>
                      </a:ext>
                    </a:extLst>
                  </a:tr>
                  <a:tr h="370840">
                    <a:tc>
                      <a:txBody>
                        <a:bodyPr/>
                        <a:lstStyle/>
                        <a:p>
                          <a:r>
                            <a:rPr lang="en-US" altLang="zh-CN" dirty="0" smtClean="0"/>
                            <a:t>1</a:t>
                          </a:r>
                          <a:endParaRPr lang="zh-CN" altLang="en-US" dirty="0"/>
                        </a:p>
                      </a:txBody>
                      <a:tcPr/>
                    </a:tc>
                    <a:tc>
                      <a:txBody>
                        <a:bodyPr/>
                        <a:lstStyle/>
                        <a:p>
                          <a:r>
                            <a:rPr lang="en-US" altLang="zh-CN" dirty="0" smtClean="0"/>
                            <a:t>1</a:t>
                          </a:r>
                          <a:endParaRPr lang="zh-CN" altLang="en-US" dirty="0"/>
                        </a:p>
                      </a:txBody>
                      <a:tcPr/>
                    </a:tc>
                    <a:tc>
                      <a:txBody>
                        <a:bodyPr/>
                        <a:lstStyle/>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h</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𝑛</m:t>
                                    </m:r>
                                  </m:sub>
                                </m:sSub>
                              </m:oMath>
                            </m:oMathPara>
                          </a14:m>
                          <a:endParaRPr lang="zh-CN" altLang="en-US" dirty="0"/>
                        </a:p>
                      </a:txBody>
                      <a:tcPr/>
                    </a:tc>
                    <a:tc>
                      <a:txBody>
                        <a:bodyPr/>
                        <a:lstStyle/>
                        <a:p>
                          <a:pPr/>
                          <a14:m>
                            <m:oMathPara xmlns:m="http://schemas.openxmlformats.org/officeDocument/2006/math">
                              <m:oMathParaPr>
                                <m:jc m:val="centerGroup"/>
                              </m:oMathParaPr>
                              <m:oMath xmlns:m="http://schemas.openxmlformats.org/officeDocument/2006/math">
                                <m:f>
                                  <m:fPr>
                                    <m:type m:val="lin"/>
                                    <m:ctrlPr>
                                      <a:rPr lang="zh-CN" altLang="en-US"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b="0" i="1" smtClean="0">
                                        <a:latin typeface="Cambria Math" panose="02040503050406030204" pitchFamily="18" charset="0"/>
                                      </a:rPr>
                                      <m:t>2</m:t>
                                    </m:r>
                                  </m:den>
                                </m:f>
                              </m:oMath>
                            </m:oMathPara>
                          </a14:m>
                          <a:endParaRPr lang="zh-CN" altLang="en-US" dirty="0"/>
                        </a:p>
                      </a:txBody>
                      <a:tcPr/>
                    </a:tc>
                    <a:extLst>
                      <a:ext uri="{0D108BD9-81ED-4DB2-BD59-A6C34878D82A}">
                        <a16:rowId xmlns:a16="http://schemas.microsoft.com/office/drawing/2014/main" val="2326578588"/>
                      </a:ext>
                    </a:extLst>
                  </a:tr>
                  <a:tr h="370840">
                    <a:tc>
                      <a:txBody>
                        <a:bodyPr/>
                        <a:lstStyle/>
                        <a:p>
                          <a:r>
                            <a:rPr lang="en-US" altLang="zh-CN" dirty="0" smtClean="0"/>
                            <a:t>2</a:t>
                          </a:r>
                          <a:endParaRPr lang="zh-CN" altLang="en-US" dirty="0"/>
                        </a:p>
                      </a:txBody>
                      <a:tcPr/>
                    </a:tc>
                    <a:tc>
                      <a:txBody>
                        <a:bodyPr/>
                        <a:lstStyle/>
                        <a:p>
                          <a:r>
                            <a:rPr lang="en-US" altLang="zh-CN" dirty="0" smtClean="0"/>
                            <a:t>2</a:t>
                          </a:r>
                          <a:endParaRPr lang="zh-CN" altLang="en-US" dirty="0"/>
                        </a:p>
                      </a:txBody>
                      <a:tcPr/>
                    </a:tc>
                    <a:tc>
                      <a:txBody>
                        <a:bodyPr/>
                        <a:lstStyle/>
                        <a:p>
                          <a:pPr/>
                          <a14:m>
                            <m:oMathPara xmlns:m="http://schemas.openxmlformats.org/officeDocument/2006/math">
                              <m:oMathParaPr>
                                <m:jc m:val="centerGroup"/>
                              </m:oMathParaPr>
                              <m:oMath xmlns:m="http://schemas.openxmlformats.org/officeDocument/2006/math">
                                <m:f>
                                  <m:fPr>
                                    <m:type m:val="skw"/>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h</m:t>
                                    </m:r>
                                  </m:num>
                                  <m:den>
                                    <m:r>
                                      <a:rPr lang="en-US" altLang="zh-CN" b="0" i="1" smtClean="0">
                                        <a:latin typeface="Cambria Math" panose="02040503050406030204" pitchFamily="18" charset="0"/>
                                      </a:rPr>
                                      <m:t>2</m:t>
                                    </m:r>
                                  </m:den>
                                </m:f>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(3</m:t>
                                    </m:r>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𝑛</m:t>
                                    </m:r>
                                  </m:sub>
                                </m:sSub>
                                <m:r>
                                  <a:rPr lang="en-US" altLang="zh-CN" b="0" i="0"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b>
                                </m:sSub>
                                <m:r>
                                  <a:rPr lang="zh-CN" altLang="en-US" b="0" i="1" smtClean="0">
                                    <a:latin typeface="Cambria Math" panose="02040503050406030204" pitchFamily="18" charset="0"/>
                                  </a:rPr>
                                  <m:t>）</m:t>
                                </m:r>
                              </m:oMath>
                            </m:oMathPara>
                          </a14:m>
                          <a:endParaRPr lang="zh-CN" altLang="en-US" dirty="0"/>
                        </a:p>
                      </a:txBody>
                      <a:tcPr/>
                    </a:tc>
                    <a:tc>
                      <a:txBody>
                        <a:bodyPr/>
                        <a:lstStyle/>
                        <a:p>
                          <a:pPr/>
                          <a14:m>
                            <m:oMathPara xmlns:m="http://schemas.openxmlformats.org/officeDocument/2006/math">
                              <m:oMathParaPr>
                                <m:jc m:val="centerGroup"/>
                              </m:oMathParaPr>
                              <m:oMath xmlns:m="http://schemas.openxmlformats.org/officeDocument/2006/math">
                                <m:f>
                                  <m:fPr>
                                    <m:type m:val="lin"/>
                                    <m:ctrlPr>
                                      <a:rPr lang="zh-CN" altLang="en-US" i="1" smtClean="0">
                                        <a:latin typeface="Cambria Math" panose="02040503050406030204" pitchFamily="18" charset="0"/>
                                      </a:rPr>
                                    </m:ctrlPr>
                                  </m:fPr>
                                  <m:num>
                                    <m:r>
                                      <a:rPr lang="en-US" altLang="zh-CN" i="1" smtClean="0">
                                        <a:latin typeface="Cambria Math" panose="02040503050406030204" pitchFamily="18" charset="0"/>
                                      </a:rPr>
                                      <m:t>5</m:t>
                                    </m:r>
                                  </m:num>
                                  <m:den>
                                    <m:r>
                                      <a:rPr lang="en-US" altLang="zh-CN" i="1" smtClean="0">
                                        <a:latin typeface="Cambria Math" panose="02040503050406030204" pitchFamily="18" charset="0"/>
                                      </a:rPr>
                                      <m:t>12</m:t>
                                    </m:r>
                                  </m:den>
                                </m:f>
                              </m:oMath>
                            </m:oMathPara>
                          </a14:m>
                          <a:endParaRPr lang="zh-CN" altLang="en-US" dirty="0"/>
                        </a:p>
                      </a:txBody>
                      <a:tcPr/>
                    </a:tc>
                    <a:extLst>
                      <a:ext uri="{0D108BD9-81ED-4DB2-BD59-A6C34878D82A}">
                        <a16:rowId xmlns:a16="http://schemas.microsoft.com/office/drawing/2014/main" val="976425552"/>
                      </a:ext>
                    </a:extLst>
                  </a:tr>
                  <a:tr h="370840">
                    <a:tc>
                      <a:txBody>
                        <a:bodyPr/>
                        <a:lstStyle/>
                        <a:p>
                          <a:r>
                            <a:rPr lang="en-US" altLang="zh-CN" dirty="0" smtClean="0"/>
                            <a:t>3</a:t>
                          </a:r>
                          <a:endParaRPr lang="zh-CN" altLang="en-US" dirty="0"/>
                        </a:p>
                      </a:txBody>
                      <a:tcPr/>
                    </a:tc>
                    <a:tc>
                      <a:txBody>
                        <a:bodyPr/>
                        <a:lstStyle/>
                        <a:p>
                          <a:r>
                            <a:rPr lang="en-US" altLang="zh-CN" dirty="0" smtClean="0"/>
                            <a:t>3</a:t>
                          </a:r>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type m:val="skw"/>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h</m:t>
                                    </m:r>
                                  </m:num>
                                  <m:den>
                                    <m:r>
                                      <a:rPr lang="en-US" altLang="zh-CN" b="0" i="1" smtClean="0">
                                        <a:latin typeface="Cambria Math" panose="02040503050406030204" pitchFamily="18" charset="0"/>
                                      </a:rPr>
                                      <m:t>12</m:t>
                                    </m:r>
                                  </m:den>
                                </m:f>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(23</m:t>
                                    </m:r>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𝑛</m:t>
                                    </m:r>
                                  </m:sub>
                                </m:sSub>
                                <m:r>
                                  <a:rPr lang="en-US" altLang="zh-CN" b="0" i="0" smtClean="0">
                                    <a:latin typeface="Cambria Math" panose="02040503050406030204" pitchFamily="18" charset="0"/>
                                  </a:rPr>
                                  <m:t>−</m:t>
                                </m:r>
                                <m:r>
                                  <a:rPr lang="en-US" altLang="zh-CN" b="0" i="1" smtClean="0">
                                    <a:latin typeface="Cambria Math" panose="02040503050406030204" pitchFamily="18" charset="0"/>
                                  </a:rPr>
                                  <m:t>16</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b>
                                </m:sSub>
                                <m:r>
                                  <a:rPr lang="en-US" altLang="zh-CN" b="0" i="1" smtClean="0">
                                    <a:latin typeface="Cambria Math" panose="02040503050406030204" pitchFamily="18" charset="0"/>
                                  </a:rPr>
                                  <m:t>+5</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−2</m:t>
                                    </m:r>
                                  </m:sub>
                                </m:sSub>
                                <m:r>
                                  <a:rPr lang="zh-CN" altLang="en-US" b="0" i="1" smtClean="0">
                                    <a:latin typeface="Cambria Math" panose="02040503050406030204" pitchFamily="18" charset="0"/>
                                  </a:rPr>
                                  <m:t>）</m:t>
                                </m:r>
                              </m:oMath>
                            </m:oMathPara>
                          </a14:m>
                          <a:endParaRPr lang="zh-CN" altLang="en-US" dirty="0"/>
                        </a:p>
                      </a:txBody>
                      <a:tcPr/>
                    </a:tc>
                    <a:tc>
                      <a:txBody>
                        <a:bodyPr/>
                        <a:lstStyle/>
                        <a:p>
                          <a:pPr/>
                          <a14:m>
                            <m:oMathPara xmlns:m="http://schemas.openxmlformats.org/officeDocument/2006/math">
                              <m:oMathParaPr>
                                <m:jc m:val="centerGroup"/>
                              </m:oMathParaPr>
                              <m:oMath xmlns:m="http://schemas.openxmlformats.org/officeDocument/2006/math">
                                <m:f>
                                  <m:fPr>
                                    <m:type m:val="lin"/>
                                    <m:ctrlPr>
                                      <a:rPr lang="zh-CN" altLang="en-US" i="1" smtClean="0">
                                        <a:latin typeface="Cambria Math" panose="02040503050406030204" pitchFamily="18" charset="0"/>
                                      </a:rPr>
                                    </m:ctrlPr>
                                  </m:fPr>
                                  <m:num>
                                    <m:r>
                                      <a:rPr lang="en-US" altLang="zh-CN" i="1" smtClean="0">
                                        <a:latin typeface="Cambria Math" panose="02040503050406030204" pitchFamily="18" charset="0"/>
                                      </a:rPr>
                                      <m:t>3</m:t>
                                    </m:r>
                                  </m:num>
                                  <m:den>
                                    <m:r>
                                      <a:rPr lang="en-US" altLang="zh-CN" i="1" smtClean="0">
                                        <a:latin typeface="Cambria Math" panose="02040503050406030204" pitchFamily="18" charset="0"/>
                                      </a:rPr>
                                      <m:t>8</m:t>
                                    </m:r>
                                  </m:den>
                                </m:f>
                              </m:oMath>
                            </m:oMathPara>
                          </a14:m>
                          <a:endParaRPr lang="zh-CN" altLang="en-US" dirty="0"/>
                        </a:p>
                      </a:txBody>
                      <a:tcPr/>
                    </a:tc>
                    <a:extLst>
                      <a:ext uri="{0D108BD9-81ED-4DB2-BD59-A6C34878D82A}">
                        <a16:rowId xmlns:a16="http://schemas.microsoft.com/office/drawing/2014/main" val="2559696078"/>
                      </a:ext>
                    </a:extLst>
                  </a:tr>
                  <a:tr h="227680">
                    <a:tc>
                      <a:txBody>
                        <a:bodyPr/>
                        <a:lstStyle/>
                        <a:p>
                          <a:r>
                            <a:rPr lang="en-US" altLang="zh-CN" dirty="0" smtClean="0">
                              <a:solidFill>
                                <a:srgbClr val="FF0000"/>
                              </a:solidFill>
                            </a:rPr>
                            <a:t>4</a:t>
                          </a:r>
                          <a:endParaRPr lang="zh-CN" altLang="en-US" dirty="0">
                            <a:solidFill>
                              <a:srgbClr val="FF0000"/>
                            </a:solidFill>
                          </a:endParaRPr>
                        </a:p>
                      </a:txBody>
                      <a:tcPr/>
                    </a:tc>
                    <a:tc>
                      <a:txBody>
                        <a:bodyPr/>
                        <a:lstStyle/>
                        <a:p>
                          <a:r>
                            <a:rPr lang="en-US" altLang="zh-CN" dirty="0" smtClean="0">
                              <a:solidFill>
                                <a:srgbClr val="FF0000"/>
                              </a:solidFill>
                            </a:rPr>
                            <a:t>4</a:t>
                          </a:r>
                          <a:endParaRPr lang="zh-CN" altLang="en-US" dirty="0">
                            <a:solidFill>
                              <a:srgbClr val="FF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type m:val="skw"/>
                                    <m:ctrlPr>
                                      <a:rPr lang="en-US" altLang="zh-CN" b="0" i="1" smtClean="0">
                                        <a:solidFill>
                                          <a:srgbClr val="FF0000"/>
                                        </a:solidFill>
                                        <a:latin typeface="Cambria Math" panose="02040503050406030204" pitchFamily="18" charset="0"/>
                                      </a:rPr>
                                    </m:ctrlPr>
                                  </m:fPr>
                                  <m:num>
                                    <m:r>
                                      <a:rPr lang="en-US" altLang="zh-CN" b="0" i="1" smtClean="0">
                                        <a:solidFill>
                                          <a:srgbClr val="FF0000"/>
                                        </a:solidFill>
                                        <a:latin typeface="Cambria Math" panose="02040503050406030204" pitchFamily="18" charset="0"/>
                                      </a:rPr>
                                      <m:t>h</m:t>
                                    </m:r>
                                  </m:num>
                                  <m:den>
                                    <m:r>
                                      <a:rPr lang="en-US" altLang="zh-CN" b="0" i="1" smtClean="0">
                                        <a:solidFill>
                                          <a:srgbClr val="FF0000"/>
                                        </a:solidFill>
                                        <a:latin typeface="Cambria Math" panose="02040503050406030204" pitchFamily="18" charset="0"/>
                                      </a:rPr>
                                      <m:t>24</m:t>
                                    </m:r>
                                  </m:den>
                                </m:f>
                                <m:sSub>
                                  <m:sSubPr>
                                    <m:ctrlPr>
                                      <a:rPr lang="en-US" altLang="zh-CN" b="0" i="1" smtClean="0">
                                        <a:solidFill>
                                          <a:srgbClr val="FF0000"/>
                                        </a:solidFill>
                                        <a:latin typeface="Cambria Math" panose="02040503050406030204" pitchFamily="18" charset="0"/>
                                      </a:rPr>
                                    </m:ctrlPr>
                                  </m:sSubPr>
                                  <m:e>
                                    <m:r>
                                      <a:rPr lang="en-US" altLang="zh-CN" b="0" i="1" smtClean="0">
                                        <a:solidFill>
                                          <a:srgbClr val="FF0000"/>
                                        </a:solidFill>
                                        <a:latin typeface="Cambria Math" panose="02040503050406030204" pitchFamily="18" charset="0"/>
                                      </a:rPr>
                                      <m:t>(55</m:t>
                                    </m:r>
                                    <m:r>
                                      <a:rPr lang="en-US" altLang="zh-CN" b="0" i="1" smtClean="0">
                                        <a:solidFill>
                                          <a:srgbClr val="FF0000"/>
                                        </a:solidFill>
                                        <a:latin typeface="Cambria Math" panose="02040503050406030204" pitchFamily="18" charset="0"/>
                                      </a:rPr>
                                      <m:t>𝑓</m:t>
                                    </m:r>
                                  </m:e>
                                  <m:sub>
                                    <m:r>
                                      <a:rPr lang="en-US" altLang="zh-CN" b="0" i="1" smtClean="0">
                                        <a:solidFill>
                                          <a:srgbClr val="FF0000"/>
                                        </a:solidFill>
                                        <a:latin typeface="Cambria Math" panose="02040503050406030204" pitchFamily="18" charset="0"/>
                                      </a:rPr>
                                      <m:t>𝑛</m:t>
                                    </m:r>
                                  </m:sub>
                                </m:sSub>
                                <m:r>
                                  <a:rPr lang="en-US" altLang="zh-CN" b="0" i="0" smtClean="0">
                                    <a:solidFill>
                                      <a:srgbClr val="FF0000"/>
                                    </a:solidFill>
                                    <a:latin typeface="Cambria Math" panose="02040503050406030204" pitchFamily="18" charset="0"/>
                                  </a:rPr>
                                  <m:t>−</m:t>
                                </m:r>
                                <m:r>
                                  <a:rPr lang="en-US" altLang="zh-CN" b="0" i="1" smtClean="0">
                                    <a:solidFill>
                                      <a:srgbClr val="FF0000"/>
                                    </a:solidFill>
                                    <a:latin typeface="Cambria Math" panose="02040503050406030204" pitchFamily="18" charset="0"/>
                                  </a:rPr>
                                  <m:t>59</m:t>
                                </m:r>
                                <m:sSub>
                                  <m:sSubPr>
                                    <m:ctrlPr>
                                      <a:rPr lang="en-US" altLang="zh-CN" b="0" i="1" smtClean="0">
                                        <a:solidFill>
                                          <a:srgbClr val="FF0000"/>
                                        </a:solidFill>
                                        <a:latin typeface="Cambria Math" panose="02040503050406030204" pitchFamily="18" charset="0"/>
                                      </a:rPr>
                                    </m:ctrlPr>
                                  </m:sSubPr>
                                  <m:e>
                                    <m:r>
                                      <a:rPr lang="en-US" altLang="zh-CN" b="0" i="1" smtClean="0">
                                        <a:solidFill>
                                          <a:srgbClr val="FF0000"/>
                                        </a:solidFill>
                                        <a:latin typeface="Cambria Math" panose="02040503050406030204" pitchFamily="18" charset="0"/>
                                      </a:rPr>
                                      <m:t>𝑓</m:t>
                                    </m:r>
                                  </m:e>
                                  <m:sub>
                                    <m:r>
                                      <a:rPr lang="en-US" altLang="zh-CN" b="0" i="1" smtClean="0">
                                        <a:solidFill>
                                          <a:srgbClr val="FF0000"/>
                                        </a:solidFill>
                                        <a:latin typeface="Cambria Math" panose="02040503050406030204" pitchFamily="18" charset="0"/>
                                      </a:rPr>
                                      <m:t>𝑛</m:t>
                                    </m:r>
                                    <m:r>
                                      <a:rPr lang="en-US" altLang="zh-CN" b="0" i="1" smtClean="0">
                                        <a:solidFill>
                                          <a:srgbClr val="FF0000"/>
                                        </a:solidFill>
                                        <a:latin typeface="Cambria Math" panose="02040503050406030204" pitchFamily="18" charset="0"/>
                                      </a:rPr>
                                      <m:t>−1</m:t>
                                    </m:r>
                                  </m:sub>
                                </m:sSub>
                                <m:r>
                                  <a:rPr lang="en-US" altLang="zh-CN" b="0" i="1" smtClean="0">
                                    <a:solidFill>
                                      <a:srgbClr val="FF0000"/>
                                    </a:solidFill>
                                    <a:latin typeface="Cambria Math" panose="02040503050406030204" pitchFamily="18" charset="0"/>
                                  </a:rPr>
                                  <m:t>+37</m:t>
                                </m:r>
                                <m:sSub>
                                  <m:sSubPr>
                                    <m:ctrlPr>
                                      <a:rPr lang="en-US" altLang="zh-CN" b="0" i="1" smtClean="0">
                                        <a:solidFill>
                                          <a:srgbClr val="FF0000"/>
                                        </a:solidFill>
                                        <a:latin typeface="Cambria Math" panose="02040503050406030204" pitchFamily="18" charset="0"/>
                                      </a:rPr>
                                    </m:ctrlPr>
                                  </m:sSubPr>
                                  <m:e>
                                    <m:r>
                                      <a:rPr lang="en-US" altLang="zh-CN" b="0" i="1" smtClean="0">
                                        <a:solidFill>
                                          <a:srgbClr val="FF0000"/>
                                        </a:solidFill>
                                        <a:latin typeface="Cambria Math" panose="02040503050406030204" pitchFamily="18" charset="0"/>
                                      </a:rPr>
                                      <m:t>𝑓</m:t>
                                    </m:r>
                                  </m:e>
                                  <m:sub>
                                    <m:r>
                                      <a:rPr lang="en-US" altLang="zh-CN" b="0" i="1" smtClean="0">
                                        <a:solidFill>
                                          <a:srgbClr val="FF0000"/>
                                        </a:solidFill>
                                        <a:latin typeface="Cambria Math" panose="02040503050406030204" pitchFamily="18" charset="0"/>
                                      </a:rPr>
                                      <m:t>𝑛</m:t>
                                    </m:r>
                                    <m:r>
                                      <a:rPr lang="en-US" altLang="zh-CN" b="0" i="1" smtClean="0">
                                        <a:solidFill>
                                          <a:srgbClr val="FF0000"/>
                                        </a:solidFill>
                                        <a:latin typeface="Cambria Math" panose="02040503050406030204" pitchFamily="18" charset="0"/>
                                      </a:rPr>
                                      <m:t>−2</m:t>
                                    </m:r>
                                  </m:sub>
                                </m:sSub>
                                <m:r>
                                  <a:rPr lang="en-US" altLang="zh-CN" b="0" i="1" smtClean="0">
                                    <a:solidFill>
                                      <a:srgbClr val="FF0000"/>
                                    </a:solidFill>
                                    <a:latin typeface="Cambria Math" panose="02040503050406030204" pitchFamily="18" charset="0"/>
                                  </a:rPr>
                                  <m:t>−9</m:t>
                                </m:r>
                                <m:sSub>
                                  <m:sSubPr>
                                    <m:ctrlPr>
                                      <a:rPr lang="en-US" altLang="zh-CN" b="0" i="1" smtClean="0">
                                        <a:solidFill>
                                          <a:srgbClr val="FF0000"/>
                                        </a:solidFill>
                                        <a:latin typeface="Cambria Math" panose="02040503050406030204" pitchFamily="18" charset="0"/>
                                      </a:rPr>
                                    </m:ctrlPr>
                                  </m:sSubPr>
                                  <m:e>
                                    <m:r>
                                      <a:rPr lang="en-US" altLang="zh-CN" b="0" i="1" smtClean="0">
                                        <a:solidFill>
                                          <a:srgbClr val="FF0000"/>
                                        </a:solidFill>
                                        <a:latin typeface="Cambria Math" panose="02040503050406030204" pitchFamily="18" charset="0"/>
                                      </a:rPr>
                                      <m:t>𝑓</m:t>
                                    </m:r>
                                  </m:e>
                                  <m:sub>
                                    <m:r>
                                      <a:rPr lang="en-US" altLang="zh-CN" b="0" i="1" smtClean="0">
                                        <a:solidFill>
                                          <a:srgbClr val="FF0000"/>
                                        </a:solidFill>
                                        <a:latin typeface="Cambria Math" panose="02040503050406030204" pitchFamily="18" charset="0"/>
                                      </a:rPr>
                                      <m:t>𝑛</m:t>
                                    </m:r>
                                    <m:r>
                                      <a:rPr lang="en-US" altLang="zh-CN" b="0" i="1" smtClean="0">
                                        <a:solidFill>
                                          <a:srgbClr val="FF0000"/>
                                        </a:solidFill>
                                        <a:latin typeface="Cambria Math" panose="02040503050406030204" pitchFamily="18" charset="0"/>
                                      </a:rPr>
                                      <m:t>−3</m:t>
                                    </m:r>
                                  </m:sub>
                                </m:sSub>
                                <m:r>
                                  <a:rPr lang="zh-CN" altLang="en-US" b="0" i="1" smtClean="0">
                                    <a:solidFill>
                                      <a:srgbClr val="FF0000"/>
                                    </a:solidFill>
                                    <a:latin typeface="Cambria Math" panose="02040503050406030204" pitchFamily="18" charset="0"/>
                                  </a:rPr>
                                  <m:t>）</m:t>
                                </m:r>
                              </m:oMath>
                            </m:oMathPara>
                          </a14:m>
                          <a:endParaRPr lang="zh-CN" altLang="en-US" dirty="0">
                            <a:solidFill>
                              <a:srgbClr val="FF0000"/>
                            </a:solidFill>
                          </a:endParaRPr>
                        </a:p>
                      </a:txBody>
                      <a:tcPr/>
                    </a:tc>
                    <a:tc>
                      <a:txBody>
                        <a:bodyPr/>
                        <a:lstStyle/>
                        <a:p>
                          <a:pPr/>
                          <a14:m>
                            <m:oMathPara xmlns:m="http://schemas.openxmlformats.org/officeDocument/2006/math">
                              <m:oMathParaPr>
                                <m:jc m:val="centerGroup"/>
                              </m:oMathParaPr>
                              <m:oMath xmlns:m="http://schemas.openxmlformats.org/officeDocument/2006/math">
                                <m:f>
                                  <m:fPr>
                                    <m:type m:val="lin"/>
                                    <m:ctrlPr>
                                      <a:rPr lang="zh-CN" altLang="en-US" i="1" smtClean="0">
                                        <a:solidFill>
                                          <a:srgbClr val="FF0000"/>
                                        </a:solidFill>
                                        <a:latin typeface="Cambria Math" panose="02040503050406030204" pitchFamily="18" charset="0"/>
                                      </a:rPr>
                                    </m:ctrlPr>
                                  </m:fPr>
                                  <m:num>
                                    <m:r>
                                      <a:rPr lang="en-US" altLang="zh-CN" i="1" smtClean="0">
                                        <a:solidFill>
                                          <a:srgbClr val="FF0000"/>
                                        </a:solidFill>
                                        <a:latin typeface="Cambria Math" panose="02040503050406030204" pitchFamily="18" charset="0"/>
                                      </a:rPr>
                                      <m:t>251</m:t>
                                    </m:r>
                                  </m:num>
                                  <m:den>
                                    <m:r>
                                      <a:rPr lang="en-US" altLang="zh-CN" i="1" smtClean="0">
                                        <a:solidFill>
                                          <a:srgbClr val="FF0000"/>
                                        </a:solidFill>
                                        <a:latin typeface="Cambria Math" panose="02040503050406030204" pitchFamily="18" charset="0"/>
                                      </a:rPr>
                                      <m:t>720</m:t>
                                    </m:r>
                                  </m:den>
                                </m:f>
                              </m:oMath>
                            </m:oMathPara>
                          </a14:m>
                          <a:endParaRPr lang="zh-CN" altLang="en-US" dirty="0">
                            <a:solidFill>
                              <a:srgbClr val="FF0000"/>
                            </a:solidFill>
                          </a:endParaRPr>
                        </a:p>
                      </a:txBody>
                      <a:tcPr/>
                    </a:tc>
                    <a:extLst>
                      <a:ext uri="{0D108BD9-81ED-4DB2-BD59-A6C34878D82A}">
                        <a16:rowId xmlns:a16="http://schemas.microsoft.com/office/drawing/2014/main" val="2335074068"/>
                      </a:ext>
                    </a:extLst>
                  </a:tr>
                  <a:tr h="227680">
                    <a:tc>
                      <a:txBody>
                        <a:bodyPr/>
                        <a:lstStyle/>
                        <a:p>
                          <a:r>
                            <a:rPr lang="en-US" altLang="zh-CN" dirty="0" smtClean="0"/>
                            <a:t>5</a:t>
                          </a:r>
                          <a:endParaRPr lang="zh-CN" altLang="en-US" dirty="0"/>
                        </a:p>
                      </a:txBody>
                      <a:tcPr/>
                    </a:tc>
                    <a:tc>
                      <a:txBody>
                        <a:bodyPr/>
                        <a:lstStyle/>
                        <a:p>
                          <a:r>
                            <a:rPr lang="en-US" altLang="zh-CN" dirty="0" smtClean="0"/>
                            <a:t>5</a:t>
                          </a:r>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type m:val="skw"/>
                                    <m:ctrlPr>
                                      <a:rPr lang="zh-CN" altLang="en-US" i="1" smtClean="0">
                                        <a:latin typeface="Cambria Math" panose="02040503050406030204" pitchFamily="18" charset="0"/>
                                      </a:rPr>
                                    </m:ctrlPr>
                                  </m:fPr>
                                  <m:num>
                                    <m:r>
                                      <a:rPr lang="en-US" altLang="zh-CN" b="0" i="1" smtClean="0">
                                        <a:latin typeface="Cambria Math" panose="02040503050406030204" pitchFamily="18" charset="0"/>
                                      </a:rPr>
                                      <m:t>h</m:t>
                                    </m:r>
                                  </m:num>
                                  <m:den>
                                    <m:r>
                                      <a:rPr lang="en-US" altLang="zh-CN" b="0" i="1" smtClean="0">
                                        <a:latin typeface="Cambria Math" panose="02040503050406030204" pitchFamily="18" charset="0"/>
                                      </a:rPr>
                                      <m:t>720</m:t>
                                    </m:r>
                                  </m:den>
                                </m:f>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(1901</m:t>
                                    </m:r>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𝑛</m:t>
                                    </m:r>
                                  </m:sub>
                                </m:sSub>
                                <m:r>
                                  <a:rPr lang="en-US" altLang="zh-CN" b="0" i="0" smtClean="0">
                                    <a:latin typeface="Cambria Math" panose="02040503050406030204" pitchFamily="18" charset="0"/>
                                  </a:rPr>
                                  <m:t>−</m:t>
                                </m:r>
                                <m:r>
                                  <a:rPr lang="en-US" altLang="zh-CN" b="0" i="1" smtClean="0">
                                    <a:latin typeface="Cambria Math" panose="02040503050406030204" pitchFamily="18" charset="0"/>
                                  </a:rPr>
                                  <m:t>2774</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b>
                                </m:sSub>
                                <m:r>
                                  <a:rPr lang="en-US" altLang="zh-CN" b="0" i="1" smtClean="0">
                                    <a:latin typeface="Cambria Math" panose="02040503050406030204" pitchFamily="18" charset="0"/>
                                  </a:rPr>
                                  <m:t>+2616</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−2</m:t>
                                    </m:r>
                                  </m:sub>
                                </m:sSub>
                                <m:r>
                                  <a:rPr lang="en-US" altLang="zh-CN" b="0" i="1" smtClean="0">
                                    <a:latin typeface="Cambria Math" panose="02040503050406030204" pitchFamily="18" charset="0"/>
                                  </a:rPr>
                                  <m:t>−1274</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−3</m:t>
                                    </m:r>
                                  </m:sub>
                                </m:sSub>
                                <m:r>
                                  <a:rPr lang="en-US" altLang="zh-CN" b="0" i="1" smtClean="0">
                                    <a:latin typeface="Cambria Math" panose="02040503050406030204" pitchFamily="18" charset="0"/>
                                  </a:rPr>
                                  <m:t>+251</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−4</m:t>
                                    </m:r>
                                  </m:sub>
                                </m:sSub>
                                <m:r>
                                  <a:rPr lang="en-US" altLang="zh-CN" b="0" i="1" smtClean="0">
                                    <a:latin typeface="Cambria Math" panose="02040503050406030204" pitchFamily="18" charset="0"/>
                                  </a:rPr>
                                  <m:t>)</m:t>
                                </m:r>
                              </m:oMath>
                            </m:oMathPara>
                          </a14:m>
                          <a:endParaRPr lang="zh-CN" altLang="en-US" dirty="0"/>
                        </a:p>
                      </a:txBody>
                      <a:tcPr/>
                    </a:tc>
                    <a:tc>
                      <a:txBody>
                        <a:bodyPr/>
                        <a:lstStyle/>
                        <a:p>
                          <a:pPr/>
                          <a14:m>
                            <m:oMathPara xmlns:m="http://schemas.openxmlformats.org/officeDocument/2006/math">
                              <m:oMathParaPr>
                                <m:jc m:val="centerGroup"/>
                              </m:oMathParaPr>
                              <m:oMath xmlns:m="http://schemas.openxmlformats.org/officeDocument/2006/math">
                                <m:f>
                                  <m:fPr>
                                    <m:type m:val="lin"/>
                                    <m:ctrlPr>
                                      <a:rPr lang="zh-CN" altLang="en-US" i="1" smtClean="0">
                                        <a:latin typeface="Cambria Math" panose="02040503050406030204" pitchFamily="18" charset="0"/>
                                      </a:rPr>
                                    </m:ctrlPr>
                                  </m:fPr>
                                  <m:num>
                                    <m:r>
                                      <a:rPr lang="en-US" altLang="zh-CN" b="0" i="1" smtClean="0">
                                        <a:latin typeface="Cambria Math" panose="02040503050406030204" pitchFamily="18" charset="0"/>
                                      </a:rPr>
                                      <m:t>95</m:t>
                                    </m:r>
                                  </m:num>
                                  <m:den>
                                    <m:r>
                                      <a:rPr lang="en-US" altLang="zh-CN" b="0" i="1" smtClean="0">
                                        <a:latin typeface="Cambria Math" panose="02040503050406030204" pitchFamily="18" charset="0"/>
                                      </a:rPr>
                                      <m:t>288</m:t>
                                    </m:r>
                                  </m:den>
                                </m:f>
                              </m:oMath>
                            </m:oMathPara>
                          </a14:m>
                          <a:endParaRPr lang="zh-CN" altLang="en-US" dirty="0"/>
                        </a:p>
                      </a:txBody>
                      <a:tcPr/>
                    </a:tc>
                    <a:extLst>
                      <a:ext uri="{0D108BD9-81ED-4DB2-BD59-A6C34878D82A}">
                        <a16:rowId xmlns:a16="http://schemas.microsoft.com/office/drawing/2014/main" val="2517842877"/>
                      </a:ext>
                    </a:extLst>
                  </a:tr>
                </a:tbl>
              </a:graphicData>
            </a:graphic>
          </p:graphicFrame>
        </mc:Choice>
        <mc:Fallback xmlns="">
          <p:graphicFrame>
            <p:nvGraphicFramePr>
              <p:cNvPr id="6" name="表格 5"/>
              <p:cNvGraphicFramePr>
                <a:graphicFrameLocks noGrp="1"/>
              </p:cNvGraphicFramePr>
              <p:nvPr>
                <p:extLst>
                  <p:ext uri="{D42A27DB-BD31-4B8C-83A1-F6EECF244321}">
                    <p14:modId xmlns:p14="http://schemas.microsoft.com/office/powerpoint/2010/main" val="1999064494"/>
                  </p:ext>
                </p:extLst>
              </p:nvPr>
            </p:nvGraphicFramePr>
            <p:xfrm>
              <a:off x="152517" y="914466"/>
              <a:ext cx="8838967" cy="2564894"/>
            </p:xfrm>
            <a:graphic>
              <a:graphicData uri="http://schemas.openxmlformats.org/drawingml/2006/table">
                <a:tbl>
                  <a:tblPr firstRow="1" bandRow="1">
                    <a:tableStyleId>{5C22544A-7EE6-4342-B048-85BDC9FD1C3A}</a:tableStyleId>
                  </a:tblPr>
                  <a:tblGrid>
                    <a:gridCol w="310138">
                      <a:extLst>
                        <a:ext uri="{9D8B030D-6E8A-4147-A177-3AD203B41FA5}">
                          <a16:colId xmlns:a16="http://schemas.microsoft.com/office/drawing/2014/main" val="1503832892"/>
                        </a:ext>
                      </a:extLst>
                    </a:gridCol>
                    <a:gridCol w="310139">
                      <a:extLst>
                        <a:ext uri="{9D8B030D-6E8A-4147-A177-3AD203B41FA5}">
                          <a16:colId xmlns:a16="http://schemas.microsoft.com/office/drawing/2014/main" val="1933127665"/>
                        </a:ext>
                      </a:extLst>
                    </a:gridCol>
                    <a:gridCol w="7151918">
                      <a:extLst>
                        <a:ext uri="{9D8B030D-6E8A-4147-A177-3AD203B41FA5}">
                          <a16:colId xmlns:a16="http://schemas.microsoft.com/office/drawing/2014/main" val="2765101464"/>
                        </a:ext>
                      </a:extLst>
                    </a:gridCol>
                    <a:gridCol w="1066772">
                      <a:extLst>
                        <a:ext uri="{9D8B030D-6E8A-4147-A177-3AD203B41FA5}">
                          <a16:colId xmlns:a16="http://schemas.microsoft.com/office/drawing/2014/main" val="3112101494"/>
                        </a:ext>
                      </a:extLst>
                    </a:gridCol>
                  </a:tblGrid>
                  <a:tr h="370840">
                    <a:tc>
                      <a:txBody>
                        <a:bodyPr/>
                        <a:lstStyle/>
                        <a:p>
                          <a:r>
                            <a:rPr lang="en-US" altLang="zh-CN" dirty="0" smtClean="0"/>
                            <a:t>k</a:t>
                          </a:r>
                          <a:endParaRPr lang="zh-CN" altLang="en-US" dirty="0"/>
                        </a:p>
                      </a:txBody>
                      <a:tcPr/>
                    </a:tc>
                    <a:tc>
                      <a:txBody>
                        <a:bodyPr/>
                        <a:lstStyle/>
                        <a:p>
                          <a:r>
                            <a:rPr lang="en-US" altLang="zh-CN" dirty="0" smtClean="0"/>
                            <a:t>p</a:t>
                          </a:r>
                          <a:endParaRPr lang="zh-CN" altLang="en-US" dirty="0"/>
                        </a:p>
                      </a:txBody>
                      <a:tcPr/>
                    </a:tc>
                    <a:tc>
                      <a:txBody>
                        <a:bodyPr/>
                        <a:lstStyle/>
                        <a:p>
                          <a:endParaRPr lang="zh-CN"/>
                        </a:p>
                      </a:txBody>
                      <a:tcPr>
                        <a:blipFill>
                          <a:blip r:embed="rId3"/>
                          <a:stretch>
                            <a:fillRect l="-8866" t="-16393" r="-15345" b="-818033"/>
                          </a:stretch>
                        </a:blipFill>
                      </a:tcPr>
                    </a:tc>
                    <a:tc>
                      <a:txBody>
                        <a:bodyPr/>
                        <a:lstStyle/>
                        <a:p>
                          <a:pPr algn="ctr"/>
                          <a:r>
                            <a:rPr lang="en-US" altLang="zh-CN" dirty="0" smtClean="0"/>
                            <a:t>c</a:t>
                          </a:r>
                          <a:endParaRPr lang="zh-CN" altLang="en-US" dirty="0"/>
                        </a:p>
                      </a:txBody>
                      <a:tcPr/>
                    </a:tc>
                    <a:extLst>
                      <a:ext uri="{0D108BD9-81ED-4DB2-BD59-A6C34878D82A}">
                        <a16:rowId xmlns:a16="http://schemas.microsoft.com/office/drawing/2014/main" val="3156107584"/>
                      </a:ext>
                    </a:extLst>
                  </a:tr>
                  <a:tr h="370840">
                    <a:tc>
                      <a:txBody>
                        <a:bodyPr/>
                        <a:lstStyle/>
                        <a:p>
                          <a:r>
                            <a:rPr lang="en-US" altLang="zh-CN" dirty="0" smtClean="0"/>
                            <a:t>1</a:t>
                          </a:r>
                          <a:endParaRPr lang="zh-CN" altLang="en-US" dirty="0"/>
                        </a:p>
                      </a:txBody>
                      <a:tcPr/>
                    </a:tc>
                    <a:tc>
                      <a:txBody>
                        <a:bodyPr/>
                        <a:lstStyle/>
                        <a:p>
                          <a:r>
                            <a:rPr lang="en-US" altLang="zh-CN" dirty="0" smtClean="0"/>
                            <a:t>1</a:t>
                          </a:r>
                          <a:endParaRPr lang="zh-CN" altLang="en-US" dirty="0"/>
                        </a:p>
                      </a:txBody>
                      <a:tcPr/>
                    </a:tc>
                    <a:tc>
                      <a:txBody>
                        <a:bodyPr/>
                        <a:lstStyle/>
                        <a:p>
                          <a:endParaRPr lang="zh-CN"/>
                        </a:p>
                      </a:txBody>
                      <a:tcPr>
                        <a:blipFill>
                          <a:blip r:embed="rId3"/>
                          <a:stretch>
                            <a:fillRect l="-8866" t="-116393" r="-15345" b="-718033"/>
                          </a:stretch>
                        </a:blipFill>
                      </a:tcPr>
                    </a:tc>
                    <a:tc>
                      <a:txBody>
                        <a:bodyPr/>
                        <a:lstStyle/>
                        <a:p>
                          <a:endParaRPr lang="zh-CN"/>
                        </a:p>
                      </a:txBody>
                      <a:tcPr>
                        <a:blipFill>
                          <a:blip r:embed="rId3"/>
                          <a:stretch>
                            <a:fillRect l="-729714" t="-116393" r="-2857" b="-718033"/>
                          </a:stretch>
                        </a:blipFill>
                      </a:tcPr>
                    </a:tc>
                    <a:extLst>
                      <a:ext uri="{0D108BD9-81ED-4DB2-BD59-A6C34878D82A}">
                        <a16:rowId xmlns:a16="http://schemas.microsoft.com/office/drawing/2014/main" val="2326578588"/>
                      </a:ext>
                    </a:extLst>
                  </a:tr>
                  <a:tr h="455359">
                    <a:tc>
                      <a:txBody>
                        <a:bodyPr/>
                        <a:lstStyle/>
                        <a:p>
                          <a:r>
                            <a:rPr lang="en-US" altLang="zh-CN" dirty="0" smtClean="0"/>
                            <a:t>2</a:t>
                          </a:r>
                          <a:endParaRPr lang="zh-CN" altLang="en-US" dirty="0"/>
                        </a:p>
                      </a:txBody>
                      <a:tcPr/>
                    </a:tc>
                    <a:tc>
                      <a:txBody>
                        <a:bodyPr/>
                        <a:lstStyle/>
                        <a:p>
                          <a:r>
                            <a:rPr lang="en-US" altLang="zh-CN" dirty="0" smtClean="0"/>
                            <a:t>2</a:t>
                          </a:r>
                          <a:endParaRPr lang="zh-CN" altLang="en-US" dirty="0"/>
                        </a:p>
                      </a:txBody>
                      <a:tcPr/>
                    </a:tc>
                    <a:tc>
                      <a:txBody>
                        <a:bodyPr/>
                        <a:lstStyle/>
                        <a:p>
                          <a:endParaRPr lang="zh-CN"/>
                        </a:p>
                      </a:txBody>
                      <a:tcPr>
                        <a:blipFill>
                          <a:blip r:embed="rId3"/>
                          <a:stretch>
                            <a:fillRect l="-8866" t="-178378" r="-15345" b="-491892"/>
                          </a:stretch>
                        </a:blipFill>
                      </a:tcPr>
                    </a:tc>
                    <a:tc>
                      <a:txBody>
                        <a:bodyPr/>
                        <a:lstStyle/>
                        <a:p>
                          <a:endParaRPr lang="zh-CN"/>
                        </a:p>
                      </a:txBody>
                      <a:tcPr>
                        <a:blipFill>
                          <a:blip r:embed="rId3"/>
                          <a:stretch>
                            <a:fillRect l="-729714" t="-178378" r="-2857" b="-491892"/>
                          </a:stretch>
                        </a:blipFill>
                      </a:tcPr>
                    </a:tc>
                    <a:extLst>
                      <a:ext uri="{0D108BD9-81ED-4DB2-BD59-A6C34878D82A}">
                        <a16:rowId xmlns:a16="http://schemas.microsoft.com/office/drawing/2014/main" val="976425552"/>
                      </a:ext>
                    </a:extLst>
                  </a:tr>
                  <a:tr h="455359">
                    <a:tc>
                      <a:txBody>
                        <a:bodyPr/>
                        <a:lstStyle/>
                        <a:p>
                          <a:r>
                            <a:rPr lang="en-US" altLang="zh-CN" dirty="0" smtClean="0"/>
                            <a:t>3</a:t>
                          </a:r>
                          <a:endParaRPr lang="zh-CN" altLang="en-US" dirty="0"/>
                        </a:p>
                      </a:txBody>
                      <a:tcPr/>
                    </a:tc>
                    <a:tc>
                      <a:txBody>
                        <a:bodyPr/>
                        <a:lstStyle/>
                        <a:p>
                          <a:r>
                            <a:rPr lang="en-US" altLang="zh-CN" dirty="0" smtClean="0"/>
                            <a:t>3</a:t>
                          </a:r>
                          <a:endParaRPr lang="zh-CN" altLang="en-US" dirty="0"/>
                        </a:p>
                      </a:txBody>
                      <a:tcPr/>
                    </a:tc>
                    <a:tc>
                      <a:txBody>
                        <a:bodyPr/>
                        <a:lstStyle/>
                        <a:p>
                          <a:endParaRPr lang="zh-CN"/>
                        </a:p>
                      </a:txBody>
                      <a:tcPr>
                        <a:blipFill>
                          <a:blip r:embed="rId3"/>
                          <a:stretch>
                            <a:fillRect l="-8866" t="-274667" r="-15345" b="-385333"/>
                          </a:stretch>
                        </a:blipFill>
                      </a:tcPr>
                    </a:tc>
                    <a:tc>
                      <a:txBody>
                        <a:bodyPr/>
                        <a:lstStyle/>
                        <a:p>
                          <a:endParaRPr lang="zh-CN"/>
                        </a:p>
                      </a:txBody>
                      <a:tcPr>
                        <a:blipFill>
                          <a:blip r:embed="rId3"/>
                          <a:stretch>
                            <a:fillRect l="-729714" t="-274667" r="-2857" b="-385333"/>
                          </a:stretch>
                        </a:blipFill>
                      </a:tcPr>
                    </a:tc>
                    <a:extLst>
                      <a:ext uri="{0D108BD9-81ED-4DB2-BD59-A6C34878D82A}">
                        <a16:rowId xmlns:a16="http://schemas.microsoft.com/office/drawing/2014/main" val="2559696078"/>
                      </a:ext>
                    </a:extLst>
                  </a:tr>
                  <a:tr h="455359">
                    <a:tc>
                      <a:txBody>
                        <a:bodyPr/>
                        <a:lstStyle/>
                        <a:p>
                          <a:r>
                            <a:rPr lang="en-US" altLang="zh-CN" dirty="0" smtClean="0">
                              <a:solidFill>
                                <a:srgbClr val="FF0000"/>
                              </a:solidFill>
                            </a:rPr>
                            <a:t>4</a:t>
                          </a:r>
                          <a:endParaRPr lang="zh-CN" altLang="en-US" dirty="0">
                            <a:solidFill>
                              <a:srgbClr val="FF0000"/>
                            </a:solidFill>
                          </a:endParaRPr>
                        </a:p>
                      </a:txBody>
                      <a:tcPr/>
                    </a:tc>
                    <a:tc>
                      <a:txBody>
                        <a:bodyPr/>
                        <a:lstStyle/>
                        <a:p>
                          <a:r>
                            <a:rPr lang="en-US" altLang="zh-CN" dirty="0" smtClean="0">
                              <a:solidFill>
                                <a:srgbClr val="FF0000"/>
                              </a:solidFill>
                            </a:rPr>
                            <a:t>4</a:t>
                          </a:r>
                          <a:endParaRPr lang="zh-CN" altLang="en-US" dirty="0">
                            <a:solidFill>
                              <a:srgbClr val="FF0000"/>
                            </a:solidFill>
                          </a:endParaRPr>
                        </a:p>
                      </a:txBody>
                      <a:tcPr/>
                    </a:tc>
                    <a:tc>
                      <a:txBody>
                        <a:bodyPr/>
                        <a:lstStyle/>
                        <a:p>
                          <a:endParaRPr lang="zh-CN"/>
                        </a:p>
                      </a:txBody>
                      <a:tcPr>
                        <a:blipFill>
                          <a:blip r:embed="rId3"/>
                          <a:stretch>
                            <a:fillRect l="-8866" t="-374667" r="-15345" b="-285333"/>
                          </a:stretch>
                        </a:blipFill>
                      </a:tcPr>
                    </a:tc>
                    <a:tc>
                      <a:txBody>
                        <a:bodyPr/>
                        <a:lstStyle/>
                        <a:p>
                          <a:endParaRPr lang="zh-CN"/>
                        </a:p>
                      </a:txBody>
                      <a:tcPr>
                        <a:blipFill>
                          <a:blip r:embed="rId3"/>
                          <a:stretch>
                            <a:fillRect l="-729714" t="-374667" r="-2857" b="-285333"/>
                          </a:stretch>
                        </a:blipFill>
                      </a:tcPr>
                    </a:tc>
                    <a:extLst>
                      <a:ext uri="{0D108BD9-81ED-4DB2-BD59-A6C34878D82A}">
                        <a16:rowId xmlns:a16="http://schemas.microsoft.com/office/drawing/2014/main" val="2335074068"/>
                      </a:ext>
                    </a:extLst>
                  </a:tr>
                  <a:tr h="457137">
                    <a:tc>
                      <a:txBody>
                        <a:bodyPr/>
                        <a:lstStyle/>
                        <a:p>
                          <a:r>
                            <a:rPr lang="en-US" altLang="zh-CN" dirty="0" smtClean="0"/>
                            <a:t>5</a:t>
                          </a:r>
                          <a:endParaRPr lang="zh-CN" altLang="en-US" dirty="0"/>
                        </a:p>
                      </a:txBody>
                      <a:tcPr/>
                    </a:tc>
                    <a:tc>
                      <a:txBody>
                        <a:bodyPr/>
                        <a:lstStyle/>
                        <a:p>
                          <a:r>
                            <a:rPr lang="en-US" altLang="zh-CN" dirty="0" smtClean="0"/>
                            <a:t>5</a:t>
                          </a:r>
                          <a:endParaRPr lang="zh-CN" altLang="en-US" dirty="0"/>
                        </a:p>
                      </a:txBody>
                      <a:tcPr/>
                    </a:tc>
                    <a:tc>
                      <a:txBody>
                        <a:bodyPr/>
                        <a:lstStyle/>
                        <a:p>
                          <a:endParaRPr lang="zh-CN"/>
                        </a:p>
                      </a:txBody>
                      <a:tcPr>
                        <a:blipFill>
                          <a:blip r:embed="rId3"/>
                          <a:stretch>
                            <a:fillRect l="-8866" t="-474667" r="-15345" b="-185333"/>
                          </a:stretch>
                        </a:blipFill>
                      </a:tcPr>
                    </a:tc>
                    <a:tc>
                      <a:txBody>
                        <a:bodyPr/>
                        <a:lstStyle/>
                        <a:p>
                          <a:endParaRPr lang="zh-CN"/>
                        </a:p>
                      </a:txBody>
                      <a:tcPr>
                        <a:blipFill>
                          <a:blip r:embed="rId3"/>
                          <a:stretch>
                            <a:fillRect l="-729714" t="-474667" r="-2857" b="-185333"/>
                          </a:stretch>
                        </a:blipFill>
                      </a:tcPr>
                    </a:tc>
                    <a:extLst>
                      <a:ext uri="{0D108BD9-81ED-4DB2-BD59-A6C34878D82A}">
                        <a16:rowId xmlns:a16="http://schemas.microsoft.com/office/drawing/2014/main" val="2517842877"/>
                      </a:ext>
                    </a:extLst>
                  </a:tr>
                </a:tbl>
              </a:graphicData>
            </a:graphic>
          </p:graphicFrame>
        </mc:Fallback>
      </mc:AlternateContent>
      <mc:AlternateContent xmlns:mc="http://schemas.openxmlformats.org/markup-compatibility/2006" xmlns:a14="http://schemas.microsoft.com/office/drawing/2010/main">
        <mc:Choice Requires="a14">
          <p:graphicFrame>
            <p:nvGraphicFramePr>
              <p:cNvPr id="7" name="表格 6"/>
              <p:cNvGraphicFramePr>
                <a:graphicFrameLocks noGrp="1"/>
              </p:cNvGraphicFramePr>
              <p:nvPr>
                <p:extLst>
                  <p:ext uri="{D42A27DB-BD31-4B8C-83A1-F6EECF244321}">
                    <p14:modId xmlns:p14="http://schemas.microsoft.com/office/powerpoint/2010/main" val="1139690605"/>
                  </p:ext>
                </p:extLst>
              </p:nvPr>
            </p:nvGraphicFramePr>
            <p:xfrm>
              <a:off x="152513" y="3581396"/>
              <a:ext cx="8838970" cy="2194054"/>
            </p:xfrm>
            <a:graphic>
              <a:graphicData uri="http://schemas.openxmlformats.org/drawingml/2006/table">
                <a:tbl>
                  <a:tblPr firstRow="1" bandRow="1">
                    <a:tableStyleId>{5C22544A-7EE6-4342-B048-85BDC9FD1C3A}</a:tableStyleId>
                  </a:tblPr>
                  <a:tblGrid>
                    <a:gridCol w="309694">
                      <a:extLst>
                        <a:ext uri="{9D8B030D-6E8A-4147-A177-3AD203B41FA5}">
                          <a16:colId xmlns:a16="http://schemas.microsoft.com/office/drawing/2014/main" val="1503832892"/>
                        </a:ext>
                      </a:extLst>
                    </a:gridCol>
                    <a:gridCol w="309693">
                      <a:extLst>
                        <a:ext uri="{9D8B030D-6E8A-4147-A177-3AD203B41FA5}">
                          <a16:colId xmlns:a16="http://schemas.microsoft.com/office/drawing/2014/main" val="1933127665"/>
                        </a:ext>
                      </a:extLst>
                    </a:gridCol>
                    <a:gridCol w="7152812">
                      <a:extLst>
                        <a:ext uri="{9D8B030D-6E8A-4147-A177-3AD203B41FA5}">
                          <a16:colId xmlns:a16="http://schemas.microsoft.com/office/drawing/2014/main" val="2765101464"/>
                        </a:ext>
                      </a:extLst>
                    </a:gridCol>
                    <a:gridCol w="1066771">
                      <a:extLst>
                        <a:ext uri="{9D8B030D-6E8A-4147-A177-3AD203B41FA5}">
                          <a16:colId xmlns:a16="http://schemas.microsoft.com/office/drawing/2014/main" val="3112101494"/>
                        </a:ext>
                      </a:extLst>
                    </a:gridCol>
                  </a:tblGrid>
                  <a:tr h="370840">
                    <a:tc>
                      <a:txBody>
                        <a:bodyPr/>
                        <a:lstStyle/>
                        <a:p>
                          <a:r>
                            <a:rPr lang="en-US" altLang="zh-CN" dirty="0" smtClean="0"/>
                            <a:t>k</a:t>
                          </a:r>
                          <a:endParaRPr lang="zh-CN" altLang="en-US" dirty="0"/>
                        </a:p>
                      </a:txBody>
                      <a:tcPr/>
                    </a:tc>
                    <a:tc>
                      <a:txBody>
                        <a:bodyPr/>
                        <a:lstStyle/>
                        <a:p>
                          <a:r>
                            <a:rPr lang="en-US" altLang="zh-CN" dirty="0" smtClean="0"/>
                            <a:t>p</a:t>
                          </a:r>
                          <a:endParaRPr lang="zh-CN" altLang="en-US" dirty="0"/>
                        </a:p>
                      </a:txBody>
                      <a:tcPr/>
                    </a:tc>
                    <a:tc>
                      <a:txBody>
                        <a:bodyPr/>
                        <a:lstStyle/>
                        <a:p>
                          <a:pPr algn="ctr"/>
                          <a:r>
                            <a:rPr lang="zh-CN" altLang="en-US" dirty="0" smtClean="0"/>
                            <a:t>隐式公式  </a:t>
                          </a:r>
                          <a14:m>
                            <m:oMath xmlns:m="http://schemas.openxmlformats.org/officeDocument/2006/math">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 </m:t>
                                  </m:r>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𝑛</m:t>
                                  </m:r>
                                </m:sub>
                              </m:sSub>
                              <m:r>
                                <a:rPr lang="en-US" altLang="zh-CN" b="0" i="1" smtClean="0">
                                  <a:latin typeface="Cambria Math" panose="02040503050406030204" pitchFamily="18" charset="0"/>
                                </a:rPr>
                                <m:t>+</m:t>
                              </m:r>
                            </m:oMath>
                          </a14:m>
                          <a:endParaRPr lang="zh-CN" altLang="en-US" dirty="0"/>
                        </a:p>
                      </a:txBody>
                      <a:tcPr/>
                    </a:tc>
                    <a:tc>
                      <a:txBody>
                        <a:bodyPr/>
                        <a:lstStyle/>
                        <a:p>
                          <a:pPr algn="ctr"/>
                          <a:r>
                            <a:rPr lang="en-US" altLang="zh-CN" dirty="0" smtClean="0"/>
                            <a:t>c</a:t>
                          </a:r>
                          <a:endParaRPr lang="zh-CN" altLang="en-US" dirty="0"/>
                        </a:p>
                      </a:txBody>
                      <a:tcPr/>
                    </a:tc>
                    <a:extLst>
                      <a:ext uri="{0D108BD9-81ED-4DB2-BD59-A6C34878D82A}">
                        <a16:rowId xmlns:a16="http://schemas.microsoft.com/office/drawing/2014/main" val="3156107584"/>
                      </a:ext>
                    </a:extLst>
                  </a:tr>
                  <a:tr h="370840">
                    <a:tc>
                      <a:txBody>
                        <a:bodyPr/>
                        <a:lstStyle/>
                        <a:p>
                          <a:r>
                            <a:rPr lang="en-US" altLang="zh-CN" dirty="0" smtClean="0"/>
                            <a:t>1</a:t>
                          </a:r>
                          <a:endParaRPr lang="zh-CN" altLang="en-US" dirty="0"/>
                        </a:p>
                      </a:txBody>
                      <a:tcPr/>
                    </a:tc>
                    <a:tc>
                      <a:txBody>
                        <a:bodyPr/>
                        <a:lstStyle/>
                        <a:p>
                          <a:r>
                            <a:rPr lang="en-US" altLang="zh-CN" dirty="0" smtClean="0"/>
                            <a:t>2</a:t>
                          </a:r>
                          <a:endParaRPr lang="zh-CN" altLang="en-US" dirty="0"/>
                        </a:p>
                      </a:txBody>
                      <a:tcPr/>
                    </a:tc>
                    <a:tc>
                      <a:txBody>
                        <a:bodyPr/>
                        <a:lstStyle/>
                        <a:p>
                          <a:pPr/>
                          <a14:m>
                            <m:oMathPara xmlns:m="http://schemas.openxmlformats.org/officeDocument/2006/math">
                              <m:oMathParaPr>
                                <m:jc m:val="centerGroup"/>
                              </m:oMathParaPr>
                              <m:oMath xmlns:m="http://schemas.openxmlformats.org/officeDocument/2006/math">
                                <m:f>
                                  <m:fPr>
                                    <m:type m:val="skw"/>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h</m:t>
                                    </m:r>
                                  </m:num>
                                  <m:den>
                                    <m:r>
                                      <a:rPr lang="en-US" altLang="zh-CN" b="0" i="1" smtClean="0">
                                        <a:latin typeface="Cambria Math" panose="02040503050406030204" pitchFamily="18" charset="0"/>
                                      </a:rPr>
                                      <m:t>2</m:t>
                                    </m:r>
                                  </m:den>
                                </m:f>
                                <m:r>
                                  <a:rPr lang="zh-CN" altLang="en-US"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𝑛</m:t>
                                    </m:r>
                                  </m:sub>
                                </m:sSub>
                                <m:r>
                                  <a:rPr lang="zh-CN" altLang="en-US" b="0" i="1" smtClean="0">
                                    <a:latin typeface="Cambria Math" panose="02040503050406030204" pitchFamily="18" charset="0"/>
                                  </a:rPr>
                                  <m:t>）</m:t>
                                </m:r>
                              </m:oMath>
                            </m:oMathPara>
                          </a14:m>
                          <a:endParaRPr lang="zh-CN" altLang="en-US" dirty="0"/>
                        </a:p>
                      </a:txBody>
                      <a:tcPr/>
                    </a:tc>
                    <a:tc>
                      <a:txBody>
                        <a:bodyPr/>
                        <a:lstStyle/>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m:t>
                                </m:r>
                                <m:f>
                                  <m:fPr>
                                    <m:type m:val="lin"/>
                                    <m:ctrlPr>
                                      <a:rPr lang="zh-CN" altLang="en-US"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i="1" smtClean="0">
                                        <a:latin typeface="Cambria Math" panose="02040503050406030204" pitchFamily="18" charset="0"/>
                                      </a:rPr>
                                      <m:t>1</m:t>
                                    </m:r>
                                    <m:r>
                                      <a:rPr lang="en-US" altLang="zh-CN" b="0" i="1" smtClean="0">
                                        <a:latin typeface="Cambria Math" panose="02040503050406030204" pitchFamily="18" charset="0"/>
                                      </a:rPr>
                                      <m:t>2</m:t>
                                    </m:r>
                                  </m:den>
                                </m:f>
                              </m:oMath>
                            </m:oMathPara>
                          </a14:m>
                          <a:endParaRPr lang="zh-CN" altLang="en-US" dirty="0"/>
                        </a:p>
                      </a:txBody>
                      <a:tcPr/>
                    </a:tc>
                    <a:extLst>
                      <a:ext uri="{0D108BD9-81ED-4DB2-BD59-A6C34878D82A}">
                        <a16:rowId xmlns:a16="http://schemas.microsoft.com/office/drawing/2014/main" val="2326578588"/>
                      </a:ext>
                    </a:extLst>
                  </a:tr>
                  <a:tr h="370840">
                    <a:tc>
                      <a:txBody>
                        <a:bodyPr/>
                        <a:lstStyle/>
                        <a:p>
                          <a:r>
                            <a:rPr lang="en-US" altLang="zh-CN" dirty="0" smtClean="0"/>
                            <a:t>2</a:t>
                          </a:r>
                          <a:endParaRPr lang="zh-CN" altLang="en-US" dirty="0"/>
                        </a:p>
                      </a:txBody>
                      <a:tcPr/>
                    </a:tc>
                    <a:tc>
                      <a:txBody>
                        <a:bodyPr/>
                        <a:lstStyle/>
                        <a:p>
                          <a:r>
                            <a:rPr lang="en-US" altLang="zh-CN" dirty="0" smtClean="0"/>
                            <a:t>3</a:t>
                          </a:r>
                          <a:endParaRPr lang="zh-CN" altLang="en-US" dirty="0"/>
                        </a:p>
                      </a:txBody>
                      <a:tcPr/>
                    </a:tc>
                    <a:tc>
                      <a:txBody>
                        <a:bodyPr/>
                        <a:lstStyle/>
                        <a:p>
                          <a:pPr/>
                          <a14:m>
                            <m:oMathPara xmlns:m="http://schemas.openxmlformats.org/officeDocument/2006/math">
                              <m:oMathParaPr>
                                <m:jc m:val="centerGroup"/>
                              </m:oMathParaPr>
                              <m:oMath xmlns:m="http://schemas.openxmlformats.org/officeDocument/2006/math">
                                <m:f>
                                  <m:fPr>
                                    <m:type m:val="skw"/>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h</m:t>
                                    </m:r>
                                  </m:num>
                                  <m:den>
                                    <m:r>
                                      <a:rPr lang="en-US" altLang="zh-CN" b="0" i="1" smtClean="0">
                                        <a:latin typeface="Cambria Math" panose="02040503050406030204" pitchFamily="18" charset="0"/>
                                      </a:rPr>
                                      <m:t>12</m:t>
                                    </m:r>
                                  </m:den>
                                </m:f>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(5</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b>
                                    </m:sSub>
                                    <m:r>
                                      <a:rPr lang="en-US" altLang="zh-CN" b="0" i="1" smtClean="0">
                                        <a:latin typeface="Cambria Math" panose="02040503050406030204" pitchFamily="18" charset="0"/>
                                      </a:rPr>
                                      <m:t>+8</m:t>
                                    </m:r>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𝑛</m:t>
                                    </m:r>
                                  </m:sub>
                                </m:sSub>
                                <m:r>
                                  <a:rPr lang="en-US" altLang="zh-CN" b="0" i="0"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b>
                                </m:sSub>
                                <m:r>
                                  <a:rPr lang="zh-CN" altLang="en-US" b="0" i="1" smtClean="0">
                                    <a:latin typeface="Cambria Math" panose="02040503050406030204" pitchFamily="18" charset="0"/>
                                  </a:rPr>
                                  <m:t>）</m:t>
                                </m:r>
                              </m:oMath>
                            </m:oMathPara>
                          </a14:m>
                          <a:endParaRPr lang="zh-CN" altLang="en-US" dirty="0"/>
                        </a:p>
                      </a:txBody>
                      <a:tcPr/>
                    </a:tc>
                    <a:tc>
                      <a:txBody>
                        <a:bodyPr/>
                        <a:lstStyle/>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m:t>
                                </m:r>
                                <m:f>
                                  <m:fPr>
                                    <m:type m:val="lin"/>
                                    <m:ctrlPr>
                                      <a:rPr lang="zh-CN" altLang="en-US" i="1" smtClean="0">
                                        <a:latin typeface="Cambria Math" panose="02040503050406030204" pitchFamily="18" charset="0"/>
                                      </a:rPr>
                                    </m:ctrlPr>
                                  </m:fPr>
                                  <m:num>
                                    <m:r>
                                      <a:rPr lang="en-US" altLang="zh-CN" i="1" smtClean="0">
                                        <a:latin typeface="Cambria Math" panose="02040503050406030204" pitchFamily="18" charset="0"/>
                                      </a:rPr>
                                      <m:t>1</m:t>
                                    </m:r>
                                  </m:num>
                                  <m:den>
                                    <m:r>
                                      <a:rPr lang="en-US" altLang="zh-CN" i="1" smtClean="0">
                                        <a:latin typeface="Cambria Math" panose="02040503050406030204" pitchFamily="18" charset="0"/>
                                      </a:rPr>
                                      <m:t>24</m:t>
                                    </m:r>
                                  </m:den>
                                </m:f>
                              </m:oMath>
                            </m:oMathPara>
                          </a14:m>
                          <a:endParaRPr lang="zh-CN" altLang="en-US" dirty="0"/>
                        </a:p>
                      </a:txBody>
                      <a:tcPr/>
                    </a:tc>
                    <a:extLst>
                      <a:ext uri="{0D108BD9-81ED-4DB2-BD59-A6C34878D82A}">
                        <a16:rowId xmlns:a16="http://schemas.microsoft.com/office/drawing/2014/main" val="976425552"/>
                      </a:ext>
                    </a:extLst>
                  </a:tr>
                  <a:tr h="370840">
                    <a:tc>
                      <a:txBody>
                        <a:bodyPr/>
                        <a:lstStyle/>
                        <a:p>
                          <a:r>
                            <a:rPr lang="en-US" altLang="zh-CN" dirty="0" smtClean="0">
                              <a:solidFill>
                                <a:srgbClr val="FF0000"/>
                              </a:solidFill>
                            </a:rPr>
                            <a:t>3</a:t>
                          </a:r>
                          <a:endParaRPr lang="zh-CN" altLang="en-US" dirty="0">
                            <a:solidFill>
                              <a:srgbClr val="FF0000"/>
                            </a:solidFill>
                          </a:endParaRPr>
                        </a:p>
                      </a:txBody>
                      <a:tcPr/>
                    </a:tc>
                    <a:tc>
                      <a:txBody>
                        <a:bodyPr/>
                        <a:lstStyle/>
                        <a:p>
                          <a:r>
                            <a:rPr lang="en-US" altLang="zh-CN" dirty="0" smtClean="0">
                              <a:solidFill>
                                <a:srgbClr val="FF0000"/>
                              </a:solidFill>
                            </a:rPr>
                            <a:t>4</a:t>
                          </a:r>
                          <a:endParaRPr lang="zh-CN" altLang="en-US" dirty="0">
                            <a:solidFill>
                              <a:srgbClr val="FF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type m:val="skw"/>
                                    <m:ctrlPr>
                                      <a:rPr lang="en-US" altLang="zh-CN" b="0" i="1" smtClean="0">
                                        <a:solidFill>
                                          <a:srgbClr val="FF0000"/>
                                        </a:solidFill>
                                        <a:latin typeface="Cambria Math" panose="02040503050406030204" pitchFamily="18" charset="0"/>
                                      </a:rPr>
                                    </m:ctrlPr>
                                  </m:fPr>
                                  <m:num>
                                    <m:r>
                                      <a:rPr lang="en-US" altLang="zh-CN" b="0" i="1" smtClean="0">
                                        <a:solidFill>
                                          <a:srgbClr val="FF0000"/>
                                        </a:solidFill>
                                        <a:latin typeface="Cambria Math" panose="02040503050406030204" pitchFamily="18" charset="0"/>
                                      </a:rPr>
                                      <m:t>h</m:t>
                                    </m:r>
                                  </m:num>
                                  <m:den>
                                    <m:r>
                                      <a:rPr lang="en-US" altLang="zh-CN" b="0" i="1" smtClean="0">
                                        <a:solidFill>
                                          <a:srgbClr val="FF0000"/>
                                        </a:solidFill>
                                        <a:latin typeface="Cambria Math" panose="02040503050406030204" pitchFamily="18" charset="0"/>
                                      </a:rPr>
                                      <m:t>24</m:t>
                                    </m:r>
                                  </m:den>
                                </m:f>
                                <m:sSub>
                                  <m:sSubPr>
                                    <m:ctrlPr>
                                      <a:rPr lang="en-US" altLang="zh-CN" b="0" i="1" smtClean="0">
                                        <a:solidFill>
                                          <a:srgbClr val="FF0000"/>
                                        </a:solidFill>
                                        <a:latin typeface="Cambria Math" panose="02040503050406030204" pitchFamily="18" charset="0"/>
                                      </a:rPr>
                                    </m:ctrlPr>
                                  </m:sSubPr>
                                  <m:e>
                                    <m:r>
                                      <a:rPr lang="en-US" altLang="zh-CN" b="0" i="1" smtClean="0">
                                        <a:solidFill>
                                          <a:srgbClr val="FF0000"/>
                                        </a:solidFill>
                                        <a:latin typeface="Cambria Math" panose="02040503050406030204" pitchFamily="18" charset="0"/>
                                      </a:rPr>
                                      <m:t>(9</m:t>
                                    </m:r>
                                    <m:sSub>
                                      <m:sSubPr>
                                        <m:ctrlPr>
                                          <a:rPr lang="en-US" altLang="zh-CN" b="0" i="1" smtClean="0">
                                            <a:solidFill>
                                              <a:srgbClr val="FF0000"/>
                                            </a:solidFill>
                                            <a:latin typeface="Cambria Math" panose="02040503050406030204" pitchFamily="18" charset="0"/>
                                          </a:rPr>
                                        </m:ctrlPr>
                                      </m:sSubPr>
                                      <m:e>
                                        <m:r>
                                          <a:rPr lang="en-US" altLang="zh-CN" b="0" i="1" smtClean="0">
                                            <a:solidFill>
                                              <a:srgbClr val="FF0000"/>
                                            </a:solidFill>
                                            <a:latin typeface="Cambria Math" panose="02040503050406030204" pitchFamily="18" charset="0"/>
                                          </a:rPr>
                                          <m:t>𝑓</m:t>
                                        </m:r>
                                      </m:e>
                                      <m:sub>
                                        <m:r>
                                          <a:rPr lang="en-US" altLang="zh-CN" b="0" i="1" smtClean="0">
                                            <a:solidFill>
                                              <a:srgbClr val="FF0000"/>
                                            </a:solidFill>
                                            <a:latin typeface="Cambria Math" panose="02040503050406030204" pitchFamily="18" charset="0"/>
                                          </a:rPr>
                                          <m:t>𝑛</m:t>
                                        </m:r>
                                        <m:r>
                                          <a:rPr lang="en-US" altLang="zh-CN" b="0" i="1" smtClean="0">
                                            <a:solidFill>
                                              <a:srgbClr val="FF0000"/>
                                            </a:solidFill>
                                            <a:latin typeface="Cambria Math" panose="02040503050406030204" pitchFamily="18" charset="0"/>
                                          </a:rPr>
                                          <m:t>+1</m:t>
                                        </m:r>
                                      </m:sub>
                                    </m:sSub>
                                    <m:r>
                                      <a:rPr lang="en-US" altLang="zh-CN" b="0" i="1" smtClean="0">
                                        <a:solidFill>
                                          <a:srgbClr val="FF0000"/>
                                        </a:solidFill>
                                        <a:latin typeface="Cambria Math" panose="02040503050406030204" pitchFamily="18" charset="0"/>
                                      </a:rPr>
                                      <m:t>+19</m:t>
                                    </m:r>
                                    <m:r>
                                      <a:rPr lang="en-US" altLang="zh-CN" b="0" i="1" smtClean="0">
                                        <a:solidFill>
                                          <a:srgbClr val="FF0000"/>
                                        </a:solidFill>
                                        <a:latin typeface="Cambria Math" panose="02040503050406030204" pitchFamily="18" charset="0"/>
                                      </a:rPr>
                                      <m:t>𝑓</m:t>
                                    </m:r>
                                  </m:e>
                                  <m:sub>
                                    <m:r>
                                      <a:rPr lang="en-US" altLang="zh-CN" b="0" i="1" smtClean="0">
                                        <a:solidFill>
                                          <a:srgbClr val="FF0000"/>
                                        </a:solidFill>
                                        <a:latin typeface="Cambria Math" panose="02040503050406030204" pitchFamily="18" charset="0"/>
                                      </a:rPr>
                                      <m:t>𝑛</m:t>
                                    </m:r>
                                  </m:sub>
                                </m:sSub>
                                <m:r>
                                  <a:rPr lang="en-US" altLang="zh-CN" b="0" i="0" smtClean="0">
                                    <a:solidFill>
                                      <a:srgbClr val="FF0000"/>
                                    </a:solidFill>
                                    <a:latin typeface="Cambria Math" panose="02040503050406030204" pitchFamily="18" charset="0"/>
                                  </a:rPr>
                                  <m:t>−</m:t>
                                </m:r>
                                <m:r>
                                  <a:rPr lang="en-US" altLang="zh-CN" b="0" i="1" smtClean="0">
                                    <a:solidFill>
                                      <a:srgbClr val="FF0000"/>
                                    </a:solidFill>
                                    <a:latin typeface="Cambria Math" panose="02040503050406030204" pitchFamily="18" charset="0"/>
                                  </a:rPr>
                                  <m:t>5</m:t>
                                </m:r>
                                <m:sSub>
                                  <m:sSubPr>
                                    <m:ctrlPr>
                                      <a:rPr lang="en-US" altLang="zh-CN" b="0" i="1" smtClean="0">
                                        <a:solidFill>
                                          <a:srgbClr val="FF0000"/>
                                        </a:solidFill>
                                        <a:latin typeface="Cambria Math" panose="02040503050406030204" pitchFamily="18" charset="0"/>
                                      </a:rPr>
                                    </m:ctrlPr>
                                  </m:sSubPr>
                                  <m:e>
                                    <m:r>
                                      <a:rPr lang="en-US" altLang="zh-CN" b="0" i="1" smtClean="0">
                                        <a:solidFill>
                                          <a:srgbClr val="FF0000"/>
                                        </a:solidFill>
                                        <a:latin typeface="Cambria Math" panose="02040503050406030204" pitchFamily="18" charset="0"/>
                                      </a:rPr>
                                      <m:t>𝑓</m:t>
                                    </m:r>
                                  </m:e>
                                  <m:sub>
                                    <m:r>
                                      <a:rPr lang="en-US" altLang="zh-CN" b="0" i="1" smtClean="0">
                                        <a:solidFill>
                                          <a:srgbClr val="FF0000"/>
                                        </a:solidFill>
                                        <a:latin typeface="Cambria Math" panose="02040503050406030204" pitchFamily="18" charset="0"/>
                                      </a:rPr>
                                      <m:t>𝑛</m:t>
                                    </m:r>
                                    <m:r>
                                      <a:rPr lang="en-US" altLang="zh-CN" b="0" i="1" smtClean="0">
                                        <a:solidFill>
                                          <a:srgbClr val="FF0000"/>
                                        </a:solidFill>
                                        <a:latin typeface="Cambria Math" panose="02040503050406030204" pitchFamily="18" charset="0"/>
                                      </a:rPr>
                                      <m:t>−1</m:t>
                                    </m:r>
                                  </m:sub>
                                </m:sSub>
                                <m:r>
                                  <a:rPr lang="en-US" altLang="zh-CN" b="0" i="1" smtClean="0">
                                    <a:solidFill>
                                      <a:srgbClr val="FF0000"/>
                                    </a:solidFill>
                                    <a:latin typeface="Cambria Math" panose="02040503050406030204" pitchFamily="18" charset="0"/>
                                  </a:rPr>
                                  <m:t>+</m:t>
                                </m:r>
                                <m:sSub>
                                  <m:sSubPr>
                                    <m:ctrlPr>
                                      <a:rPr lang="en-US" altLang="zh-CN" b="0" i="1" smtClean="0">
                                        <a:solidFill>
                                          <a:srgbClr val="FF0000"/>
                                        </a:solidFill>
                                        <a:latin typeface="Cambria Math" panose="02040503050406030204" pitchFamily="18" charset="0"/>
                                      </a:rPr>
                                    </m:ctrlPr>
                                  </m:sSubPr>
                                  <m:e>
                                    <m:r>
                                      <a:rPr lang="en-US" altLang="zh-CN" b="0" i="1" smtClean="0">
                                        <a:solidFill>
                                          <a:srgbClr val="FF0000"/>
                                        </a:solidFill>
                                        <a:latin typeface="Cambria Math" panose="02040503050406030204" pitchFamily="18" charset="0"/>
                                      </a:rPr>
                                      <m:t>𝑓</m:t>
                                    </m:r>
                                  </m:e>
                                  <m:sub>
                                    <m:r>
                                      <a:rPr lang="en-US" altLang="zh-CN" b="0" i="1" smtClean="0">
                                        <a:solidFill>
                                          <a:srgbClr val="FF0000"/>
                                        </a:solidFill>
                                        <a:latin typeface="Cambria Math" panose="02040503050406030204" pitchFamily="18" charset="0"/>
                                      </a:rPr>
                                      <m:t>𝑛</m:t>
                                    </m:r>
                                    <m:r>
                                      <a:rPr lang="en-US" altLang="zh-CN" b="0" i="1" smtClean="0">
                                        <a:solidFill>
                                          <a:srgbClr val="FF0000"/>
                                        </a:solidFill>
                                        <a:latin typeface="Cambria Math" panose="02040503050406030204" pitchFamily="18" charset="0"/>
                                      </a:rPr>
                                      <m:t>−2</m:t>
                                    </m:r>
                                  </m:sub>
                                </m:sSub>
                                <m:r>
                                  <a:rPr lang="zh-CN" altLang="en-US" b="0" i="1" smtClean="0">
                                    <a:solidFill>
                                      <a:srgbClr val="FF0000"/>
                                    </a:solidFill>
                                    <a:latin typeface="Cambria Math" panose="02040503050406030204" pitchFamily="18" charset="0"/>
                                  </a:rPr>
                                  <m:t>）</m:t>
                                </m:r>
                              </m:oMath>
                            </m:oMathPara>
                          </a14:m>
                          <a:endParaRPr lang="zh-CN" altLang="en-US" dirty="0">
                            <a:solidFill>
                              <a:srgbClr val="FF0000"/>
                            </a:solidFill>
                          </a:endParaRPr>
                        </a:p>
                      </a:txBody>
                      <a:tcPr/>
                    </a:tc>
                    <a:tc>
                      <a:txBody>
                        <a:bodyPr/>
                        <a:lstStyle/>
                        <a:p>
                          <a:pPr/>
                          <a14:m>
                            <m:oMathPara xmlns:m="http://schemas.openxmlformats.org/officeDocument/2006/math">
                              <m:oMathParaPr>
                                <m:jc m:val="centerGroup"/>
                              </m:oMathParaPr>
                              <m:oMath xmlns:m="http://schemas.openxmlformats.org/officeDocument/2006/math">
                                <m:r>
                                  <a:rPr lang="en-US" altLang="zh-CN" b="0" i="1" smtClean="0">
                                    <a:solidFill>
                                      <a:srgbClr val="FF0000"/>
                                    </a:solidFill>
                                    <a:latin typeface="Cambria Math" panose="02040503050406030204" pitchFamily="18" charset="0"/>
                                  </a:rPr>
                                  <m:t>−</m:t>
                                </m:r>
                                <m:f>
                                  <m:fPr>
                                    <m:type m:val="lin"/>
                                    <m:ctrlPr>
                                      <a:rPr lang="zh-CN" altLang="en-US" i="1" smtClean="0">
                                        <a:solidFill>
                                          <a:srgbClr val="FF0000"/>
                                        </a:solidFill>
                                        <a:latin typeface="Cambria Math" panose="02040503050406030204" pitchFamily="18" charset="0"/>
                                      </a:rPr>
                                    </m:ctrlPr>
                                  </m:fPr>
                                  <m:num>
                                    <m:r>
                                      <a:rPr lang="en-US" altLang="zh-CN" b="0" i="1" smtClean="0">
                                        <a:solidFill>
                                          <a:srgbClr val="FF0000"/>
                                        </a:solidFill>
                                        <a:latin typeface="Cambria Math" panose="02040503050406030204" pitchFamily="18" charset="0"/>
                                      </a:rPr>
                                      <m:t>19</m:t>
                                    </m:r>
                                  </m:num>
                                  <m:den>
                                    <m:r>
                                      <a:rPr lang="en-US" altLang="zh-CN" b="0" i="1" smtClean="0">
                                        <a:solidFill>
                                          <a:srgbClr val="FF0000"/>
                                        </a:solidFill>
                                        <a:latin typeface="Cambria Math" panose="02040503050406030204" pitchFamily="18" charset="0"/>
                                      </a:rPr>
                                      <m:t>720</m:t>
                                    </m:r>
                                  </m:den>
                                </m:f>
                              </m:oMath>
                            </m:oMathPara>
                          </a14:m>
                          <a:endParaRPr lang="zh-CN" altLang="en-US" dirty="0">
                            <a:solidFill>
                              <a:srgbClr val="FF0000"/>
                            </a:solidFill>
                          </a:endParaRPr>
                        </a:p>
                      </a:txBody>
                      <a:tcPr/>
                    </a:tc>
                    <a:extLst>
                      <a:ext uri="{0D108BD9-81ED-4DB2-BD59-A6C34878D82A}">
                        <a16:rowId xmlns:a16="http://schemas.microsoft.com/office/drawing/2014/main" val="2559696078"/>
                      </a:ext>
                    </a:extLst>
                  </a:tr>
                  <a:tr h="370840">
                    <a:tc>
                      <a:txBody>
                        <a:bodyPr/>
                        <a:lstStyle/>
                        <a:p>
                          <a:r>
                            <a:rPr lang="en-US" altLang="zh-CN" dirty="0" smtClean="0"/>
                            <a:t>4</a:t>
                          </a:r>
                          <a:endParaRPr lang="zh-CN" altLang="en-US" dirty="0"/>
                        </a:p>
                      </a:txBody>
                      <a:tcPr/>
                    </a:tc>
                    <a:tc>
                      <a:txBody>
                        <a:bodyPr/>
                        <a:lstStyle/>
                        <a:p>
                          <a:r>
                            <a:rPr lang="en-US" altLang="zh-CN" dirty="0" smtClean="0"/>
                            <a:t>5</a:t>
                          </a:r>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type m:val="skw"/>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h</m:t>
                                    </m:r>
                                  </m:num>
                                  <m:den>
                                    <m:r>
                                      <a:rPr lang="en-US" altLang="zh-CN" b="0" i="1" smtClean="0">
                                        <a:latin typeface="Cambria Math" panose="02040503050406030204" pitchFamily="18" charset="0"/>
                                      </a:rPr>
                                      <m:t>720</m:t>
                                    </m:r>
                                  </m:den>
                                </m:f>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(251</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b>
                                    </m:sSub>
                                    <m:r>
                                      <a:rPr lang="en-US" altLang="zh-CN" b="0" i="1" smtClean="0">
                                        <a:latin typeface="Cambria Math" panose="02040503050406030204" pitchFamily="18" charset="0"/>
                                      </a:rPr>
                                      <m:t>+646</m:t>
                                    </m:r>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𝑛</m:t>
                                    </m:r>
                                  </m:sub>
                                </m:sSub>
                                <m:r>
                                  <a:rPr lang="en-US" altLang="zh-CN" b="0" i="0" smtClean="0">
                                    <a:latin typeface="Cambria Math" panose="02040503050406030204" pitchFamily="18" charset="0"/>
                                  </a:rPr>
                                  <m:t>−</m:t>
                                </m:r>
                                <m:r>
                                  <a:rPr lang="en-US" altLang="zh-CN" b="0" i="1" smtClean="0">
                                    <a:latin typeface="Cambria Math" panose="02040503050406030204" pitchFamily="18" charset="0"/>
                                  </a:rPr>
                                  <m:t>264</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b>
                                </m:sSub>
                                <m:r>
                                  <a:rPr lang="en-US" altLang="zh-CN" b="0" i="1" smtClean="0">
                                    <a:latin typeface="Cambria Math" panose="02040503050406030204" pitchFamily="18" charset="0"/>
                                  </a:rPr>
                                  <m:t>+106</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−2</m:t>
                                    </m:r>
                                  </m:sub>
                                </m:sSub>
                                <m:r>
                                  <a:rPr lang="en-US" altLang="zh-CN" b="0" i="1" smtClean="0">
                                    <a:latin typeface="Cambria Math" panose="02040503050406030204" pitchFamily="18" charset="0"/>
                                  </a:rPr>
                                  <m:t>−19</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𝑓</m:t>
                                    </m:r>
                                  </m:e>
                                  <m:sub>
                                    <m:r>
                                      <a:rPr lang="en-US" altLang="zh-CN" b="0" i="1" smtClean="0">
                                        <a:latin typeface="Cambria Math" panose="02040503050406030204" pitchFamily="18" charset="0"/>
                                      </a:rPr>
                                      <m:t>𝑛</m:t>
                                    </m:r>
                                    <m:r>
                                      <a:rPr lang="en-US" altLang="zh-CN" b="0" i="1" smtClean="0">
                                        <a:latin typeface="Cambria Math" panose="02040503050406030204" pitchFamily="18" charset="0"/>
                                      </a:rPr>
                                      <m:t>−3</m:t>
                                    </m:r>
                                  </m:sub>
                                </m:sSub>
                                <m:r>
                                  <a:rPr lang="zh-CN" altLang="en-US" b="0" i="1" smtClean="0">
                                    <a:latin typeface="Cambria Math" panose="02040503050406030204" pitchFamily="18" charset="0"/>
                                  </a:rPr>
                                  <m:t>）</m:t>
                                </m:r>
                              </m:oMath>
                            </m:oMathPara>
                          </a14:m>
                          <a:endParaRPr lang="zh-CN" altLang="en-US" dirty="0"/>
                        </a:p>
                      </a:txBody>
                      <a:tcPr/>
                    </a:tc>
                    <a:tc>
                      <a:txBody>
                        <a:bodyPr/>
                        <a:lstStyle/>
                        <a:p>
                          <a:pPr/>
                          <a14:m>
                            <m:oMathPara xmlns:m="http://schemas.openxmlformats.org/officeDocument/2006/math">
                              <m:oMathParaPr>
                                <m:jc m:val="centerGroup"/>
                              </m:oMathParaPr>
                              <m:oMath xmlns:m="http://schemas.openxmlformats.org/officeDocument/2006/math">
                                <m:f>
                                  <m:fPr>
                                    <m:type m:val="lin"/>
                                    <m:ctrlPr>
                                      <a:rPr lang="zh-CN" altLang="en-US" i="1" smtClean="0">
                                        <a:latin typeface="Cambria Math" panose="02040503050406030204" pitchFamily="18" charset="0"/>
                                      </a:rPr>
                                    </m:ctrlPr>
                                  </m:fPr>
                                  <m:num>
                                    <m:r>
                                      <a:rPr lang="en-US" altLang="zh-CN" b="0" i="1" smtClean="0">
                                        <a:latin typeface="Cambria Math" panose="02040503050406030204" pitchFamily="18" charset="0"/>
                                      </a:rPr>
                                      <m:t>−3</m:t>
                                    </m:r>
                                  </m:num>
                                  <m:den>
                                    <m:r>
                                      <a:rPr lang="en-US" altLang="zh-CN" b="0" i="1" smtClean="0">
                                        <a:latin typeface="Cambria Math" panose="02040503050406030204" pitchFamily="18" charset="0"/>
                                      </a:rPr>
                                      <m:t>16</m:t>
                                    </m:r>
                                    <m:r>
                                      <a:rPr lang="en-US" altLang="zh-CN" i="1" smtClean="0">
                                        <a:latin typeface="Cambria Math" panose="02040503050406030204" pitchFamily="18" charset="0"/>
                                      </a:rPr>
                                      <m:t>0</m:t>
                                    </m:r>
                                  </m:den>
                                </m:f>
                              </m:oMath>
                            </m:oMathPara>
                          </a14:m>
                          <a:endParaRPr lang="zh-CN" altLang="en-US" dirty="0"/>
                        </a:p>
                      </a:txBody>
                      <a:tcPr/>
                    </a:tc>
                    <a:extLst>
                      <a:ext uri="{0D108BD9-81ED-4DB2-BD59-A6C34878D82A}">
                        <a16:rowId xmlns:a16="http://schemas.microsoft.com/office/drawing/2014/main" val="2335074068"/>
                      </a:ext>
                    </a:extLst>
                  </a:tr>
                </a:tbl>
              </a:graphicData>
            </a:graphic>
          </p:graphicFrame>
        </mc:Choice>
        <mc:Fallback xmlns="">
          <p:graphicFrame>
            <p:nvGraphicFramePr>
              <p:cNvPr id="7" name="表格 6"/>
              <p:cNvGraphicFramePr>
                <a:graphicFrameLocks noGrp="1"/>
              </p:cNvGraphicFramePr>
              <p:nvPr>
                <p:extLst>
                  <p:ext uri="{D42A27DB-BD31-4B8C-83A1-F6EECF244321}">
                    <p14:modId xmlns:p14="http://schemas.microsoft.com/office/powerpoint/2010/main" val="1139690605"/>
                  </p:ext>
                </p:extLst>
              </p:nvPr>
            </p:nvGraphicFramePr>
            <p:xfrm>
              <a:off x="152513" y="3581396"/>
              <a:ext cx="8838970" cy="2194054"/>
            </p:xfrm>
            <a:graphic>
              <a:graphicData uri="http://schemas.openxmlformats.org/drawingml/2006/table">
                <a:tbl>
                  <a:tblPr firstRow="1" bandRow="1">
                    <a:tableStyleId>{5C22544A-7EE6-4342-B048-85BDC9FD1C3A}</a:tableStyleId>
                  </a:tblPr>
                  <a:tblGrid>
                    <a:gridCol w="309694">
                      <a:extLst>
                        <a:ext uri="{9D8B030D-6E8A-4147-A177-3AD203B41FA5}">
                          <a16:colId xmlns:a16="http://schemas.microsoft.com/office/drawing/2014/main" val="1503832892"/>
                        </a:ext>
                      </a:extLst>
                    </a:gridCol>
                    <a:gridCol w="309693">
                      <a:extLst>
                        <a:ext uri="{9D8B030D-6E8A-4147-A177-3AD203B41FA5}">
                          <a16:colId xmlns:a16="http://schemas.microsoft.com/office/drawing/2014/main" val="1933127665"/>
                        </a:ext>
                      </a:extLst>
                    </a:gridCol>
                    <a:gridCol w="7152812">
                      <a:extLst>
                        <a:ext uri="{9D8B030D-6E8A-4147-A177-3AD203B41FA5}">
                          <a16:colId xmlns:a16="http://schemas.microsoft.com/office/drawing/2014/main" val="2765101464"/>
                        </a:ext>
                      </a:extLst>
                    </a:gridCol>
                    <a:gridCol w="1066771">
                      <a:extLst>
                        <a:ext uri="{9D8B030D-6E8A-4147-A177-3AD203B41FA5}">
                          <a16:colId xmlns:a16="http://schemas.microsoft.com/office/drawing/2014/main" val="3112101494"/>
                        </a:ext>
                      </a:extLst>
                    </a:gridCol>
                  </a:tblGrid>
                  <a:tr h="370840">
                    <a:tc>
                      <a:txBody>
                        <a:bodyPr/>
                        <a:lstStyle/>
                        <a:p>
                          <a:r>
                            <a:rPr lang="en-US" altLang="zh-CN" dirty="0" smtClean="0"/>
                            <a:t>k</a:t>
                          </a:r>
                          <a:endParaRPr lang="zh-CN" altLang="en-US" dirty="0"/>
                        </a:p>
                      </a:txBody>
                      <a:tcPr/>
                    </a:tc>
                    <a:tc>
                      <a:txBody>
                        <a:bodyPr/>
                        <a:lstStyle/>
                        <a:p>
                          <a:r>
                            <a:rPr lang="en-US" altLang="zh-CN" dirty="0" smtClean="0"/>
                            <a:t>p</a:t>
                          </a:r>
                          <a:endParaRPr lang="zh-CN" altLang="en-US" dirty="0"/>
                        </a:p>
                      </a:txBody>
                      <a:tcPr/>
                    </a:tc>
                    <a:tc>
                      <a:txBody>
                        <a:bodyPr/>
                        <a:lstStyle/>
                        <a:p>
                          <a:endParaRPr lang="zh-CN"/>
                        </a:p>
                      </a:txBody>
                      <a:tcPr>
                        <a:blipFill>
                          <a:blip r:embed="rId4"/>
                          <a:stretch>
                            <a:fillRect l="-8866" t="-44262" r="-15345" b="-718033"/>
                          </a:stretch>
                        </a:blipFill>
                      </a:tcPr>
                    </a:tc>
                    <a:tc>
                      <a:txBody>
                        <a:bodyPr/>
                        <a:lstStyle/>
                        <a:p>
                          <a:pPr algn="ctr"/>
                          <a:r>
                            <a:rPr lang="en-US" altLang="zh-CN" dirty="0" smtClean="0"/>
                            <a:t>c</a:t>
                          </a:r>
                          <a:endParaRPr lang="zh-CN" altLang="en-US" dirty="0"/>
                        </a:p>
                      </a:txBody>
                      <a:tcPr/>
                    </a:tc>
                    <a:extLst>
                      <a:ext uri="{0D108BD9-81ED-4DB2-BD59-A6C34878D82A}">
                        <a16:rowId xmlns:a16="http://schemas.microsoft.com/office/drawing/2014/main" val="3156107584"/>
                      </a:ext>
                    </a:extLst>
                  </a:tr>
                  <a:tr h="455359">
                    <a:tc>
                      <a:txBody>
                        <a:bodyPr/>
                        <a:lstStyle/>
                        <a:p>
                          <a:r>
                            <a:rPr lang="en-US" altLang="zh-CN" dirty="0" smtClean="0"/>
                            <a:t>1</a:t>
                          </a:r>
                          <a:endParaRPr lang="zh-CN" altLang="en-US" dirty="0"/>
                        </a:p>
                      </a:txBody>
                      <a:tcPr/>
                    </a:tc>
                    <a:tc>
                      <a:txBody>
                        <a:bodyPr/>
                        <a:lstStyle/>
                        <a:p>
                          <a:r>
                            <a:rPr lang="en-US" altLang="zh-CN" dirty="0" smtClean="0"/>
                            <a:t>2</a:t>
                          </a:r>
                          <a:endParaRPr lang="zh-CN" altLang="en-US" dirty="0"/>
                        </a:p>
                      </a:txBody>
                      <a:tcPr/>
                    </a:tc>
                    <a:tc>
                      <a:txBody>
                        <a:bodyPr/>
                        <a:lstStyle/>
                        <a:p>
                          <a:endParaRPr lang="zh-CN"/>
                        </a:p>
                      </a:txBody>
                      <a:tcPr>
                        <a:blipFill>
                          <a:blip r:embed="rId4"/>
                          <a:stretch>
                            <a:fillRect l="-8866" t="-117333" r="-15345" b="-484000"/>
                          </a:stretch>
                        </a:blipFill>
                      </a:tcPr>
                    </a:tc>
                    <a:tc>
                      <a:txBody>
                        <a:bodyPr/>
                        <a:lstStyle/>
                        <a:p>
                          <a:endParaRPr lang="zh-CN"/>
                        </a:p>
                      </a:txBody>
                      <a:tcPr>
                        <a:blipFill>
                          <a:blip r:embed="rId4"/>
                          <a:stretch>
                            <a:fillRect l="-729714" t="-117333" r="-2857" b="-484000"/>
                          </a:stretch>
                        </a:blipFill>
                      </a:tcPr>
                    </a:tc>
                    <a:extLst>
                      <a:ext uri="{0D108BD9-81ED-4DB2-BD59-A6C34878D82A}">
                        <a16:rowId xmlns:a16="http://schemas.microsoft.com/office/drawing/2014/main" val="2326578588"/>
                      </a:ext>
                    </a:extLst>
                  </a:tr>
                  <a:tr h="455359">
                    <a:tc>
                      <a:txBody>
                        <a:bodyPr/>
                        <a:lstStyle/>
                        <a:p>
                          <a:r>
                            <a:rPr lang="en-US" altLang="zh-CN" dirty="0" smtClean="0"/>
                            <a:t>2</a:t>
                          </a:r>
                          <a:endParaRPr lang="zh-CN" altLang="en-US" dirty="0"/>
                        </a:p>
                      </a:txBody>
                      <a:tcPr/>
                    </a:tc>
                    <a:tc>
                      <a:txBody>
                        <a:bodyPr/>
                        <a:lstStyle/>
                        <a:p>
                          <a:r>
                            <a:rPr lang="en-US" altLang="zh-CN" dirty="0" smtClean="0"/>
                            <a:t>3</a:t>
                          </a:r>
                          <a:endParaRPr lang="zh-CN" altLang="en-US" dirty="0"/>
                        </a:p>
                      </a:txBody>
                      <a:tcPr/>
                    </a:tc>
                    <a:tc>
                      <a:txBody>
                        <a:bodyPr/>
                        <a:lstStyle/>
                        <a:p>
                          <a:endParaRPr lang="zh-CN"/>
                        </a:p>
                      </a:txBody>
                      <a:tcPr>
                        <a:blipFill>
                          <a:blip r:embed="rId4"/>
                          <a:stretch>
                            <a:fillRect l="-8866" t="-217333" r="-15345" b="-384000"/>
                          </a:stretch>
                        </a:blipFill>
                      </a:tcPr>
                    </a:tc>
                    <a:tc>
                      <a:txBody>
                        <a:bodyPr/>
                        <a:lstStyle/>
                        <a:p>
                          <a:endParaRPr lang="zh-CN"/>
                        </a:p>
                      </a:txBody>
                      <a:tcPr>
                        <a:blipFill>
                          <a:blip r:embed="rId4"/>
                          <a:stretch>
                            <a:fillRect l="-729714" t="-217333" r="-2857" b="-384000"/>
                          </a:stretch>
                        </a:blipFill>
                      </a:tcPr>
                    </a:tc>
                    <a:extLst>
                      <a:ext uri="{0D108BD9-81ED-4DB2-BD59-A6C34878D82A}">
                        <a16:rowId xmlns:a16="http://schemas.microsoft.com/office/drawing/2014/main" val="976425552"/>
                      </a:ext>
                    </a:extLst>
                  </a:tr>
                  <a:tr h="455359">
                    <a:tc>
                      <a:txBody>
                        <a:bodyPr/>
                        <a:lstStyle/>
                        <a:p>
                          <a:r>
                            <a:rPr lang="en-US" altLang="zh-CN" dirty="0" smtClean="0">
                              <a:solidFill>
                                <a:srgbClr val="FF0000"/>
                              </a:solidFill>
                            </a:rPr>
                            <a:t>3</a:t>
                          </a:r>
                          <a:endParaRPr lang="zh-CN" altLang="en-US" dirty="0">
                            <a:solidFill>
                              <a:srgbClr val="FF0000"/>
                            </a:solidFill>
                          </a:endParaRPr>
                        </a:p>
                      </a:txBody>
                      <a:tcPr/>
                    </a:tc>
                    <a:tc>
                      <a:txBody>
                        <a:bodyPr/>
                        <a:lstStyle/>
                        <a:p>
                          <a:r>
                            <a:rPr lang="en-US" altLang="zh-CN" dirty="0" smtClean="0">
                              <a:solidFill>
                                <a:srgbClr val="FF0000"/>
                              </a:solidFill>
                            </a:rPr>
                            <a:t>4</a:t>
                          </a:r>
                          <a:endParaRPr lang="zh-CN" altLang="en-US" dirty="0">
                            <a:solidFill>
                              <a:srgbClr val="FF0000"/>
                            </a:solidFill>
                          </a:endParaRPr>
                        </a:p>
                      </a:txBody>
                      <a:tcPr/>
                    </a:tc>
                    <a:tc>
                      <a:txBody>
                        <a:bodyPr/>
                        <a:lstStyle/>
                        <a:p>
                          <a:endParaRPr lang="zh-CN"/>
                        </a:p>
                      </a:txBody>
                      <a:tcPr>
                        <a:blipFill>
                          <a:blip r:embed="rId4"/>
                          <a:stretch>
                            <a:fillRect l="-8866" t="-317333" r="-15345" b="-284000"/>
                          </a:stretch>
                        </a:blipFill>
                      </a:tcPr>
                    </a:tc>
                    <a:tc>
                      <a:txBody>
                        <a:bodyPr/>
                        <a:lstStyle/>
                        <a:p>
                          <a:endParaRPr lang="zh-CN"/>
                        </a:p>
                      </a:txBody>
                      <a:tcPr>
                        <a:blipFill>
                          <a:blip r:embed="rId4"/>
                          <a:stretch>
                            <a:fillRect l="-729714" t="-317333" r="-2857" b="-284000"/>
                          </a:stretch>
                        </a:blipFill>
                      </a:tcPr>
                    </a:tc>
                    <a:extLst>
                      <a:ext uri="{0D108BD9-81ED-4DB2-BD59-A6C34878D82A}">
                        <a16:rowId xmlns:a16="http://schemas.microsoft.com/office/drawing/2014/main" val="2559696078"/>
                      </a:ext>
                    </a:extLst>
                  </a:tr>
                  <a:tr h="457137">
                    <a:tc>
                      <a:txBody>
                        <a:bodyPr/>
                        <a:lstStyle/>
                        <a:p>
                          <a:r>
                            <a:rPr lang="en-US" altLang="zh-CN" dirty="0" smtClean="0"/>
                            <a:t>4</a:t>
                          </a:r>
                          <a:endParaRPr lang="zh-CN" altLang="en-US" dirty="0"/>
                        </a:p>
                      </a:txBody>
                      <a:tcPr/>
                    </a:tc>
                    <a:tc>
                      <a:txBody>
                        <a:bodyPr/>
                        <a:lstStyle/>
                        <a:p>
                          <a:r>
                            <a:rPr lang="en-US" altLang="zh-CN" dirty="0" smtClean="0"/>
                            <a:t>5</a:t>
                          </a:r>
                          <a:endParaRPr lang="zh-CN" altLang="en-US" dirty="0"/>
                        </a:p>
                      </a:txBody>
                      <a:tcPr/>
                    </a:tc>
                    <a:tc>
                      <a:txBody>
                        <a:bodyPr/>
                        <a:lstStyle/>
                        <a:p>
                          <a:endParaRPr lang="zh-CN"/>
                        </a:p>
                      </a:txBody>
                      <a:tcPr>
                        <a:blipFill>
                          <a:blip r:embed="rId4"/>
                          <a:stretch>
                            <a:fillRect l="-8866" t="-417333" r="-15345" b="-184000"/>
                          </a:stretch>
                        </a:blipFill>
                      </a:tcPr>
                    </a:tc>
                    <a:tc>
                      <a:txBody>
                        <a:bodyPr/>
                        <a:lstStyle/>
                        <a:p>
                          <a:endParaRPr lang="zh-CN"/>
                        </a:p>
                      </a:txBody>
                      <a:tcPr>
                        <a:blipFill>
                          <a:blip r:embed="rId4"/>
                          <a:stretch>
                            <a:fillRect l="-729714" t="-417333" r="-2857" b="-184000"/>
                          </a:stretch>
                        </a:blipFill>
                      </a:tcPr>
                    </a:tc>
                    <a:extLst>
                      <a:ext uri="{0D108BD9-81ED-4DB2-BD59-A6C34878D82A}">
                        <a16:rowId xmlns:a16="http://schemas.microsoft.com/office/drawing/2014/main" val="2335074068"/>
                      </a:ext>
                    </a:extLst>
                  </a:tr>
                </a:tbl>
              </a:graphicData>
            </a:graphic>
          </p:graphicFrame>
        </mc:Fallback>
      </mc:AlternateContent>
      <p:sp>
        <p:nvSpPr>
          <p:cNvPr id="8" name="文本框 7"/>
          <p:cNvSpPr txBox="1"/>
          <p:nvPr/>
        </p:nvSpPr>
        <p:spPr>
          <a:xfrm>
            <a:off x="152516" y="5943534"/>
            <a:ext cx="8838968" cy="646331"/>
          </a:xfrm>
          <a:prstGeom prst="rect">
            <a:avLst/>
          </a:prstGeom>
          <a:noFill/>
        </p:spPr>
        <p:txBody>
          <a:bodyPr wrap="square" rtlCol="0">
            <a:spAutoFit/>
          </a:bodyPr>
          <a:lstStyle/>
          <a:p>
            <a:r>
              <a:rPr lang="en-US" altLang="zh-CN" dirty="0" smtClean="0">
                <a:solidFill>
                  <a:srgbClr val="FFFF00"/>
                </a:solidFill>
                <a:latin typeface="全新硬笔行书简" panose="02010600040101010101" pitchFamily="2" charset="-122"/>
                <a:ea typeface="全新硬笔行书简" panose="02010600040101010101" pitchFamily="2" charset="-122"/>
              </a:rPr>
              <a:t>        </a:t>
            </a:r>
            <a:r>
              <a:rPr lang="zh-CN" altLang="en-US" dirty="0" smtClean="0">
                <a:solidFill>
                  <a:srgbClr val="FFFF00"/>
                </a:solidFill>
                <a:latin typeface="全新硬笔行书简" panose="02010600040101010101" pitchFamily="2" charset="-122"/>
                <a:ea typeface="全新硬笔行书简" panose="02010600040101010101" pitchFamily="2" charset="-122"/>
              </a:rPr>
              <a:t>可以看到，同阶的亚当姆斯方法，隐式公式比显式方法误差小，这是因为亚当姆斯显式方法是外推方法，也可从局部截断误差主项系数的大小得到解释。</a:t>
            </a:r>
            <a:endParaRPr lang="zh-CN" altLang="en-US" dirty="0">
              <a:solidFill>
                <a:srgbClr val="FFFF00"/>
              </a:solidFill>
              <a:latin typeface="全新硬笔行书简" panose="02010600040101010101" pitchFamily="2" charset="-122"/>
              <a:ea typeface="全新硬笔行书简" panose="02010600040101010101" pitchFamily="2" charset="-122"/>
            </a:endParaRPr>
          </a:p>
        </p:txBody>
      </p:sp>
    </p:spTree>
    <p:extLst>
      <p:ext uri="{BB962C8B-B14F-4D97-AF65-F5344CB8AC3E}">
        <p14:creationId xmlns:p14="http://schemas.microsoft.com/office/powerpoint/2010/main" val="985002165"/>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ppt_w</p:attrName>
                                        </p:attrNameLst>
                                      </p:cBhvr>
                                      <p:tavLst>
                                        <p:tav tm="0">
                                          <p:val>
                                            <p:fltVal val="0"/>
                                          </p:val>
                                        </p:tav>
                                        <p:tav tm="100000">
                                          <p:val>
                                            <p:strVal val="#ppt_w"/>
                                          </p:val>
                                        </p:tav>
                                      </p:tavLst>
                                    </p:anim>
                                    <p:anim calcmode="lin" valueType="num">
                                      <p:cBhvr>
                                        <p:cTn id="20" dur="500" fill="hold"/>
                                        <p:tgtEl>
                                          <p:spTgt spid="7"/>
                                        </p:tgtEl>
                                        <p:attrNameLst>
                                          <p:attrName>ppt_h</p:attrName>
                                        </p:attrNameLst>
                                      </p:cBhvr>
                                      <p:tavLst>
                                        <p:tav tm="0">
                                          <p:val>
                                            <p:fltVal val="0"/>
                                          </p:val>
                                        </p:tav>
                                        <p:tav tm="100000">
                                          <p:val>
                                            <p:strVal val="#ppt_h"/>
                                          </p:val>
                                        </p:tav>
                                      </p:tavLst>
                                    </p:anim>
                                    <p:animEffect transition="in" filter="fade">
                                      <p:cBhvr>
                                        <p:cTn id="21" dur="500"/>
                                        <p:tgtEl>
                                          <p:spTgt spid="7"/>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grpId="0" nodeType="click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p:cTn id="26" dur="500" fill="hold"/>
                                        <p:tgtEl>
                                          <p:spTgt spid="8"/>
                                        </p:tgtEl>
                                        <p:attrNameLst>
                                          <p:attrName>ppt_w</p:attrName>
                                        </p:attrNameLst>
                                      </p:cBhvr>
                                      <p:tavLst>
                                        <p:tav tm="0">
                                          <p:val>
                                            <p:fltVal val="0"/>
                                          </p:val>
                                        </p:tav>
                                        <p:tav tm="100000">
                                          <p:val>
                                            <p:strVal val="#ppt_w"/>
                                          </p:val>
                                        </p:tav>
                                      </p:tavLst>
                                    </p:anim>
                                    <p:anim calcmode="lin" valueType="num">
                                      <p:cBhvr>
                                        <p:cTn id="27" dur="500" fill="hold"/>
                                        <p:tgtEl>
                                          <p:spTgt spid="8"/>
                                        </p:tgtEl>
                                        <p:attrNameLst>
                                          <p:attrName>ppt_h</p:attrName>
                                        </p:attrNameLst>
                                      </p:cBhvr>
                                      <p:tavLst>
                                        <p:tav tm="0">
                                          <p:val>
                                            <p:fltVal val="0"/>
                                          </p:val>
                                        </p:tav>
                                        <p:tav tm="100000">
                                          <p:val>
                                            <p:strVal val="#ppt_h"/>
                                          </p:val>
                                        </p:tav>
                                      </p:tavLst>
                                    </p:anim>
                                    <p:animEffect transition="in" filter="fade">
                                      <p:cBhvr>
                                        <p:cTn id="2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圆角矩形 13"/>
          <p:cNvSpPr/>
          <p:nvPr/>
        </p:nvSpPr>
        <p:spPr>
          <a:xfrm>
            <a:off x="3365500" y="1143060"/>
            <a:ext cx="4178222" cy="884255"/>
          </a:xfrm>
          <a:prstGeom prst="roundRect">
            <a:avLst/>
          </a:prstGeom>
          <a:solidFill>
            <a:srgbClr val="BB7C40"/>
          </a:solidFill>
          <a:ln>
            <a:noFill/>
          </a:ln>
        </p:spPr>
        <p:style>
          <a:lnRef idx="2">
            <a:schemeClr val="accent1">
              <a:shade val="50000"/>
            </a:schemeClr>
          </a:lnRef>
          <a:fillRef idx="1">
            <a:schemeClr val="accent1"/>
          </a:fillRef>
          <a:effectRef idx="0">
            <a:schemeClr val="accent1"/>
          </a:effectRef>
          <a:fontRef idx="minor">
            <a:schemeClr val="lt1"/>
          </a:fontRef>
        </p:style>
        <p:txBody>
          <a:bodyPr lIns="96429" tIns="48214" rIns="96429" bIns="48214" anchor="ctr"/>
          <a:lstStyle/>
          <a:p>
            <a:pPr algn="ctr">
              <a:defRPr/>
            </a:pPr>
            <a:endParaRPr lang="zh-CN" altLang="en-US"/>
          </a:p>
        </p:txBody>
      </p:sp>
      <mc:AlternateContent xmlns:mc="http://schemas.openxmlformats.org/markup-compatibility/2006" xmlns:a14="http://schemas.microsoft.com/office/drawing/2010/main">
        <mc:Choice Requires="a14">
          <p:sp>
            <p:nvSpPr>
              <p:cNvPr id="15" name="矩形 14"/>
              <p:cNvSpPr/>
              <p:nvPr/>
            </p:nvSpPr>
            <p:spPr>
              <a:xfrm>
                <a:off x="3657625" y="1295456"/>
                <a:ext cx="3809900" cy="646331"/>
              </a:xfrm>
              <a:prstGeom prst="rect">
                <a:avLst/>
              </a:prstGeom>
              <a:effectLst/>
            </p:spPr>
            <p:txBody>
              <a:bodyPr wrap="square">
                <a:spAutoFit/>
              </a:bodyPr>
              <a:lstStyle/>
              <a:p>
                <a:pPr fontAlgn="auto">
                  <a:spcBef>
                    <a:spcPts val="0"/>
                  </a:spcBef>
                  <a:spcAft>
                    <a:spcPts val="0"/>
                  </a:spcAft>
                  <a:defRPr/>
                </a:pPr>
                <a:r>
                  <a:rPr lang="zh-CN" altLang="en-US" spc="300" dirty="0" smtClean="0">
                    <a:solidFill>
                      <a:schemeClr val="bg1"/>
                    </a:solidFill>
                    <a:latin typeface="Franklin Gothic Medium" panose="020B0603020102020204" pitchFamily="34" charset="0"/>
                    <a:ea typeface="微软雅黑" panose="020B0503020204020204" pitchFamily="34" charset="-122"/>
                  </a:rPr>
                  <a:t>可利用已得计算值</a:t>
                </a:r>
                <a14:m>
                  <m:oMath xmlns:m="http://schemas.openxmlformats.org/officeDocument/2006/math">
                    <m:sSub>
                      <m:sSubPr>
                        <m:ctrlPr>
                          <a:rPr lang="en-US" altLang="zh-CN" i="1" spc="300" smtClean="0">
                            <a:solidFill>
                              <a:schemeClr val="bg1"/>
                            </a:solidFill>
                            <a:latin typeface="Cambria Math" panose="02040503050406030204" pitchFamily="18" charset="0"/>
                            <a:ea typeface="微软雅黑" panose="020B0503020204020204" pitchFamily="34" charset="-122"/>
                          </a:rPr>
                        </m:ctrlPr>
                      </m:sSubPr>
                      <m:e>
                        <m:r>
                          <a:rPr lang="en-US" altLang="zh-CN" b="0" i="1" spc="300" smtClean="0">
                            <a:solidFill>
                              <a:schemeClr val="bg1"/>
                            </a:solidFill>
                            <a:latin typeface="Cambria Math" panose="02040503050406030204" pitchFamily="18" charset="0"/>
                            <a:ea typeface="微软雅黑" panose="020B0503020204020204" pitchFamily="34" charset="-122"/>
                          </a:rPr>
                          <m:t>𝑦</m:t>
                        </m:r>
                      </m:e>
                      <m:sub>
                        <m:r>
                          <a:rPr lang="en-US" altLang="zh-CN" b="0" i="1" spc="300" smtClean="0">
                            <a:solidFill>
                              <a:schemeClr val="bg1"/>
                            </a:solidFill>
                            <a:latin typeface="Cambria Math" panose="02040503050406030204" pitchFamily="18" charset="0"/>
                            <a:ea typeface="微软雅黑" panose="020B0503020204020204" pitchFamily="34" charset="-122"/>
                          </a:rPr>
                          <m:t>𝑛</m:t>
                        </m:r>
                      </m:sub>
                    </m:sSub>
                    <m:r>
                      <a:rPr lang="en-US" altLang="zh-CN" b="0" i="1" spc="300" smtClean="0">
                        <a:solidFill>
                          <a:schemeClr val="bg1"/>
                        </a:solidFill>
                        <a:latin typeface="Cambria Math" panose="02040503050406030204" pitchFamily="18" charset="0"/>
                        <a:ea typeface="微软雅黑" panose="020B0503020204020204" pitchFamily="34" charset="-122"/>
                      </a:rPr>
                      <m:t>,</m:t>
                    </m:r>
                  </m:oMath>
                </a14:m>
                <a:r>
                  <a:rPr lang="en-US" altLang="zh-CN" spc="300" dirty="0">
                    <a:solidFill>
                      <a:schemeClr val="bg1"/>
                    </a:solidFill>
                    <a:ea typeface="微软雅黑" panose="020B0503020204020204" pitchFamily="34" charset="-122"/>
                  </a:rPr>
                  <a:t> </a:t>
                </a:r>
                <a14:m>
                  <m:oMath xmlns:m="http://schemas.openxmlformats.org/officeDocument/2006/math">
                    <m:sSub>
                      <m:sSubPr>
                        <m:ctrlPr>
                          <a:rPr lang="en-US" altLang="zh-CN" i="1" spc="300">
                            <a:solidFill>
                              <a:schemeClr val="bg1"/>
                            </a:solidFill>
                            <a:latin typeface="Cambria Math" panose="02040503050406030204" pitchFamily="18" charset="0"/>
                            <a:ea typeface="微软雅黑" panose="020B0503020204020204" pitchFamily="34" charset="-122"/>
                          </a:rPr>
                        </m:ctrlPr>
                      </m:sSubPr>
                      <m:e>
                        <m:r>
                          <a:rPr lang="en-US" altLang="zh-CN" i="1" spc="300">
                            <a:solidFill>
                              <a:schemeClr val="bg1"/>
                            </a:solidFill>
                            <a:latin typeface="Cambria Math" panose="02040503050406030204" pitchFamily="18" charset="0"/>
                            <a:ea typeface="微软雅黑" panose="020B0503020204020204" pitchFamily="34" charset="-122"/>
                          </a:rPr>
                          <m:t>𝑦</m:t>
                        </m:r>
                      </m:e>
                      <m:sub>
                        <m:r>
                          <a:rPr lang="en-US" altLang="zh-CN" i="1" spc="300">
                            <a:solidFill>
                              <a:schemeClr val="bg1"/>
                            </a:solidFill>
                            <a:latin typeface="Cambria Math" panose="02040503050406030204" pitchFamily="18" charset="0"/>
                            <a:ea typeface="微软雅黑" panose="020B0503020204020204" pitchFamily="34" charset="-122"/>
                          </a:rPr>
                          <m:t>𝑛</m:t>
                        </m:r>
                        <m:r>
                          <a:rPr lang="en-US" altLang="zh-CN" b="0" i="1" spc="300" smtClean="0">
                            <a:solidFill>
                              <a:schemeClr val="bg1"/>
                            </a:solidFill>
                            <a:latin typeface="Cambria Math" panose="02040503050406030204" pitchFamily="18" charset="0"/>
                            <a:ea typeface="微软雅黑" panose="020B0503020204020204" pitchFamily="34" charset="-122"/>
                          </a:rPr>
                          <m:t>−1</m:t>
                        </m:r>
                      </m:sub>
                    </m:sSub>
                    <m:r>
                      <a:rPr lang="en-US" altLang="zh-CN" i="1" spc="300">
                        <a:solidFill>
                          <a:schemeClr val="bg1"/>
                        </a:solidFill>
                        <a:latin typeface="Cambria Math" panose="02040503050406030204" pitchFamily="18" charset="0"/>
                        <a:ea typeface="微软雅黑" panose="020B0503020204020204" pitchFamily="34" charset="-122"/>
                      </a:rPr>
                      <m:t>,</m:t>
                    </m:r>
                    <m:r>
                      <a:rPr lang="en-US" altLang="zh-CN" i="1" spc="300" smtClean="0">
                        <a:solidFill>
                          <a:schemeClr val="bg1"/>
                        </a:solidFill>
                        <a:latin typeface="Cambria Math" panose="02040503050406030204" pitchFamily="18" charset="0"/>
                        <a:ea typeface="Cambria Math" panose="02040503050406030204" pitchFamily="18" charset="0"/>
                      </a:rPr>
                      <m:t>⋯</m:t>
                    </m:r>
                  </m:oMath>
                </a14:m>
                <a:r>
                  <a:rPr lang="zh-CN" altLang="en-US" spc="300" dirty="0" smtClean="0">
                    <a:solidFill>
                      <a:schemeClr val="bg1"/>
                    </a:solidFill>
                    <a:latin typeface="Franklin Gothic Medium" panose="020B0603020102020204" pitchFamily="34" charset="0"/>
                    <a:ea typeface="微软雅黑" panose="020B0503020204020204" pitchFamily="34" charset="-122"/>
                  </a:rPr>
                  <a:t>计算新值</a:t>
                </a:r>
                <a14:m>
                  <m:oMath xmlns:m="http://schemas.openxmlformats.org/officeDocument/2006/math">
                    <m:sSub>
                      <m:sSubPr>
                        <m:ctrlPr>
                          <a:rPr lang="en-US" altLang="zh-CN" i="1">
                            <a:solidFill>
                              <a:schemeClr val="bg1"/>
                            </a:solidFill>
                            <a:latin typeface="Cambria Math" panose="02040503050406030204" pitchFamily="18" charset="0"/>
                          </a:rPr>
                        </m:ctrlPr>
                      </m:sSubPr>
                      <m:e>
                        <m:r>
                          <a:rPr lang="en-US" altLang="zh-CN" i="1">
                            <a:solidFill>
                              <a:schemeClr val="bg1"/>
                            </a:solidFill>
                            <a:latin typeface="Cambria Math" panose="02040503050406030204" pitchFamily="18" charset="0"/>
                          </a:rPr>
                          <m:t>𝑦</m:t>
                        </m:r>
                      </m:e>
                      <m:sub>
                        <m:r>
                          <a:rPr lang="en-US" altLang="zh-CN" i="1">
                            <a:solidFill>
                              <a:schemeClr val="bg1"/>
                            </a:solidFill>
                            <a:latin typeface="Cambria Math" panose="02040503050406030204" pitchFamily="18" charset="0"/>
                          </a:rPr>
                          <m:t>𝑛</m:t>
                        </m:r>
                        <m:r>
                          <a:rPr lang="en-US" altLang="zh-CN" i="1">
                            <a:solidFill>
                              <a:schemeClr val="bg1"/>
                            </a:solidFill>
                            <a:latin typeface="Cambria Math" panose="02040503050406030204" pitchFamily="18" charset="0"/>
                          </a:rPr>
                          <m:t>+1</m:t>
                        </m:r>
                      </m:sub>
                    </m:sSub>
                  </m:oMath>
                </a14:m>
                <a:r>
                  <a:rPr lang="en-US" altLang="zh-CN" spc="300" dirty="0" smtClean="0">
                    <a:solidFill>
                      <a:schemeClr val="bg1"/>
                    </a:solidFill>
                    <a:latin typeface="Franklin Gothic Medium" panose="020B0603020102020204" pitchFamily="34" charset="0"/>
                    <a:ea typeface="微软雅黑" panose="020B0503020204020204" pitchFamily="34" charset="-122"/>
                  </a:rPr>
                  <a:t>,</a:t>
                </a:r>
                <a:r>
                  <a:rPr lang="zh-CN" altLang="en-US" spc="300" dirty="0" smtClean="0">
                    <a:solidFill>
                      <a:schemeClr val="bg1"/>
                    </a:solidFill>
                    <a:latin typeface="Franklin Gothic Medium" panose="020B0603020102020204" pitchFamily="34" charset="0"/>
                    <a:ea typeface="微软雅黑" panose="020B0503020204020204" pitchFamily="34" charset="-122"/>
                  </a:rPr>
                  <a:t>精度相对低。</a:t>
                </a:r>
                <a:endParaRPr lang="zh-CN" altLang="en-US" spc="300" dirty="0">
                  <a:solidFill>
                    <a:schemeClr val="bg1"/>
                  </a:solidFill>
                  <a:latin typeface="Franklin Gothic Medium" panose="020B0603020102020204" pitchFamily="34" charset="0"/>
                  <a:ea typeface="微软雅黑" panose="020B0503020204020204" pitchFamily="34" charset="-122"/>
                </a:endParaRPr>
              </a:p>
            </p:txBody>
          </p:sp>
        </mc:Choice>
        <mc:Fallback xmlns="">
          <p:sp>
            <p:nvSpPr>
              <p:cNvPr id="15" name="矩形 14"/>
              <p:cNvSpPr>
                <a:spLocks noRot="1" noChangeAspect="1" noMove="1" noResize="1" noEditPoints="1" noAdjustHandles="1" noChangeArrowheads="1" noChangeShapeType="1" noTextEdit="1"/>
              </p:cNvSpPr>
              <p:nvPr/>
            </p:nvSpPr>
            <p:spPr>
              <a:xfrm>
                <a:off x="3657625" y="1295456"/>
                <a:ext cx="3809900" cy="646331"/>
              </a:xfrm>
              <a:prstGeom prst="rect">
                <a:avLst/>
              </a:prstGeom>
              <a:blipFill>
                <a:blip r:embed="rId2"/>
                <a:stretch>
                  <a:fillRect l="-1280" t="-6604" b="-14151"/>
                </a:stretch>
              </a:blipFill>
              <a:effectLst/>
            </p:spPr>
            <p:txBody>
              <a:bodyPr/>
              <a:lstStyle/>
              <a:p>
                <a:r>
                  <a:rPr lang="zh-CN" altLang="en-US">
                    <a:noFill/>
                  </a:rPr>
                  <a:t> </a:t>
                </a:r>
              </a:p>
            </p:txBody>
          </p:sp>
        </mc:Fallback>
      </mc:AlternateContent>
      <p:sp>
        <p:nvSpPr>
          <p:cNvPr id="19" name="圆角矩形 18"/>
          <p:cNvSpPr/>
          <p:nvPr/>
        </p:nvSpPr>
        <p:spPr bwMode="auto">
          <a:xfrm>
            <a:off x="1524080" y="1143060"/>
            <a:ext cx="1706483" cy="588963"/>
          </a:xfrm>
          <a:prstGeom prst="roundRect">
            <a:avLst/>
          </a:prstGeom>
          <a:solidFill>
            <a:schemeClr val="tx1">
              <a:lumMod val="75000"/>
              <a:lumOff val="25000"/>
            </a:schemeClr>
          </a:solidFill>
          <a:ln w="38100">
            <a:noFill/>
          </a:ln>
          <a:effectLst>
            <a:outerShdw blurRad="203200" dist="88900" dir="8100000" sx="102000" sy="102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2800" dirty="0" smtClean="0">
                <a:latin typeface="Impact" panose="020B0806030902050204" pitchFamily="34" charset="0"/>
                <a:cs typeface="+mn-ea"/>
                <a:sym typeface="+mn-lt"/>
              </a:rPr>
              <a:t>显式方法</a:t>
            </a:r>
            <a:endParaRPr lang="zh-CN" altLang="en-US" sz="2800" dirty="0">
              <a:latin typeface="Impact" panose="020B0806030902050204" pitchFamily="34" charset="0"/>
              <a:cs typeface="+mn-ea"/>
              <a:sym typeface="+mn-lt"/>
            </a:endParaRPr>
          </a:p>
        </p:txBody>
      </p:sp>
      <p:sp>
        <p:nvSpPr>
          <p:cNvPr id="20" name="圆角矩形 19"/>
          <p:cNvSpPr/>
          <p:nvPr/>
        </p:nvSpPr>
        <p:spPr>
          <a:xfrm>
            <a:off x="3365500" y="2057436"/>
            <a:ext cx="4159250" cy="615950"/>
          </a:xfrm>
          <a:prstGeom prst="roundRect">
            <a:avLst/>
          </a:prstGeom>
          <a:solidFill>
            <a:srgbClr val="BB7C40"/>
          </a:solidFill>
          <a:ln>
            <a:noFill/>
          </a:ln>
        </p:spPr>
        <p:style>
          <a:lnRef idx="2">
            <a:schemeClr val="accent1">
              <a:shade val="50000"/>
            </a:schemeClr>
          </a:lnRef>
          <a:fillRef idx="1">
            <a:schemeClr val="accent1"/>
          </a:fillRef>
          <a:effectRef idx="0">
            <a:schemeClr val="accent1"/>
          </a:effectRef>
          <a:fontRef idx="minor">
            <a:schemeClr val="lt1"/>
          </a:fontRef>
        </p:style>
        <p:txBody>
          <a:bodyPr lIns="96429" tIns="48214" rIns="96429" bIns="48214" anchor="ctr"/>
          <a:lstStyle/>
          <a:p>
            <a:pPr algn="ctr">
              <a:defRPr/>
            </a:pPr>
            <a:endParaRPr lang="zh-CN" altLang="en-US"/>
          </a:p>
        </p:txBody>
      </p:sp>
      <mc:AlternateContent xmlns:mc="http://schemas.openxmlformats.org/markup-compatibility/2006" xmlns:a14="http://schemas.microsoft.com/office/drawing/2010/main">
        <mc:Choice Requires="a14">
          <p:sp>
            <p:nvSpPr>
              <p:cNvPr id="21" name="矩形 20"/>
              <p:cNvSpPr/>
              <p:nvPr/>
            </p:nvSpPr>
            <p:spPr>
              <a:xfrm>
                <a:off x="3895753" y="2209832"/>
                <a:ext cx="3516284" cy="369332"/>
              </a:xfrm>
              <a:prstGeom prst="rect">
                <a:avLst/>
              </a:prstGeom>
              <a:effectLst/>
            </p:spPr>
            <p:txBody>
              <a:bodyPr wrap="none">
                <a:spAutoFit/>
              </a:bodyPr>
              <a:lstStyle/>
              <a:p>
                <a:pPr algn="ctr"/>
                <a:r>
                  <a:rPr lang="zh-CN" altLang="en-US" dirty="0" smtClean="0">
                    <a:solidFill>
                      <a:schemeClr val="bg1"/>
                    </a:solidFill>
                  </a:rPr>
                  <a:t>如：</a:t>
                </a:r>
                <a14:m>
                  <m:oMath xmlns:m="http://schemas.openxmlformats.org/officeDocument/2006/math">
                    <m:sSub>
                      <m:sSubPr>
                        <m:ctrlPr>
                          <a:rPr lang="en-US" altLang="zh-CN" i="1">
                            <a:solidFill>
                              <a:schemeClr val="bg1"/>
                            </a:solidFill>
                            <a:latin typeface="Cambria Math" panose="02040503050406030204" pitchFamily="18" charset="0"/>
                          </a:rPr>
                        </m:ctrlPr>
                      </m:sSubPr>
                      <m:e>
                        <m:r>
                          <a:rPr lang="en-US" altLang="zh-CN" i="1">
                            <a:solidFill>
                              <a:schemeClr val="bg1"/>
                            </a:solidFill>
                            <a:latin typeface="Cambria Math" panose="02040503050406030204" pitchFamily="18" charset="0"/>
                          </a:rPr>
                          <m:t>𝑦</m:t>
                        </m:r>
                      </m:e>
                      <m:sub>
                        <m:r>
                          <a:rPr lang="en-US" altLang="zh-CN" i="1">
                            <a:solidFill>
                              <a:schemeClr val="bg1"/>
                            </a:solidFill>
                            <a:latin typeface="Cambria Math" panose="02040503050406030204" pitchFamily="18" charset="0"/>
                          </a:rPr>
                          <m:t>𝑛</m:t>
                        </m:r>
                        <m:r>
                          <a:rPr lang="en-US" altLang="zh-CN" i="1">
                            <a:solidFill>
                              <a:schemeClr val="bg1"/>
                            </a:solidFill>
                            <a:latin typeface="Cambria Math" panose="02040503050406030204" pitchFamily="18" charset="0"/>
                          </a:rPr>
                          <m:t>+1</m:t>
                        </m:r>
                      </m:sub>
                    </m:sSub>
                    <m:r>
                      <a:rPr lang="en-US" altLang="zh-CN" i="1">
                        <a:solidFill>
                          <a:schemeClr val="bg1"/>
                        </a:solidFill>
                        <a:latin typeface="Cambria Math" panose="02040503050406030204" pitchFamily="18" charset="0"/>
                      </a:rPr>
                      <m:t>=</m:t>
                    </m:r>
                    <m:sSub>
                      <m:sSubPr>
                        <m:ctrlPr>
                          <a:rPr lang="en-US" altLang="zh-CN" i="1">
                            <a:solidFill>
                              <a:schemeClr val="bg1"/>
                            </a:solidFill>
                            <a:latin typeface="Cambria Math" panose="02040503050406030204" pitchFamily="18" charset="0"/>
                          </a:rPr>
                        </m:ctrlPr>
                      </m:sSubPr>
                      <m:e>
                        <m:r>
                          <a:rPr lang="en-US" altLang="zh-CN" i="1">
                            <a:solidFill>
                              <a:schemeClr val="bg1"/>
                            </a:solidFill>
                            <a:latin typeface="Cambria Math" panose="02040503050406030204" pitchFamily="18" charset="0"/>
                          </a:rPr>
                          <m:t>𝑦</m:t>
                        </m:r>
                      </m:e>
                      <m:sub>
                        <m:r>
                          <a:rPr lang="en-US" altLang="zh-CN" i="1">
                            <a:solidFill>
                              <a:schemeClr val="bg1"/>
                            </a:solidFill>
                            <a:latin typeface="Cambria Math" panose="02040503050406030204" pitchFamily="18" charset="0"/>
                          </a:rPr>
                          <m:t>𝑛</m:t>
                        </m:r>
                      </m:sub>
                    </m:sSub>
                    <m:r>
                      <a:rPr lang="en-US" altLang="zh-CN" i="1">
                        <a:solidFill>
                          <a:schemeClr val="bg1"/>
                        </a:solidFill>
                        <a:latin typeface="Cambria Math" panose="02040503050406030204" pitchFamily="18" charset="0"/>
                      </a:rPr>
                      <m:t>+</m:t>
                    </m:r>
                    <m:f>
                      <m:fPr>
                        <m:type m:val="skw"/>
                        <m:ctrlPr>
                          <a:rPr lang="en-US" altLang="zh-CN" i="1">
                            <a:solidFill>
                              <a:schemeClr val="bg1"/>
                            </a:solidFill>
                            <a:latin typeface="Cambria Math" panose="02040503050406030204" pitchFamily="18" charset="0"/>
                          </a:rPr>
                        </m:ctrlPr>
                      </m:fPr>
                      <m:num>
                        <m:r>
                          <a:rPr lang="en-US" altLang="zh-CN" i="1">
                            <a:solidFill>
                              <a:schemeClr val="bg1"/>
                            </a:solidFill>
                            <a:latin typeface="Cambria Math" panose="02040503050406030204" pitchFamily="18" charset="0"/>
                          </a:rPr>
                          <m:t>h</m:t>
                        </m:r>
                      </m:num>
                      <m:den>
                        <m:r>
                          <a:rPr lang="en-US" altLang="zh-CN" i="1">
                            <a:solidFill>
                              <a:schemeClr val="bg1"/>
                            </a:solidFill>
                            <a:latin typeface="Cambria Math" panose="02040503050406030204" pitchFamily="18" charset="0"/>
                          </a:rPr>
                          <m:t>2</m:t>
                        </m:r>
                      </m:den>
                    </m:f>
                    <m:sSub>
                      <m:sSubPr>
                        <m:ctrlPr>
                          <a:rPr lang="en-US" altLang="zh-CN" i="1">
                            <a:solidFill>
                              <a:schemeClr val="bg1"/>
                            </a:solidFill>
                            <a:latin typeface="Cambria Math" panose="02040503050406030204" pitchFamily="18" charset="0"/>
                          </a:rPr>
                        </m:ctrlPr>
                      </m:sSubPr>
                      <m:e>
                        <m:r>
                          <a:rPr lang="en-US" altLang="zh-CN" i="1">
                            <a:solidFill>
                              <a:schemeClr val="bg1"/>
                            </a:solidFill>
                            <a:latin typeface="Cambria Math" panose="02040503050406030204" pitchFamily="18" charset="0"/>
                          </a:rPr>
                          <m:t>(3</m:t>
                        </m:r>
                        <m:r>
                          <a:rPr lang="en-US" altLang="zh-CN" i="1">
                            <a:solidFill>
                              <a:schemeClr val="bg1"/>
                            </a:solidFill>
                            <a:latin typeface="Cambria Math" panose="02040503050406030204" pitchFamily="18" charset="0"/>
                          </a:rPr>
                          <m:t>𝑓</m:t>
                        </m:r>
                      </m:e>
                      <m:sub>
                        <m:r>
                          <a:rPr lang="en-US" altLang="zh-CN" i="1">
                            <a:solidFill>
                              <a:schemeClr val="bg1"/>
                            </a:solidFill>
                            <a:latin typeface="Cambria Math" panose="02040503050406030204" pitchFamily="18" charset="0"/>
                          </a:rPr>
                          <m:t>𝑛</m:t>
                        </m:r>
                      </m:sub>
                    </m:sSub>
                    <m:r>
                      <a:rPr lang="en-US" altLang="zh-CN">
                        <a:solidFill>
                          <a:schemeClr val="bg1"/>
                        </a:solidFill>
                        <a:latin typeface="Cambria Math" panose="02040503050406030204" pitchFamily="18" charset="0"/>
                      </a:rPr>
                      <m:t>−</m:t>
                    </m:r>
                    <m:sSub>
                      <m:sSubPr>
                        <m:ctrlPr>
                          <a:rPr lang="en-US" altLang="zh-CN" i="1">
                            <a:solidFill>
                              <a:schemeClr val="bg1"/>
                            </a:solidFill>
                            <a:latin typeface="Cambria Math" panose="02040503050406030204" pitchFamily="18" charset="0"/>
                          </a:rPr>
                        </m:ctrlPr>
                      </m:sSubPr>
                      <m:e>
                        <m:r>
                          <a:rPr lang="en-US" altLang="zh-CN" i="1">
                            <a:solidFill>
                              <a:schemeClr val="bg1"/>
                            </a:solidFill>
                            <a:latin typeface="Cambria Math" panose="02040503050406030204" pitchFamily="18" charset="0"/>
                          </a:rPr>
                          <m:t>𝑓</m:t>
                        </m:r>
                      </m:e>
                      <m:sub>
                        <m:r>
                          <a:rPr lang="en-US" altLang="zh-CN" i="1">
                            <a:solidFill>
                              <a:schemeClr val="bg1"/>
                            </a:solidFill>
                            <a:latin typeface="Cambria Math" panose="02040503050406030204" pitchFamily="18" charset="0"/>
                          </a:rPr>
                          <m:t>𝑛</m:t>
                        </m:r>
                        <m:r>
                          <a:rPr lang="en-US" altLang="zh-CN" i="1">
                            <a:solidFill>
                              <a:schemeClr val="bg1"/>
                            </a:solidFill>
                            <a:latin typeface="Cambria Math" panose="02040503050406030204" pitchFamily="18" charset="0"/>
                          </a:rPr>
                          <m:t>−1</m:t>
                        </m:r>
                      </m:sub>
                    </m:sSub>
                    <m:r>
                      <a:rPr lang="zh-CN" altLang="en-US" i="1">
                        <a:solidFill>
                          <a:schemeClr val="bg1"/>
                        </a:solidFill>
                        <a:latin typeface="Cambria Math" panose="02040503050406030204" pitchFamily="18" charset="0"/>
                      </a:rPr>
                      <m:t>）</m:t>
                    </m:r>
                  </m:oMath>
                </a14:m>
                <a:endParaRPr lang="zh-CN" altLang="en-US" dirty="0">
                  <a:solidFill>
                    <a:schemeClr val="bg1"/>
                  </a:solidFill>
                </a:endParaRPr>
              </a:p>
            </p:txBody>
          </p:sp>
        </mc:Choice>
        <mc:Fallback xmlns="">
          <p:sp>
            <p:nvSpPr>
              <p:cNvPr id="21" name="矩形 20"/>
              <p:cNvSpPr>
                <a:spLocks noRot="1" noChangeAspect="1" noMove="1" noResize="1" noEditPoints="1" noAdjustHandles="1" noChangeArrowheads="1" noChangeShapeType="1" noTextEdit="1"/>
              </p:cNvSpPr>
              <p:nvPr/>
            </p:nvSpPr>
            <p:spPr>
              <a:xfrm>
                <a:off x="3895753" y="2209832"/>
                <a:ext cx="3516284" cy="369332"/>
              </a:xfrm>
              <a:prstGeom prst="rect">
                <a:avLst/>
              </a:prstGeom>
              <a:blipFill>
                <a:blip r:embed="rId3"/>
                <a:stretch>
                  <a:fillRect l="-1040" t="-118333" r="-347" b="-180000"/>
                </a:stretch>
              </a:blipFill>
              <a:effectLst/>
            </p:spPr>
            <p:txBody>
              <a:bodyPr/>
              <a:lstStyle/>
              <a:p>
                <a:r>
                  <a:rPr lang="zh-CN" altLang="en-US">
                    <a:noFill/>
                  </a:rPr>
                  <a:t> </a:t>
                </a:r>
              </a:p>
            </p:txBody>
          </p:sp>
        </mc:Fallback>
      </mc:AlternateContent>
      <p:sp>
        <p:nvSpPr>
          <p:cNvPr id="26" name="圆角矩形 25"/>
          <p:cNvSpPr/>
          <p:nvPr/>
        </p:nvSpPr>
        <p:spPr>
          <a:xfrm>
            <a:off x="3365500" y="3048010"/>
            <a:ext cx="4178222" cy="838178"/>
          </a:xfrm>
          <a:prstGeom prst="roundRect">
            <a:avLst/>
          </a:prstGeom>
          <a:solidFill>
            <a:srgbClr val="BB7C40"/>
          </a:solidFill>
          <a:ln>
            <a:noFill/>
          </a:ln>
        </p:spPr>
        <p:style>
          <a:lnRef idx="2">
            <a:schemeClr val="accent1">
              <a:shade val="50000"/>
            </a:schemeClr>
          </a:lnRef>
          <a:fillRef idx="1">
            <a:schemeClr val="accent1"/>
          </a:fillRef>
          <a:effectRef idx="0">
            <a:schemeClr val="accent1"/>
          </a:effectRef>
          <a:fontRef idx="minor">
            <a:schemeClr val="lt1"/>
          </a:fontRef>
        </p:style>
        <p:txBody>
          <a:bodyPr lIns="96429" tIns="48214" rIns="96429" bIns="48214" anchor="ctr"/>
          <a:lstStyle/>
          <a:p>
            <a:pPr algn="ctr">
              <a:defRPr/>
            </a:pPr>
            <a:endParaRPr lang="zh-CN" altLang="en-US"/>
          </a:p>
        </p:txBody>
      </p:sp>
      <mc:AlternateContent xmlns:mc="http://schemas.openxmlformats.org/markup-compatibility/2006" xmlns:a14="http://schemas.microsoft.com/office/drawing/2010/main">
        <mc:Choice Requires="a14">
          <p:sp>
            <p:nvSpPr>
              <p:cNvPr id="27" name="矩形 26"/>
              <p:cNvSpPr/>
              <p:nvPr/>
            </p:nvSpPr>
            <p:spPr>
              <a:xfrm>
                <a:off x="3505228" y="3163659"/>
                <a:ext cx="4038493" cy="646331"/>
              </a:xfrm>
              <a:prstGeom prst="rect">
                <a:avLst/>
              </a:prstGeom>
              <a:effectLst/>
            </p:spPr>
            <p:txBody>
              <a:bodyPr wrap="square">
                <a:spAutoFit/>
              </a:bodyPr>
              <a:lstStyle/>
              <a:p>
                <a:pPr fontAlgn="auto">
                  <a:spcBef>
                    <a:spcPts val="0"/>
                  </a:spcBef>
                  <a:spcAft>
                    <a:spcPts val="0"/>
                  </a:spcAft>
                  <a:defRPr/>
                </a:pPr>
                <a:r>
                  <a:rPr lang="zh-CN" altLang="en-US" spc="300" dirty="0" smtClean="0">
                    <a:solidFill>
                      <a:schemeClr val="bg1"/>
                    </a:solidFill>
                    <a:latin typeface="Franklin Gothic Medium" panose="020B0603020102020204" pitchFamily="34" charset="0"/>
                    <a:ea typeface="微软雅黑" panose="020B0503020204020204" pitchFamily="34" charset="-122"/>
                  </a:rPr>
                  <a:t>不能利用</a:t>
                </a:r>
                <a:r>
                  <a:rPr lang="zh-CN" altLang="en-US" spc="300" dirty="0">
                    <a:solidFill>
                      <a:schemeClr val="bg1"/>
                    </a:solidFill>
                    <a:latin typeface="Franklin Gothic Medium" panose="020B0603020102020204" pitchFamily="34" charset="0"/>
                    <a:ea typeface="微软雅黑" panose="020B0503020204020204" pitchFamily="34" charset="-122"/>
                  </a:rPr>
                  <a:t>已得计算值</a:t>
                </a:r>
                <a14:m>
                  <m:oMath xmlns:m="http://schemas.openxmlformats.org/officeDocument/2006/math">
                    <m:sSub>
                      <m:sSubPr>
                        <m:ctrlPr>
                          <a:rPr lang="en-US" altLang="zh-CN" i="1" spc="300">
                            <a:solidFill>
                              <a:schemeClr val="bg1"/>
                            </a:solidFill>
                            <a:latin typeface="Cambria Math" panose="02040503050406030204" pitchFamily="18" charset="0"/>
                            <a:ea typeface="微软雅黑" panose="020B0503020204020204" pitchFamily="34" charset="-122"/>
                          </a:rPr>
                        </m:ctrlPr>
                      </m:sSubPr>
                      <m:e>
                        <m:r>
                          <a:rPr lang="en-US" altLang="zh-CN" i="1" spc="300">
                            <a:solidFill>
                              <a:schemeClr val="bg1"/>
                            </a:solidFill>
                            <a:latin typeface="Cambria Math" panose="02040503050406030204" pitchFamily="18" charset="0"/>
                            <a:ea typeface="微软雅黑" panose="020B0503020204020204" pitchFamily="34" charset="-122"/>
                          </a:rPr>
                          <m:t>𝑦</m:t>
                        </m:r>
                      </m:e>
                      <m:sub>
                        <m:r>
                          <a:rPr lang="en-US" altLang="zh-CN" i="1" spc="300">
                            <a:solidFill>
                              <a:schemeClr val="bg1"/>
                            </a:solidFill>
                            <a:latin typeface="Cambria Math" panose="02040503050406030204" pitchFamily="18" charset="0"/>
                            <a:ea typeface="微软雅黑" panose="020B0503020204020204" pitchFamily="34" charset="-122"/>
                          </a:rPr>
                          <m:t>𝑛</m:t>
                        </m:r>
                      </m:sub>
                    </m:sSub>
                    <m:r>
                      <a:rPr lang="en-US" altLang="zh-CN" i="1" spc="300">
                        <a:solidFill>
                          <a:schemeClr val="bg1"/>
                        </a:solidFill>
                        <a:latin typeface="Cambria Math" panose="02040503050406030204" pitchFamily="18" charset="0"/>
                        <a:ea typeface="微软雅黑" panose="020B0503020204020204" pitchFamily="34" charset="-122"/>
                      </a:rPr>
                      <m:t>,</m:t>
                    </m:r>
                  </m:oMath>
                </a14:m>
                <a:r>
                  <a:rPr lang="en-US" altLang="zh-CN" spc="300" dirty="0">
                    <a:solidFill>
                      <a:schemeClr val="bg1"/>
                    </a:solidFill>
                    <a:ea typeface="微软雅黑" panose="020B0503020204020204" pitchFamily="34" charset="-122"/>
                  </a:rPr>
                  <a:t> </a:t>
                </a:r>
                <a14:m>
                  <m:oMath xmlns:m="http://schemas.openxmlformats.org/officeDocument/2006/math">
                    <m:sSub>
                      <m:sSubPr>
                        <m:ctrlPr>
                          <a:rPr lang="en-US" altLang="zh-CN" i="1" spc="300">
                            <a:solidFill>
                              <a:schemeClr val="bg1"/>
                            </a:solidFill>
                            <a:latin typeface="Cambria Math" panose="02040503050406030204" pitchFamily="18" charset="0"/>
                            <a:ea typeface="微软雅黑" panose="020B0503020204020204" pitchFamily="34" charset="-122"/>
                          </a:rPr>
                        </m:ctrlPr>
                      </m:sSubPr>
                      <m:e>
                        <m:r>
                          <a:rPr lang="en-US" altLang="zh-CN" i="1" spc="300">
                            <a:solidFill>
                              <a:schemeClr val="bg1"/>
                            </a:solidFill>
                            <a:latin typeface="Cambria Math" panose="02040503050406030204" pitchFamily="18" charset="0"/>
                            <a:ea typeface="微软雅黑" panose="020B0503020204020204" pitchFamily="34" charset="-122"/>
                          </a:rPr>
                          <m:t>𝑦</m:t>
                        </m:r>
                      </m:e>
                      <m:sub>
                        <m:r>
                          <a:rPr lang="en-US" altLang="zh-CN" i="1" spc="300">
                            <a:solidFill>
                              <a:schemeClr val="bg1"/>
                            </a:solidFill>
                            <a:latin typeface="Cambria Math" panose="02040503050406030204" pitchFamily="18" charset="0"/>
                            <a:ea typeface="微软雅黑" panose="020B0503020204020204" pitchFamily="34" charset="-122"/>
                          </a:rPr>
                          <m:t>𝑛</m:t>
                        </m:r>
                        <m:r>
                          <a:rPr lang="en-US" altLang="zh-CN" i="1" spc="300">
                            <a:solidFill>
                              <a:schemeClr val="bg1"/>
                            </a:solidFill>
                            <a:latin typeface="Cambria Math" panose="02040503050406030204" pitchFamily="18" charset="0"/>
                            <a:ea typeface="微软雅黑" panose="020B0503020204020204" pitchFamily="34" charset="-122"/>
                          </a:rPr>
                          <m:t>−1</m:t>
                        </m:r>
                      </m:sub>
                    </m:sSub>
                    <m:r>
                      <a:rPr lang="en-US" altLang="zh-CN" i="1" spc="300">
                        <a:solidFill>
                          <a:schemeClr val="bg1"/>
                        </a:solidFill>
                        <a:latin typeface="Cambria Math" panose="02040503050406030204" pitchFamily="18" charset="0"/>
                        <a:ea typeface="微软雅黑" panose="020B0503020204020204" pitchFamily="34" charset="-122"/>
                      </a:rPr>
                      <m:t>,</m:t>
                    </m:r>
                    <m:r>
                      <a:rPr lang="en-US" altLang="zh-CN" i="1" spc="300">
                        <a:solidFill>
                          <a:schemeClr val="bg1"/>
                        </a:solidFill>
                        <a:latin typeface="Cambria Math" panose="02040503050406030204" pitchFamily="18" charset="0"/>
                        <a:ea typeface="Cambria Math" panose="02040503050406030204" pitchFamily="18" charset="0"/>
                      </a:rPr>
                      <m:t>⋯</m:t>
                    </m:r>
                  </m:oMath>
                </a14:m>
                <a:r>
                  <a:rPr lang="zh-CN" altLang="en-US" spc="300" dirty="0" smtClean="0">
                    <a:solidFill>
                      <a:schemeClr val="bg1"/>
                    </a:solidFill>
                    <a:latin typeface="Franklin Gothic Medium" panose="020B0603020102020204" pitchFamily="34" charset="0"/>
                    <a:ea typeface="微软雅黑" panose="020B0503020204020204" pitchFamily="34" charset="-122"/>
                  </a:rPr>
                  <a:t>计算新值</a:t>
                </a:r>
                <a14:m>
                  <m:oMath xmlns:m="http://schemas.openxmlformats.org/officeDocument/2006/math">
                    <m:sSub>
                      <m:sSubPr>
                        <m:ctrlPr>
                          <a:rPr lang="en-US" altLang="zh-CN" i="1">
                            <a:solidFill>
                              <a:schemeClr val="bg1"/>
                            </a:solidFill>
                            <a:latin typeface="Cambria Math" panose="02040503050406030204" pitchFamily="18" charset="0"/>
                          </a:rPr>
                        </m:ctrlPr>
                      </m:sSubPr>
                      <m:e>
                        <m:r>
                          <a:rPr lang="en-US" altLang="zh-CN" i="1">
                            <a:solidFill>
                              <a:schemeClr val="bg1"/>
                            </a:solidFill>
                            <a:latin typeface="Cambria Math" panose="02040503050406030204" pitchFamily="18" charset="0"/>
                          </a:rPr>
                          <m:t>𝑦</m:t>
                        </m:r>
                      </m:e>
                      <m:sub>
                        <m:r>
                          <a:rPr lang="en-US" altLang="zh-CN" i="1">
                            <a:solidFill>
                              <a:schemeClr val="bg1"/>
                            </a:solidFill>
                            <a:latin typeface="Cambria Math" panose="02040503050406030204" pitchFamily="18" charset="0"/>
                          </a:rPr>
                          <m:t>𝑛</m:t>
                        </m:r>
                        <m:r>
                          <a:rPr lang="en-US" altLang="zh-CN" i="1">
                            <a:solidFill>
                              <a:schemeClr val="bg1"/>
                            </a:solidFill>
                            <a:latin typeface="Cambria Math" panose="02040503050406030204" pitchFamily="18" charset="0"/>
                          </a:rPr>
                          <m:t>+1</m:t>
                        </m:r>
                      </m:sub>
                    </m:sSub>
                  </m:oMath>
                </a14:m>
                <a:r>
                  <a:rPr lang="en-US" altLang="zh-CN" spc="300" dirty="0">
                    <a:solidFill>
                      <a:schemeClr val="bg1"/>
                    </a:solidFill>
                    <a:latin typeface="Franklin Gothic Medium" panose="020B0603020102020204" pitchFamily="34" charset="0"/>
                    <a:ea typeface="微软雅黑" panose="020B0503020204020204" pitchFamily="34" charset="-122"/>
                  </a:rPr>
                  <a:t>,</a:t>
                </a:r>
                <a:r>
                  <a:rPr lang="zh-CN" altLang="en-US" spc="300" dirty="0">
                    <a:solidFill>
                      <a:schemeClr val="bg1"/>
                    </a:solidFill>
                    <a:latin typeface="Franklin Gothic Medium" panose="020B0603020102020204" pitchFamily="34" charset="0"/>
                    <a:ea typeface="微软雅黑" panose="020B0503020204020204" pitchFamily="34" charset="-122"/>
                  </a:rPr>
                  <a:t>精度</a:t>
                </a:r>
                <a:r>
                  <a:rPr lang="zh-CN" altLang="en-US" spc="300" dirty="0" smtClean="0">
                    <a:solidFill>
                      <a:schemeClr val="bg1"/>
                    </a:solidFill>
                    <a:latin typeface="Franklin Gothic Medium" panose="020B0603020102020204" pitchFamily="34" charset="0"/>
                    <a:ea typeface="微软雅黑" panose="020B0503020204020204" pitchFamily="34" charset="-122"/>
                  </a:rPr>
                  <a:t>相对高。</a:t>
                </a:r>
                <a:endParaRPr lang="zh-CN" altLang="en-US" spc="300" dirty="0">
                  <a:solidFill>
                    <a:schemeClr val="bg1"/>
                  </a:solidFill>
                  <a:latin typeface="Franklin Gothic Medium" panose="020B0603020102020204" pitchFamily="34" charset="0"/>
                  <a:ea typeface="微软雅黑" panose="020B0503020204020204" pitchFamily="34" charset="-122"/>
                </a:endParaRPr>
              </a:p>
            </p:txBody>
          </p:sp>
        </mc:Choice>
        <mc:Fallback xmlns="">
          <p:sp>
            <p:nvSpPr>
              <p:cNvPr id="27" name="矩形 26"/>
              <p:cNvSpPr>
                <a:spLocks noRot="1" noChangeAspect="1" noMove="1" noResize="1" noEditPoints="1" noAdjustHandles="1" noChangeArrowheads="1" noChangeShapeType="1" noTextEdit="1"/>
              </p:cNvSpPr>
              <p:nvPr/>
            </p:nvSpPr>
            <p:spPr>
              <a:xfrm>
                <a:off x="3505228" y="3163659"/>
                <a:ext cx="4038493" cy="646331"/>
              </a:xfrm>
              <a:prstGeom prst="rect">
                <a:avLst/>
              </a:prstGeom>
              <a:blipFill>
                <a:blip r:embed="rId4"/>
                <a:stretch>
                  <a:fillRect l="-1208" t="-6604" b="-14151"/>
                </a:stretch>
              </a:blipFill>
              <a:effectLst/>
            </p:spPr>
            <p:txBody>
              <a:bodyPr/>
              <a:lstStyle/>
              <a:p>
                <a:r>
                  <a:rPr lang="zh-CN" altLang="en-US">
                    <a:noFill/>
                  </a:rPr>
                  <a:t> </a:t>
                </a:r>
              </a:p>
            </p:txBody>
          </p:sp>
        </mc:Fallback>
      </mc:AlternateContent>
      <p:sp>
        <p:nvSpPr>
          <p:cNvPr id="31" name="圆角矩形 30"/>
          <p:cNvSpPr/>
          <p:nvPr/>
        </p:nvSpPr>
        <p:spPr bwMode="auto">
          <a:xfrm>
            <a:off x="1524080" y="3124208"/>
            <a:ext cx="1706483" cy="588963"/>
          </a:xfrm>
          <a:prstGeom prst="roundRect">
            <a:avLst/>
          </a:prstGeom>
          <a:solidFill>
            <a:schemeClr val="tx1">
              <a:lumMod val="75000"/>
              <a:lumOff val="25000"/>
            </a:schemeClr>
          </a:solidFill>
          <a:ln w="38100">
            <a:noFill/>
          </a:ln>
          <a:effectLst>
            <a:outerShdw blurRad="203200" dist="88900" dir="8100000" sx="102000" sy="102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2800" dirty="0" smtClean="0">
                <a:latin typeface="Impact" panose="020B0806030902050204" pitchFamily="34" charset="0"/>
                <a:cs typeface="+mn-ea"/>
                <a:sym typeface="+mn-lt"/>
              </a:rPr>
              <a:t>隐式方法</a:t>
            </a:r>
            <a:endParaRPr lang="zh-CN" altLang="en-US" sz="2800" dirty="0">
              <a:latin typeface="Impact" panose="020B0806030902050204" pitchFamily="34" charset="0"/>
              <a:cs typeface="+mn-ea"/>
              <a:sym typeface="+mn-lt"/>
            </a:endParaRPr>
          </a:p>
        </p:txBody>
      </p:sp>
      <p:sp>
        <p:nvSpPr>
          <p:cNvPr id="32" name="圆角矩形 31"/>
          <p:cNvSpPr/>
          <p:nvPr/>
        </p:nvSpPr>
        <p:spPr>
          <a:xfrm>
            <a:off x="3365500" y="3922768"/>
            <a:ext cx="4159250" cy="615950"/>
          </a:xfrm>
          <a:prstGeom prst="roundRect">
            <a:avLst/>
          </a:prstGeom>
          <a:solidFill>
            <a:srgbClr val="BB7C40"/>
          </a:solidFill>
          <a:ln>
            <a:noFill/>
          </a:ln>
        </p:spPr>
        <p:style>
          <a:lnRef idx="2">
            <a:schemeClr val="accent1">
              <a:shade val="50000"/>
            </a:schemeClr>
          </a:lnRef>
          <a:fillRef idx="1">
            <a:schemeClr val="accent1"/>
          </a:fillRef>
          <a:effectRef idx="0">
            <a:schemeClr val="accent1"/>
          </a:effectRef>
          <a:fontRef idx="minor">
            <a:schemeClr val="lt1"/>
          </a:fontRef>
        </p:style>
        <p:txBody>
          <a:bodyPr lIns="96429" tIns="48214" rIns="96429" bIns="48214" anchor="ctr"/>
          <a:lstStyle/>
          <a:p>
            <a:pPr algn="ctr">
              <a:defRPr/>
            </a:pPr>
            <a:endParaRPr lang="zh-CN" altLang="en-US"/>
          </a:p>
        </p:txBody>
      </p:sp>
      <mc:AlternateContent xmlns:mc="http://schemas.openxmlformats.org/markup-compatibility/2006" xmlns:a14="http://schemas.microsoft.com/office/drawing/2010/main">
        <mc:Choice Requires="a14">
          <p:sp>
            <p:nvSpPr>
              <p:cNvPr id="33" name="矩形 32"/>
              <p:cNvSpPr/>
              <p:nvPr/>
            </p:nvSpPr>
            <p:spPr>
              <a:xfrm>
                <a:off x="3875042" y="4038584"/>
                <a:ext cx="3516284" cy="369332"/>
              </a:xfrm>
              <a:prstGeom prst="rect">
                <a:avLst/>
              </a:prstGeom>
              <a:effectLst/>
            </p:spPr>
            <p:txBody>
              <a:bodyPr wrap="none">
                <a:spAutoFit/>
              </a:bodyPr>
              <a:lstStyle/>
              <a:p>
                <a:pPr>
                  <a:defRPr/>
                </a:pPr>
                <a:r>
                  <a:rPr lang="zh-CN" altLang="en-US" dirty="0" smtClean="0">
                    <a:solidFill>
                      <a:schemeClr val="bg1"/>
                    </a:solidFill>
                  </a:rPr>
                  <a:t>如：</a:t>
                </a:r>
                <a14:m>
                  <m:oMath xmlns:m="http://schemas.openxmlformats.org/officeDocument/2006/math">
                    <m:sSub>
                      <m:sSubPr>
                        <m:ctrlPr>
                          <a:rPr lang="en-US" altLang="zh-CN" i="1">
                            <a:solidFill>
                              <a:schemeClr val="bg1"/>
                            </a:solidFill>
                            <a:latin typeface="Cambria Math" panose="02040503050406030204" pitchFamily="18" charset="0"/>
                          </a:rPr>
                        </m:ctrlPr>
                      </m:sSubPr>
                      <m:e>
                        <m:r>
                          <a:rPr lang="en-US" altLang="zh-CN" i="1">
                            <a:solidFill>
                              <a:schemeClr val="bg1"/>
                            </a:solidFill>
                            <a:latin typeface="Cambria Math" panose="02040503050406030204" pitchFamily="18" charset="0"/>
                          </a:rPr>
                          <m:t>𝑦</m:t>
                        </m:r>
                      </m:e>
                      <m:sub>
                        <m:r>
                          <a:rPr lang="en-US" altLang="zh-CN" i="1">
                            <a:solidFill>
                              <a:schemeClr val="bg1"/>
                            </a:solidFill>
                            <a:latin typeface="Cambria Math" panose="02040503050406030204" pitchFamily="18" charset="0"/>
                          </a:rPr>
                          <m:t>𝑛</m:t>
                        </m:r>
                        <m:r>
                          <a:rPr lang="en-US" altLang="zh-CN" i="1">
                            <a:solidFill>
                              <a:schemeClr val="bg1"/>
                            </a:solidFill>
                            <a:latin typeface="Cambria Math" panose="02040503050406030204" pitchFamily="18" charset="0"/>
                          </a:rPr>
                          <m:t>+1</m:t>
                        </m:r>
                      </m:sub>
                    </m:sSub>
                    <m:r>
                      <a:rPr lang="en-US" altLang="zh-CN" i="1">
                        <a:solidFill>
                          <a:schemeClr val="bg1"/>
                        </a:solidFill>
                        <a:latin typeface="Cambria Math" panose="02040503050406030204" pitchFamily="18" charset="0"/>
                      </a:rPr>
                      <m:t>=</m:t>
                    </m:r>
                    <m:sSub>
                      <m:sSubPr>
                        <m:ctrlPr>
                          <a:rPr lang="en-US" altLang="zh-CN" i="1">
                            <a:solidFill>
                              <a:schemeClr val="bg1"/>
                            </a:solidFill>
                            <a:latin typeface="Cambria Math" panose="02040503050406030204" pitchFamily="18" charset="0"/>
                          </a:rPr>
                        </m:ctrlPr>
                      </m:sSubPr>
                      <m:e>
                        <m:r>
                          <a:rPr lang="en-US" altLang="zh-CN" i="1">
                            <a:solidFill>
                              <a:schemeClr val="bg1"/>
                            </a:solidFill>
                            <a:latin typeface="Cambria Math" panose="02040503050406030204" pitchFamily="18" charset="0"/>
                          </a:rPr>
                          <m:t>𝑦</m:t>
                        </m:r>
                      </m:e>
                      <m:sub>
                        <m:r>
                          <a:rPr lang="en-US" altLang="zh-CN" i="1">
                            <a:solidFill>
                              <a:schemeClr val="bg1"/>
                            </a:solidFill>
                            <a:latin typeface="Cambria Math" panose="02040503050406030204" pitchFamily="18" charset="0"/>
                          </a:rPr>
                          <m:t>𝑛</m:t>
                        </m:r>
                      </m:sub>
                    </m:sSub>
                    <m:r>
                      <a:rPr lang="en-US" altLang="zh-CN" i="1">
                        <a:solidFill>
                          <a:schemeClr val="bg1"/>
                        </a:solidFill>
                        <a:latin typeface="Cambria Math" panose="02040503050406030204" pitchFamily="18" charset="0"/>
                      </a:rPr>
                      <m:t>+</m:t>
                    </m:r>
                    <m:f>
                      <m:fPr>
                        <m:type m:val="skw"/>
                        <m:ctrlPr>
                          <a:rPr lang="en-US" altLang="zh-CN" i="1">
                            <a:solidFill>
                              <a:schemeClr val="bg1"/>
                            </a:solidFill>
                            <a:latin typeface="Cambria Math" panose="02040503050406030204" pitchFamily="18" charset="0"/>
                          </a:rPr>
                        </m:ctrlPr>
                      </m:fPr>
                      <m:num>
                        <m:r>
                          <a:rPr lang="en-US" altLang="zh-CN" i="1">
                            <a:solidFill>
                              <a:schemeClr val="bg1"/>
                            </a:solidFill>
                            <a:latin typeface="Cambria Math" panose="02040503050406030204" pitchFamily="18" charset="0"/>
                          </a:rPr>
                          <m:t>h</m:t>
                        </m:r>
                      </m:num>
                      <m:den>
                        <m:r>
                          <a:rPr lang="en-US" altLang="zh-CN" i="1">
                            <a:solidFill>
                              <a:schemeClr val="bg1"/>
                            </a:solidFill>
                            <a:latin typeface="Cambria Math" panose="02040503050406030204" pitchFamily="18" charset="0"/>
                          </a:rPr>
                          <m:t>2</m:t>
                        </m:r>
                      </m:den>
                    </m:f>
                    <m:sSub>
                      <m:sSubPr>
                        <m:ctrlPr>
                          <a:rPr lang="en-US" altLang="zh-CN" i="1">
                            <a:solidFill>
                              <a:schemeClr val="bg1"/>
                            </a:solidFill>
                            <a:latin typeface="Cambria Math" panose="02040503050406030204" pitchFamily="18" charset="0"/>
                          </a:rPr>
                        </m:ctrlPr>
                      </m:sSubPr>
                      <m:e>
                        <m:r>
                          <a:rPr lang="en-US" altLang="zh-CN" i="1">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𝑓</m:t>
                        </m:r>
                      </m:e>
                      <m:sub>
                        <m:r>
                          <a:rPr lang="en-US" altLang="zh-CN" i="1">
                            <a:solidFill>
                              <a:schemeClr val="bg1"/>
                            </a:solidFill>
                            <a:latin typeface="Cambria Math" panose="02040503050406030204" pitchFamily="18" charset="0"/>
                          </a:rPr>
                          <m:t>𝑛</m:t>
                        </m:r>
                        <m:r>
                          <a:rPr lang="en-US" altLang="zh-CN" b="0" i="1" smtClean="0">
                            <a:solidFill>
                              <a:schemeClr val="bg1"/>
                            </a:solidFill>
                            <a:latin typeface="Cambria Math" panose="02040503050406030204" pitchFamily="18" charset="0"/>
                          </a:rPr>
                          <m:t>+</m:t>
                        </m:r>
                        <m:r>
                          <a:rPr lang="en-US" altLang="zh-CN" i="1">
                            <a:solidFill>
                              <a:schemeClr val="bg1"/>
                            </a:solidFill>
                            <a:latin typeface="Cambria Math" panose="02040503050406030204" pitchFamily="18" charset="0"/>
                          </a:rPr>
                          <m:t>1</m:t>
                        </m:r>
                      </m:sub>
                    </m:sSub>
                    <m:r>
                      <a:rPr lang="en-US" altLang="zh-CN" b="0" i="0" smtClean="0">
                        <a:solidFill>
                          <a:schemeClr val="bg1"/>
                        </a:solidFill>
                        <a:latin typeface="Cambria Math" panose="02040503050406030204" pitchFamily="18" charset="0"/>
                      </a:rPr>
                      <m:t>+</m:t>
                    </m:r>
                    <m:sSub>
                      <m:sSubPr>
                        <m:ctrlPr>
                          <a:rPr lang="en-US" altLang="zh-CN" i="1">
                            <a:solidFill>
                              <a:schemeClr val="bg1"/>
                            </a:solidFill>
                            <a:latin typeface="Cambria Math" panose="02040503050406030204" pitchFamily="18" charset="0"/>
                          </a:rPr>
                        </m:ctrlPr>
                      </m:sSubPr>
                      <m:e>
                        <m:r>
                          <a:rPr lang="en-US" altLang="zh-CN" i="1">
                            <a:solidFill>
                              <a:schemeClr val="bg1"/>
                            </a:solidFill>
                            <a:latin typeface="Cambria Math" panose="02040503050406030204" pitchFamily="18" charset="0"/>
                          </a:rPr>
                          <m:t>𝑓</m:t>
                        </m:r>
                      </m:e>
                      <m:sub>
                        <m:r>
                          <a:rPr lang="en-US" altLang="zh-CN" i="1">
                            <a:solidFill>
                              <a:schemeClr val="bg1"/>
                            </a:solidFill>
                            <a:latin typeface="Cambria Math" panose="02040503050406030204" pitchFamily="18" charset="0"/>
                          </a:rPr>
                          <m:t>𝑛</m:t>
                        </m:r>
                      </m:sub>
                    </m:sSub>
                    <m:r>
                      <a:rPr lang="zh-CN" altLang="en-US" i="1">
                        <a:solidFill>
                          <a:schemeClr val="bg1"/>
                        </a:solidFill>
                        <a:latin typeface="Cambria Math" panose="02040503050406030204" pitchFamily="18" charset="0"/>
                      </a:rPr>
                      <m:t>）</m:t>
                    </m:r>
                  </m:oMath>
                </a14:m>
                <a:endParaRPr lang="zh-CN" altLang="en-US" spc="300" dirty="0">
                  <a:solidFill>
                    <a:schemeClr val="bg1"/>
                  </a:solidFill>
                  <a:latin typeface="Franklin Gothic Medium" panose="020B0603020102020204" pitchFamily="34" charset="0"/>
                  <a:ea typeface="微软雅黑" panose="020B0503020204020204" pitchFamily="34" charset="-122"/>
                </a:endParaRPr>
              </a:p>
            </p:txBody>
          </p:sp>
        </mc:Choice>
        <mc:Fallback xmlns="">
          <p:sp>
            <p:nvSpPr>
              <p:cNvPr id="33" name="矩形 32"/>
              <p:cNvSpPr>
                <a:spLocks noRot="1" noChangeAspect="1" noMove="1" noResize="1" noEditPoints="1" noAdjustHandles="1" noChangeArrowheads="1" noChangeShapeType="1" noTextEdit="1"/>
              </p:cNvSpPr>
              <p:nvPr/>
            </p:nvSpPr>
            <p:spPr>
              <a:xfrm>
                <a:off x="3875042" y="4038584"/>
                <a:ext cx="3516284" cy="369332"/>
              </a:xfrm>
              <a:prstGeom prst="rect">
                <a:avLst/>
              </a:prstGeom>
              <a:blipFill>
                <a:blip r:embed="rId5"/>
                <a:stretch>
                  <a:fillRect l="-1563" t="-116393" b="-175410"/>
                </a:stretch>
              </a:blipFill>
              <a:effectLst/>
            </p:spPr>
            <p:txBody>
              <a:bodyPr/>
              <a:lstStyle/>
              <a:p>
                <a:r>
                  <a:rPr lang="zh-CN" altLang="en-US">
                    <a:noFill/>
                  </a:rPr>
                  <a:t> </a:t>
                </a:r>
              </a:p>
            </p:txBody>
          </p:sp>
        </mc:Fallback>
      </mc:AlternateContent>
      <p:sp>
        <p:nvSpPr>
          <p:cNvPr id="3086" name="TextBox 5" hidden="1"/>
          <p:cNvSpPr txBox="1">
            <a:spLocks noChangeArrowheads="1"/>
          </p:cNvSpPr>
          <p:nvPr/>
        </p:nvSpPr>
        <p:spPr bwMode="auto">
          <a:xfrm>
            <a:off x="1939925" y="1954213"/>
            <a:ext cx="19431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a:latin typeface="微软雅黑" panose="020B0503020204020204" pitchFamily="34" charset="-122"/>
                <a:ea typeface="微软雅黑" panose="020B0503020204020204" pitchFamily="34" charset="-122"/>
              </a:rPr>
              <a:t>点击添加文本</a:t>
            </a:r>
          </a:p>
        </p:txBody>
      </p:sp>
      <p:sp>
        <p:nvSpPr>
          <p:cNvPr id="3087" name="矩形 6" hidden="1"/>
          <p:cNvSpPr>
            <a:spLocks noChangeArrowheads="1"/>
          </p:cNvSpPr>
          <p:nvPr/>
        </p:nvSpPr>
        <p:spPr bwMode="auto">
          <a:xfrm>
            <a:off x="1939925" y="3025775"/>
            <a:ext cx="1471613"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a:latin typeface="微软雅黑" panose="020B0503020204020204" pitchFamily="34" charset="-122"/>
                <a:ea typeface="微软雅黑" panose="020B0503020204020204" pitchFamily="34" charset="-122"/>
              </a:rPr>
              <a:t>点击添加文本</a:t>
            </a:r>
          </a:p>
        </p:txBody>
      </p:sp>
      <p:sp>
        <p:nvSpPr>
          <p:cNvPr id="3088" name="矩形 7" hidden="1"/>
          <p:cNvSpPr>
            <a:spLocks noChangeArrowheads="1"/>
          </p:cNvSpPr>
          <p:nvPr/>
        </p:nvSpPr>
        <p:spPr bwMode="auto">
          <a:xfrm>
            <a:off x="2011363" y="4240213"/>
            <a:ext cx="1471612"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a:latin typeface="微软雅黑" panose="020B0503020204020204" pitchFamily="34" charset="-122"/>
                <a:ea typeface="微软雅黑" panose="020B0503020204020204" pitchFamily="34" charset="-122"/>
              </a:rPr>
              <a:t>点击添加文本</a:t>
            </a:r>
          </a:p>
        </p:txBody>
      </p:sp>
      <p:sp>
        <p:nvSpPr>
          <p:cNvPr id="3089" name="矩形 8" hidden="1"/>
          <p:cNvSpPr>
            <a:spLocks noChangeArrowheads="1"/>
          </p:cNvSpPr>
          <p:nvPr/>
        </p:nvSpPr>
        <p:spPr bwMode="auto">
          <a:xfrm>
            <a:off x="2011363" y="5526088"/>
            <a:ext cx="1471612"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a:latin typeface="微软雅黑" panose="020B0503020204020204" pitchFamily="34" charset="-122"/>
                <a:ea typeface="微软雅黑" panose="020B0503020204020204" pitchFamily="34" charset="-122"/>
              </a:rPr>
              <a:t>点击添加文本</a:t>
            </a:r>
          </a:p>
        </p:txBody>
      </p:sp>
      <p:sp>
        <p:nvSpPr>
          <p:cNvPr id="11" name="文本框 3"/>
          <p:cNvSpPr txBox="1"/>
          <p:nvPr/>
        </p:nvSpPr>
        <p:spPr bwMode="auto">
          <a:xfrm>
            <a:off x="914496" y="260350"/>
            <a:ext cx="7391206" cy="523220"/>
          </a:xfrm>
          <a:prstGeom prst="rect">
            <a:avLst/>
          </a:prstGeom>
          <a:noFill/>
        </p:spPr>
        <p:txBody>
          <a:bodyPr wrap="square">
            <a:spAutoFit/>
          </a:bodyPr>
          <a:lstStyle/>
          <a:p>
            <a:pPr fontAlgn="auto">
              <a:spcBef>
                <a:spcPts val="0"/>
              </a:spcBef>
              <a:spcAft>
                <a:spcPts val="0"/>
              </a:spcAft>
              <a:defRPr/>
            </a:pPr>
            <a:r>
              <a:rPr lang="en-US" altLang="zh-CN" sz="2800" spc="300" dirty="0" smtClean="0">
                <a:solidFill>
                  <a:schemeClr val="bg1"/>
                </a:solidFill>
                <a:latin typeface="微软雅黑" pitchFamily="34" charset="-122"/>
                <a:ea typeface="微软雅黑" pitchFamily="34" charset="-122"/>
              </a:rPr>
              <a:t>3.4</a:t>
            </a:r>
            <a:r>
              <a:rPr lang="zh-CN" altLang="en-US" sz="28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亚当姆斯预报</a:t>
            </a:r>
            <a:r>
              <a:rPr lang="en-US" altLang="zh-CN" sz="28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28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校正系统及误差补偿方法</a:t>
            </a:r>
            <a:endParaRPr lang="zh-CN" altLang="en-US" sz="2800" spc="300" dirty="0">
              <a:latin typeface="微软雅黑" pitchFamily="34" charset="-122"/>
              <a:ea typeface="微软雅黑" pitchFamily="34" charset="-122"/>
            </a:endParaRPr>
          </a:p>
        </p:txBody>
      </p:sp>
      <p:sp>
        <p:nvSpPr>
          <p:cNvPr id="22" name="圆角矩形 21"/>
          <p:cNvSpPr/>
          <p:nvPr/>
        </p:nvSpPr>
        <p:spPr>
          <a:xfrm>
            <a:off x="7772316" y="1143060"/>
            <a:ext cx="457188" cy="1530326"/>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lIns="96429" tIns="48214" rIns="96429" bIns="48214" anchor="ctr"/>
          <a:lstStyle/>
          <a:p>
            <a:pPr algn="ctr">
              <a:defRPr/>
            </a:pPr>
            <a:r>
              <a:rPr lang="zh-CN" altLang="en-US" dirty="0" smtClean="0">
                <a:solidFill>
                  <a:srgbClr val="FF0000"/>
                </a:solidFill>
              </a:rPr>
              <a:t>预估</a:t>
            </a:r>
            <a:endParaRPr lang="zh-CN" altLang="en-US" dirty="0">
              <a:solidFill>
                <a:srgbClr val="FF0000"/>
              </a:solidFill>
            </a:endParaRPr>
          </a:p>
        </p:txBody>
      </p:sp>
      <p:sp>
        <p:nvSpPr>
          <p:cNvPr id="23" name="圆角矩形 22"/>
          <p:cNvSpPr/>
          <p:nvPr/>
        </p:nvSpPr>
        <p:spPr>
          <a:xfrm>
            <a:off x="7772316" y="3041644"/>
            <a:ext cx="457188" cy="1530326"/>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lIns="96429" tIns="48214" rIns="96429" bIns="48214" anchor="ctr"/>
          <a:lstStyle/>
          <a:p>
            <a:pPr algn="ctr">
              <a:defRPr/>
            </a:pPr>
            <a:r>
              <a:rPr lang="zh-CN" altLang="en-US" dirty="0" smtClean="0">
                <a:solidFill>
                  <a:srgbClr val="FF0000"/>
                </a:solidFill>
              </a:rPr>
              <a:t>校正</a:t>
            </a:r>
            <a:endParaRPr lang="zh-CN" altLang="en-US" dirty="0">
              <a:solidFill>
                <a:srgbClr val="FF0000"/>
              </a:solidFill>
            </a:endParaRPr>
          </a:p>
        </p:txBody>
      </p:sp>
      <p:sp>
        <p:nvSpPr>
          <p:cNvPr id="24" name="圆角矩形 23"/>
          <p:cNvSpPr/>
          <p:nvPr/>
        </p:nvSpPr>
        <p:spPr>
          <a:xfrm>
            <a:off x="1447882" y="5029158"/>
            <a:ext cx="6781622" cy="685782"/>
          </a:xfrm>
          <a:prstGeom prst="roundRect">
            <a:avLst/>
          </a:prstGeom>
          <a:solidFill>
            <a:srgbClr val="4C4C4C"/>
          </a:solidFill>
          <a:ln>
            <a:noFill/>
          </a:ln>
        </p:spPr>
        <p:style>
          <a:lnRef idx="2">
            <a:schemeClr val="accent1">
              <a:shade val="50000"/>
            </a:schemeClr>
          </a:lnRef>
          <a:fillRef idx="1">
            <a:schemeClr val="accent1"/>
          </a:fillRef>
          <a:effectRef idx="0">
            <a:schemeClr val="accent1"/>
          </a:effectRef>
          <a:fontRef idx="minor">
            <a:schemeClr val="lt1"/>
          </a:fontRef>
        </p:style>
        <p:txBody>
          <a:bodyPr lIns="96429" tIns="48214" rIns="96429" bIns="48214" anchor="ctr"/>
          <a:lstStyle/>
          <a:p>
            <a:pPr algn="ctr">
              <a:defRPr/>
            </a:pPr>
            <a:r>
              <a:rPr lang="zh-CN" altLang="en-US" dirty="0" smtClean="0">
                <a:solidFill>
                  <a:srgbClr val="FFC000"/>
                </a:solidFill>
              </a:rPr>
              <a:t>改进：利用局部截断误差修正预估值和校正值，以提高精度！</a:t>
            </a:r>
            <a:endParaRPr lang="zh-CN" altLang="en-US" dirty="0">
              <a:solidFill>
                <a:srgbClr val="FFC000"/>
              </a:solidFill>
            </a:endParaRPr>
          </a:p>
        </p:txBody>
      </p:sp>
    </p:spTree>
    <p:extLst>
      <p:ext uri="{BB962C8B-B14F-4D97-AF65-F5344CB8AC3E}">
        <p14:creationId xmlns:p14="http://schemas.microsoft.com/office/powerpoint/2010/main" val="134671703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2" presetClass="entr" presetSubtype="1"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ppt_x"/>
                                          </p:val>
                                        </p:tav>
                                        <p:tav tm="100000">
                                          <p:val>
                                            <p:strVal val="#ppt_x"/>
                                          </p:val>
                                        </p:tav>
                                      </p:tavLst>
                                    </p:anim>
                                    <p:anim calcmode="lin" valueType="num">
                                      <p:cBhvr additive="base">
                                        <p:cTn id="8" dur="500" fill="hold"/>
                                        <p:tgtEl>
                                          <p:spTgt spid="19"/>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par>
                                <p:cTn id="15" presetID="22" presetClass="entr" presetSubtype="8"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wipe(left)">
                                      <p:cBhvr>
                                        <p:cTn id="17" dur="500"/>
                                        <p:tgtEl>
                                          <p:spTgt spid="15"/>
                                        </p:tgtEl>
                                      </p:cBhvr>
                                    </p:animEffect>
                                  </p:childTnLst>
                                </p:cTn>
                              </p:par>
                              <p:par>
                                <p:cTn id="18" presetID="2" presetClass="entr" presetSubtype="4" fill="hold" grpId="0" nodeType="withEffect">
                                  <p:stCondLst>
                                    <p:cond delay="0"/>
                                  </p:stCondLst>
                                  <p:childTnLst>
                                    <p:set>
                                      <p:cBhvr>
                                        <p:cTn id="19" dur="1" fill="hold">
                                          <p:stCondLst>
                                            <p:cond delay="0"/>
                                          </p:stCondLst>
                                        </p:cTn>
                                        <p:tgtEl>
                                          <p:spTgt spid="20"/>
                                        </p:tgtEl>
                                        <p:attrNameLst>
                                          <p:attrName>style.visibility</p:attrName>
                                        </p:attrNameLst>
                                      </p:cBhvr>
                                      <p:to>
                                        <p:strVal val="visible"/>
                                      </p:to>
                                    </p:set>
                                    <p:anim calcmode="lin" valueType="num">
                                      <p:cBhvr additive="base">
                                        <p:cTn id="20" dur="500" fill="hold"/>
                                        <p:tgtEl>
                                          <p:spTgt spid="20"/>
                                        </p:tgtEl>
                                        <p:attrNameLst>
                                          <p:attrName>ppt_x</p:attrName>
                                        </p:attrNameLst>
                                      </p:cBhvr>
                                      <p:tavLst>
                                        <p:tav tm="0">
                                          <p:val>
                                            <p:strVal val="#ppt_x"/>
                                          </p:val>
                                        </p:tav>
                                        <p:tav tm="100000">
                                          <p:val>
                                            <p:strVal val="#ppt_x"/>
                                          </p:val>
                                        </p:tav>
                                      </p:tavLst>
                                    </p:anim>
                                    <p:anim calcmode="lin" valueType="num">
                                      <p:cBhvr additive="base">
                                        <p:cTn id="21" dur="500" fill="hold"/>
                                        <p:tgtEl>
                                          <p:spTgt spid="20"/>
                                        </p:tgtEl>
                                        <p:attrNameLst>
                                          <p:attrName>ppt_y</p:attrName>
                                        </p:attrNameLst>
                                      </p:cBhvr>
                                      <p:tavLst>
                                        <p:tav tm="0">
                                          <p:val>
                                            <p:strVal val="1+#ppt_h/2"/>
                                          </p:val>
                                        </p:tav>
                                        <p:tav tm="100000">
                                          <p:val>
                                            <p:strVal val="#ppt_y"/>
                                          </p:val>
                                        </p:tav>
                                      </p:tavLst>
                                    </p:anim>
                                  </p:childTnLst>
                                </p:cTn>
                              </p:par>
                            </p:childTnLst>
                          </p:cTn>
                        </p:par>
                        <p:par>
                          <p:cTn id="22" fill="hold" nodeType="afterGroup">
                            <p:stCondLst>
                              <p:cond delay="500"/>
                            </p:stCondLst>
                            <p:childTnLst>
                              <p:par>
                                <p:cTn id="23" presetID="22" presetClass="entr" presetSubtype="8" fill="hold" grpId="0" nodeType="after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wipe(left)">
                                      <p:cBhvr>
                                        <p:cTn id="25" dur="500"/>
                                        <p:tgtEl>
                                          <p:spTgt spid="21"/>
                                        </p:tgtEl>
                                      </p:cBhvr>
                                    </p:animEffect>
                                  </p:childTnLst>
                                </p:cTn>
                              </p:par>
                            </p:childTnLst>
                          </p:cTn>
                        </p:par>
                      </p:childTnLst>
                    </p:cTn>
                  </p:par>
                  <p:par>
                    <p:cTn id="26" fill="hold">
                      <p:stCondLst>
                        <p:cond delay="indefinite"/>
                      </p:stCondLst>
                      <p:childTnLst>
                        <p:par>
                          <p:cTn id="27" fill="hold" nodeType="afterGroup">
                            <p:stCondLst>
                              <p:cond delay="0"/>
                            </p:stCondLst>
                            <p:childTnLst>
                              <p:par>
                                <p:cTn id="28" presetID="2" presetClass="entr" presetSubtype="1" fill="hold" grpId="0" nodeType="clickEffect">
                                  <p:stCondLst>
                                    <p:cond delay="0"/>
                                  </p:stCondLst>
                                  <p:childTnLst>
                                    <p:set>
                                      <p:cBhvr>
                                        <p:cTn id="29" dur="1" fill="hold">
                                          <p:stCondLst>
                                            <p:cond delay="0"/>
                                          </p:stCondLst>
                                        </p:cTn>
                                        <p:tgtEl>
                                          <p:spTgt spid="31"/>
                                        </p:tgtEl>
                                        <p:attrNameLst>
                                          <p:attrName>style.visibility</p:attrName>
                                        </p:attrNameLst>
                                      </p:cBhvr>
                                      <p:to>
                                        <p:strVal val="visible"/>
                                      </p:to>
                                    </p:set>
                                    <p:anim calcmode="lin" valueType="num">
                                      <p:cBhvr additive="base">
                                        <p:cTn id="30" dur="500" fill="hold"/>
                                        <p:tgtEl>
                                          <p:spTgt spid="31"/>
                                        </p:tgtEl>
                                        <p:attrNameLst>
                                          <p:attrName>ppt_x</p:attrName>
                                        </p:attrNameLst>
                                      </p:cBhvr>
                                      <p:tavLst>
                                        <p:tav tm="0">
                                          <p:val>
                                            <p:strVal val="#ppt_x"/>
                                          </p:val>
                                        </p:tav>
                                        <p:tav tm="100000">
                                          <p:val>
                                            <p:strVal val="#ppt_x"/>
                                          </p:val>
                                        </p:tav>
                                      </p:tavLst>
                                    </p:anim>
                                    <p:anim calcmode="lin" valueType="num">
                                      <p:cBhvr additive="base">
                                        <p:cTn id="31" dur="500" fill="hold"/>
                                        <p:tgtEl>
                                          <p:spTgt spid="31"/>
                                        </p:tgtEl>
                                        <p:attrNameLst>
                                          <p:attrName>ppt_y</p:attrName>
                                        </p:attrNameLst>
                                      </p:cBhvr>
                                      <p:tavLst>
                                        <p:tav tm="0">
                                          <p:val>
                                            <p:strVal val="0-#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26"/>
                                        </p:tgtEl>
                                        <p:attrNameLst>
                                          <p:attrName>style.visibility</p:attrName>
                                        </p:attrNameLst>
                                      </p:cBhvr>
                                      <p:to>
                                        <p:strVal val="visible"/>
                                      </p:to>
                                    </p:set>
                                    <p:anim calcmode="lin" valueType="num">
                                      <p:cBhvr additive="base">
                                        <p:cTn id="34" dur="500" fill="hold"/>
                                        <p:tgtEl>
                                          <p:spTgt spid="26"/>
                                        </p:tgtEl>
                                        <p:attrNameLst>
                                          <p:attrName>ppt_x</p:attrName>
                                        </p:attrNameLst>
                                      </p:cBhvr>
                                      <p:tavLst>
                                        <p:tav tm="0">
                                          <p:val>
                                            <p:strVal val="#ppt_x"/>
                                          </p:val>
                                        </p:tav>
                                        <p:tav tm="100000">
                                          <p:val>
                                            <p:strVal val="#ppt_x"/>
                                          </p:val>
                                        </p:tav>
                                      </p:tavLst>
                                    </p:anim>
                                    <p:anim calcmode="lin" valueType="num">
                                      <p:cBhvr additive="base">
                                        <p:cTn id="35" dur="500" fill="hold"/>
                                        <p:tgtEl>
                                          <p:spTgt spid="26"/>
                                        </p:tgtEl>
                                        <p:attrNameLst>
                                          <p:attrName>ppt_y</p:attrName>
                                        </p:attrNameLst>
                                      </p:cBhvr>
                                      <p:tavLst>
                                        <p:tav tm="0">
                                          <p:val>
                                            <p:strVal val="1+#ppt_h/2"/>
                                          </p:val>
                                        </p:tav>
                                        <p:tav tm="100000">
                                          <p:val>
                                            <p:strVal val="#ppt_y"/>
                                          </p:val>
                                        </p:tav>
                                      </p:tavLst>
                                    </p:anim>
                                  </p:childTnLst>
                                </p:cTn>
                              </p:par>
                            </p:childTnLst>
                          </p:cTn>
                        </p:par>
                        <p:par>
                          <p:cTn id="36" fill="hold" nodeType="afterGroup">
                            <p:stCondLst>
                              <p:cond delay="500"/>
                            </p:stCondLst>
                            <p:childTnLst>
                              <p:par>
                                <p:cTn id="37" presetID="22" presetClass="entr" presetSubtype="8" fill="hold" grpId="0" nodeType="afterEffect">
                                  <p:stCondLst>
                                    <p:cond delay="0"/>
                                  </p:stCondLst>
                                  <p:childTnLst>
                                    <p:set>
                                      <p:cBhvr>
                                        <p:cTn id="38" dur="1" fill="hold">
                                          <p:stCondLst>
                                            <p:cond delay="0"/>
                                          </p:stCondLst>
                                        </p:cTn>
                                        <p:tgtEl>
                                          <p:spTgt spid="27"/>
                                        </p:tgtEl>
                                        <p:attrNameLst>
                                          <p:attrName>style.visibility</p:attrName>
                                        </p:attrNameLst>
                                      </p:cBhvr>
                                      <p:to>
                                        <p:strVal val="visible"/>
                                      </p:to>
                                    </p:set>
                                    <p:animEffect transition="in" filter="wipe(left)">
                                      <p:cBhvr>
                                        <p:cTn id="39" dur="500"/>
                                        <p:tgtEl>
                                          <p:spTgt spid="27"/>
                                        </p:tgtEl>
                                      </p:cBhvr>
                                    </p:animEffect>
                                  </p:childTnLst>
                                </p:cTn>
                              </p:par>
                              <p:par>
                                <p:cTn id="40" presetID="2" presetClass="entr" presetSubtype="4" fill="hold" grpId="0" nodeType="withEffect">
                                  <p:stCondLst>
                                    <p:cond delay="0"/>
                                  </p:stCondLst>
                                  <p:childTnLst>
                                    <p:set>
                                      <p:cBhvr>
                                        <p:cTn id="41" dur="1" fill="hold">
                                          <p:stCondLst>
                                            <p:cond delay="0"/>
                                          </p:stCondLst>
                                        </p:cTn>
                                        <p:tgtEl>
                                          <p:spTgt spid="32"/>
                                        </p:tgtEl>
                                        <p:attrNameLst>
                                          <p:attrName>style.visibility</p:attrName>
                                        </p:attrNameLst>
                                      </p:cBhvr>
                                      <p:to>
                                        <p:strVal val="visible"/>
                                      </p:to>
                                    </p:set>
                                    <p:anim calcmode="lin" valueType="num">
                                      <p:cBhvr additive="base">
                                        <p:cTn id="42" dur="500" fill="hold"/>
                                        <p:tgtEl>
                                          <p:spTgt spid="32"/>
                                        </p:tgtEl>
                                        <p:attrNameLst>
                                          <p:attrName>ppt_x</p:attrName>
                                        </p:attrNameLst>
                                      </p:cBhvr>
                                      <p:tavLst>
                                        <p:tav tm="0">
                                          <p:val>
                                            <p:strVal val="#ppt_x"/>
                                          </p:val>
                                        </p:tav>
                                        <p:tav tm="100000">
                                          <p:val>
                                            <p:strVal val="#ppt_x"/>
                                          </p:val>
                                        </p:tav>
                                      </p:tavLst>
                                    </p:anim>
                                    <p:anim calcmode="lin" valueType="num">
                                      <p:cBhvr additive="base">
                                        <p:cTn id="43" dur="500" fill="hold"/>
                                        <p:tgtEl>
                                          <p:spTgt spid="32"/>
                                        </p:tgtEl>
                                        <p:attrNameLst>
                                          <p:attrName>ppt_y</p:attrName>
                                        </p:attrNameLst>
                                      </p:cBhvr>
                                      <p:tavLst>
                                        <p:tav tm="0">
                                          <p:val>
                                            <p:strVal val="1+#ppt_h/2"/>
                                          </p:val>
                                        </p:tav>
                                        <p:tav tm="100000">
                                          <p:val>
                                            <p:strVal val="#ppt_y"/>
                                          </p:val>
                                        </p:tav>
                                      </p:tavLst>
                                    </p:anim>
                                  </p:childTnLst>
                                </p:cTn>
                              </p:par>
                            </p:childTnLst>
                          </p:cTn>
                        </p:par>
                        <p:par>
                          <p:cTn id="44" fill="hold" nodeType="afterGroup">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33"/>
                                        </p:tgtEl>
                                        <p:attrNameLst>
                                          <p:attrName>style.visibility</p:attrName>
                                        </p:attrNameLst>
                                      </p:cBhvr>
                                      <p:to>
                                        <p:strVal val="visible"/>
                                      </p:to>
                                    </p:set>
                                    <p:animEffect transition="in" filter="wipe(left)">
                                      <p:cBhvr>
                                        <p:cTn id="47" dur="500"/>
                                        <p:tgtEl>
                                          <p:spTgt spid="33"/>
                                        </p:tgtEl>
                                      </p:cBhvr>
                                    </p:animEffect>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grpId="0" nodeType="clickEffect">
                                  <p:stCondLst>
                                    <p:cond delay="0"/>
                                  </p:stCondLst>
                                  <p:childTnLst>
                                    <p:set>
                                      <p:cBhvr>
                                        <p:cTn id="51" dur="1" fill="hold">
                                          <p:stCondLst>
                                            <p:cond delay="0"/>
                                          </p:stCondLst>
                                        </p:cTn>
                                        <p:tgtEl>
                                          <p:spTgt spid="22"/>
                                        </p:tgtEl>
                                        <p:attrNameLst>
                                          <p:attrName>style.visibility</p:attrName>
                                        </p:attrNameLst>
                                      </p:cBhvr>
                                      <p:to>
                                        <p:strVal val="visible"/>
                                      </p:to>
                                    </p:set>
                                    <p:anim calcmode="lin" valueType="num">
                                      <p:cBhvr additive="base">
                                        <p:cTn id="52" dur="500" fill="hold"/>
                                        <p:tgtEl>
                                          <p:spTgt spid="22"/>
                                        </p:tgtEl>
                                        <p:attrNameLst>
                                          <p:attrName>ppt_x</p:attrName>
                                        </p:attrNameLst>
                                      </p:cBhvr>
                                      <p:tavLst>
                                        <p:tav tm="0">
                                          <p:val>
                                            <p:strVal val="#ppt_x"/>
                                          </p:val>
                                        </p:tav>
                                        <p:tav tm="100000">
                                          <p:val>
                                            <p:strVal val="#ppt_x"/>
                                          </p:val>
                                        </p:tav>
                                      </p:tavLst>
                                    </p:anim>
                                    <p:anim calcmode="lin" valueType="num">
                                      <p:cBhvr additive="base">
                                        <p:cTn id="53"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2" presetClass="entr" presetSubtype="4" fill="hold" grpId="0" nodeType="clickEffect">
                                  <p:stCondLst>
                                    <p:cond delay="0"/>
                                  </p:stCondLst>
                                  <p:childTnLst>
                                    <p:set>
                                      <p:cBhvr>
                                        <p:cTn id="57" dur="1" fill="hold">
                                          <p:stCondLst>
                                            <p:cond delay="0"/>
                                          </p:stCondLst>
                                        </p:cTn>
                                        <p:tgtEl>
                                          <p:spTgt spid="23"/>
                                        </p:tgtEl>
                                        <p:attrNameLst>
                                          <p:attrName>style.visibility</p:attrName>
                                        </p:attrNameLst>
                                      </p:cBhvr>
                                      <p:to>
                                        <p:strVal val="visible"/>
                                      </p:to>
                                    </p:set>
                                    <p:anim calcmode="lin" valueType="num">
                                      <p:cBhvr additive="base">
                                        <p:cTn id="58" dur="500" fill="hold"/>
                                        <p:tgtEl>
                                          <p:spTgt spid="23"/>
                                        </p:tgtEl>
                                        <p:attrNameLst>
                                          <p:attrName>ppt_x</p:attrName>
                                        </p:attrNameLst>
                                      </p:cBhvr>
                                      <p:tavLst>
                                        <p:tav tm="0">
                                          <p:val>
                                            <p:strVal val="#ppt_x"/>
                                          </p:val>
                                        </p:tav>
                                        <p:tav tm="100000">
                                          <p:val>
                                            <p:strVal val="#ppt_x"/>
                                          </p:val>
                                        </p:tav>
                                      </p:tavLst>
                                    </p:anim>
                                    <p:anim calcmode="lin" valueType="num">
                                      <p:cBhvr additive="base">
                                        <p:cTn id="59"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2" presetClass="entr" presetSubtype="4" fill="hold" grpId="0" nodeType="clickEffect">
                                  <p:stCondLst>
                                    <p:cond delay="0"/>
                                  </p:stCondLst>
                                  <p:childTnLst>
                                    <p:set>
                                      <p:cBhvr>
                                        <p:cTn id="63" dur="1" fill="hold">
                                          <p:stCondLst>
                                            <p:cond delay="0"/>
                                          </p:stCondLst>
                                        </p:cTn>
                                        <p:tgtEl>
                                          <p:spTgt spid="24"/>
                                        </p:tgtEl>
                                        <p:attrNameLst>
                                          <p:attrName>style.visibility</p:attrName>
                                        </p:attrNameLst>
                                      </p:cBhvr>
                                      <p:to>
                                        <p:strVal val="visible"/>
                                      </p:to>
                                    </p:set>
                                    <p:anim calcmode="lin" valueType="num">
                                      <p:cBhvr additive="base">
                                        <p:cTn id="64" dur="500" fill="hold"/>
                                        <p:tgtEl>
                                          <p:spTgt spid="24"/>
                                        </p:tgtEl>
                                        <p:attrNameLst>
                                          <p:attrName>ppt_x</p:attrName>
                                        </p:attrNameLst>
                                      </p:cBhvr>
                                      <p:tavLst>
                                        <p:tav tm="0">
                                          <p:val>
                                            <p:strVal val="#ppt_x"/>
                                          </p:val>
                                        </p:tav>
                                        <p:tav tm="100000">
                                          <p:val>
                                            <p:strVal val="#ppt_x"/>
                                          </p:val>
                                        </p:tav>
                                      </p:tavLst>
                                    </p:anim>
                                    <p:anim calcmode="lin" valueType="num">
                                      <p:cBhvr additive="base">
                                        <p:cTn id="65"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p:bldP spid="19" grpId="0" animBg="1"/>
      <p:bldP spid="20" grpId="0" animBg="1"/>
      <p:bldP spid="21" grpId="0"/>
      <p:bldP spid="26" grpId="0" animBg="1"/>
      <p:bldP spid="27" grpId="0"/>
      <p:bldP spid="31" grpId="0" animBg="1"/>
      <p:bldP spid="32" grpId="0" animBg="1"/>
      <p:bldP spid="33" grpId="0"/>
      <p:bldP spid="22" grpId="0" animBg="1"/>
      <p:bldP spid="23" grpId="0" animBg="1"/>
      <p:bldP spid="2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20000"/>
                <a:lumOff val="8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文本占位符 3"/>
          <p:cNvSpPr>
            <a:spLocks noGrp="1" noChangeArrowheads="1"/>
          </p:cNvSpPr>
          <p:nvPr>
            <p:ph type="body" sz="half" idx="2"/>
          </p:nvPr>
        </p:nvSpPr>
        <p:spPr>
          <a:xfrm>
            <a:off x="304912" y="152486"/>
            <a:ext cx="8610480" cy="457188"/>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3.4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亚当姆斯预报</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校正系统及误差补偿方法</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p>
        </p:txBody>
      </p:sp>
      <p:sp>
        <p:nvSpPr>
          <p:cNvPr id="2" name="矩形 1"/>
          <p:cNvSpPr/>
          <p:nvPr/>
        </p:nvSpPr>
        <p:spPr>
          <a:xfrm>
            <a:off x="381110" y="685872"/>
            <a:ext cx="8573822" cy="369332"/>
          </a:xfrm>
          <a:prstGeom prst="rect">
            <a:avLst/>
          </a:prstGeom>
        </p:spPr>
        <p:txBody>
          <a:bodyPr wrap="square">
            <a:spAutoFit/>
          </a:bodyPr>
          <a:lstStyle/>
          <a:p>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endParaRPr lang="zh-CN" altLang="en-US"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AlternateContent xmlns:mc="http://schemas.openxmlformats.org/markup-compatibility/2006" xmlns:a14="http://schemas.microsoft.com/office/drawing/2010/main">
        <mc:Choice Requires="a14">
          <p:sp>
            <p:nvSpPr>
              <p:cNvPr id="5" name="矩形 4"/>
              <p:cNvSpPr/>
              <p:nvPr/>
            </p:nvSpPr>
            <p:spPr>
              <a:xfrm>
                <a:off x="1752674" y="3124208"/>
                <a:ext cx="4571880" cy="1479764"/>
              </a:xfrm>
              <a:prstGeom prst="rect">
                <a:avLst/>
              </a:prstGeom>
            </p:spPr>
            <p:txBody>
              <a:bodyPr wrap="square">
                <a:spAutoFit/>
              </a:bodyPr>
              <a:lstStyle/>
              <a:p>
                <a:pPr algn="ctr"/>
                <a14:m>
                  <m:oMathPara xmlns:m="http://schemas.openxmlformats.org/officeDocument/2006/math">
                    <m:oMathParaPr>
                      <m:jc m:val="centerGroup"/>
                    </m:oMathParaPr>
                    <m:oMath xmlns:m="http://schemas.openxmlformats.org/officeDocument/2006/math">
                      <m:r>
                        <a:rPr lang="en-US" altLang="zh-CN" sz="2000" i="1" dirty="0" smtClean="0">
                          <a:solidFill>
                            <a:schemeClr val="bg1"/>
                          </a:solidFill>
                          <a:latin typeface="Cambria Math" panose="02040503050406030204" pitchFamily="18" charset="0"/>
                          <a:ea typeface="Cambria Math" panose="02040503050406030204" pitchFamily="18" charset="0"/>
                        </a:rPr>
                        <m:t>⟹</m:t>
                      </m:r>
                      <m:d>
                        <m:dPr>
                          <m:begChr m:val="{"/>
                          <m:endChr m:val=""/>
                          <m:ctrlPr>
                            <a:rPr lang="en-US" altLang="zh-CN" sz="2000" i="1">
                              <a:solidFill>
                                <a:schemeClr val="bg1"/>
                              </a:solidFill>
                              <a:latin typeface="Cambria Math" panose="02040503050406030204" pitchFamily="18" charset="0"/>
                              <a:ea typeface="全新硬笔行书简" panose="02010600040101010101" pitchFamily="2" charset="-122"/>
                            </a:rPr>
                          </m:ctrlPr>
                        </m:dPr>
                        <m:e>
                          <m:eqArr>
                            <m:eqArrPr>
                              <m:ctrlPr>
                                <a:rPr lang="en-US" altLang="zh-CN" sz="2000" i="1">
                                  <a:solidFill>
                                    <a:schemeClr val="bg1"/>
                                  </a:solidFill>
                                  <a:latin typeface="Cambria Math" panose="02040503050406030204" pitchFamily="18" charset="0"/>
                                  <a:ea typeface="全新硬笔行书简" panose="02010600040101010101" pitchFamily="2" charset="-122"/>
                                </a:rPr>
                              </m:ctrlPr>
                            </m:eqArrPr>
                            <m:e>
                              <m:r>
                                <a:rPr lang="en-US" altLang="zh-CN" sz="2000" i="1">
                                  <a:solidFill>
                                    <a:schemeClr val="bg1"/>
                                  </a:solidFill>
                                  <a:latin typeface="Cambria Math" panose="02040503050406030204" pitchFamily="18" charset="0"/>
                                  <a:ea typeface="全新硬笔行书简" panose="02010600040101010101" pitchFamily="2" charset="-122"/>
                                </a:rPr>
                                <m:t>𝑦</m:t>
                              </m:r>
                              <m:d>
                                <m:dPr>
                                  <m:ctrlPr>
                                    <a:rPr lang="en-US" altLang="zh-CN" sz="2000" i="1">
                                      <a:solidFill>
                                        <a:schemeClr val="bg1"/>
                                      </a:solidFill>
                                      <a:latin typeface="Cambria Math" panose="02040503050406030204" pitchFamily="18" charset="0"/>
                                      <a:ea typeface="全新硬笔行书简" panose="02010600040101010101" pitchFamily="2" charset="-122"/>
                                    </a:rPr>
                                  </m:ctrlPr>
                                </m:dPr>
                                <m:e>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en-US" altLang="zh-CN" sz="2000" i="1">
                                          <a:solidFill>
                                            <a:schemeClr val="bg1"/>
                                          </a:solidFill>
                                          <a:latin typeface="Cambria Math" panose="02040503050406030204" pitchFamily="18" charset="0"/>
                                          <a:ea typeface="全新硬笔行书简" panose="02010600040101010101" pitchFamily="2" charset="-122"/>
                                        </a:rPr>
                                        <m:t>𝑥</m:t>
                                      </m:r>
                                    </m:e>
                                    <m:sub>
                                      <m:r>
                                        <a:rPr lang="en-US" altLang="zh-CN" sz="2000" i="1">
                                          <a:solidFill>
                                            <a:schemeClr val="bg1"/>
                                          </a:solidFill>
                                          <a:latin typeface="Cambria Math" panose="02040503050406030204" pitchFamily="18" charset="0"/>
                                          <a:ea typeface="全新硬笔行书简" panose="02010600040101010101" pitchFamily="2" charset="-122"/>
                                        </a:rPr>
                                        <m:t>𝑛</m:t>
                                      </m:r>
                                      <m:r>
                                        <a:rPr lang="en-US" altLang="zh-CN" sz="2000" i="1">
                                          <a:solidFill>
                                            <a:schemeClr val="bg1"/>
                                          </a:solidFill>
                                          <a:latin typeface="Cambria Math" panose="02040503050406030204" pitchFamily="18" charset="0"/>
                                          <a:ea typeface="全新硬笔行书简" panose="02010600040101010101" pitchFamily="2" charset="-122"/>
                                        </a:rPr>
                                        <m:t>+1</m:t>
                                      </m:r>
                                    </m:sub>
                                  </m:sSub>
                                </m:e>
                              </m:d>
                              <m:r>
                                <a:rPr lang="en-US" altLang="zh-CN" sz="2000" i="1">
                                  <a:solidFill>
                                    <a:schemeClr val="bg1"/>
                                  </a:solidFill>
                                  <a:latin typeface="Cambria Math" panose="02040503050406030204" pitchFamily="18" charset="0"/>
                                  <a:ea typeface="Cambria Math" panose="02040503050406030204" pitchFamily="18" charset="0"/>
                                </a:rPr>
                                <m:t>≈</m:t>
                              </m:r>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en-US" altLang="zh-CN" sz="2000" i="1">
                                      <a:solidFill>
                                        <a:schemeClr val="bg1"/>
                                      </a:solidFill>
                                      <a:latin typeface="Cambria Math" panose="02040503050406030204" pitchFamily="18" charset="0"/>
                                      <a:ea typeface="全新硬笔行书简" panose="02010600040101010101" pitchFamily="2" charset="-122"/>
                                    </a:rPr>
                                    <m:t>𝑝</m:t>
                                  </m:r>
                                </m:e>
                                <m:sub>
                                  <m:r>
                                    <a:rPr lang="en-US" altLang="zh-CN" sz="2000" i="1">
                                      <a:solidFill>
                                        <a:schemeClr val="bg1"/>
                                      </a:solidFill>
                                      <a:latin typeface="Cambria Math" panose="02040503050406030204" pitchFamily="18" charset="0"/>
                                      <a:ea typeface="全新硬笔行书简" panose="02010600040101010101" pitchFamily="2" charset="-122"/>
                                    </a:rPr>
                                    <m:t>𝑛</m:t>
                                  </m:r>
                                  <m:r>
                                    <a:rPr lang="en-US" altLang="zh-CN" sz="2000" i="1">
                                      <a:solidFill>
                                        <a:schemeClr val="bg1"/>
                                      </a:solidFill>
                                      <a:latin typeface="Cambria Math" panose="02040503050406030204" pitchFamily="18" charset="0"/>
                                      <a:ea typeface="全新硬笔行书简" panose="02010600040101010101" pitchFamily="2" charset="-122"/>
                                    </a:rPr>
                                    <m:t>+1</m:t>
                                  </m:r>
                                </m:sub>
                              </m:sSub>
                              <m:r>
                                <a:rPr lang="en-US" altLang="zh-CN" sz="2000" i="1">
                                  <a:solidFill>
                                    <a:schemeClr val="bg1"/>
                                  </a:solidFill>
                                  <a:latin typeface="Cambria Math" panose="02040503050406030204" pitchFamily="18" charset="0"/>
                                  <a:ea typeface="全新硬笔行书简" panose="02010600040101010101" pitchFamily="2" charset="-122"/>
                                </a:rPr>
                                <m:t>+</m:t>
                              </m:r>
                              <m:f>
                                <m:fPr>
                                  <m:ctrlPr>
                                    <a:rPr lang="en-US" altLang="zh-CN" sz="2000" i="1">
                                      <a:solidFill>
                                        <a:schemeClr val="bg1"/>
                                      </a:solidFill>
                                      <a:latin typeface="Cambria Math" panose="02040503050406030204" pitchFamily="18" charset="0"/>
                                      <a:ea typeface="Cambria Math" panose="02040503050406030204" pitchFamily="18" charset="0"/>
                                    </a:rPr>
                                  </m:ctrlPr>
                                </m:fPr>
                                <m:num>
                                  <m:r>
                                    <a:rPr lang="en-US" altLang="zh-CN" sz="2000" i="1">
                                      <a:solidFill>
                                        <a:schemeClr val="bg1"/>
                                      </a:solidFill>
                                      <a:latin typeface="Cambria Math" panose="02040503050406030204" pitchFamily="18" charset="0"/>
                                      <a:ea typeface="Cambria Math" panose="02040503050406030204" pitchFamily="18" charset="0"/>
                                    </a:rPr>
                                    <m:t>5</m:t>
                                  </m:r>
                                </m:num>
                                <m:den>
                                  <m:r>
                                    <a:rPr lang="en-US" altLang="zh-CN" sz="2000" i="1">
                                      <a:solidFill>
                                        <a:schemeClr val="bg1"/>
                                      </a:solidFill>
                                      <a:latin typeface="Cambria Math" panose="02040503050406030204" pitchFamily="18" charset="0"/>
                                      <a:ea typeface="Cambria Math" panose="02040503050406030204" pitchFamily="18" charset="0"/>
                                    </a:rPr>
                                    <m:t>6</m:t>
                                  </m:r>
                                </m:den>
                              </m:f>
                              <m:r>
                                <a:rPr lang="en-US" altLang="zh-CN" sz="2000" i="1">
                                  <a:solidFill>
                                    <a:schemeClr val="bg1"/>
                                  </a:solidFill>
                                  <a:latin typeface="Cambria Math" panose="02040503050406030204" pitchFamily="18" charset="0"/>
                                  <a:ea typeface="Cambria Math" panose="02040503050406030204" pitchFamily="18" charset="0"/>
                                </a:rPr>
                                <m:t>(</m:t>
                              </m:r>
                              <m:sSub>
                                <m:sSubPr>
                                  <m:ctrlPr>
                                    <a:rPr lang="en-US" altLang="zh-CN" sz="2000" i="1">
                                      <a:solidFill>
                                        <a:schemeClr val="bg1"/>
                                      </a:solidFill>
                                      <a:latin typeface="Cambria Math" panose="02040503050406030204" pitchFamily="18" charset="0"/>
                                      <a:ea typeface="Cambria Math" panose="02040503050406030204" pitchFamily="18" charset="0"/>
                                    </a:rPr>
                                  </m:ctrlPr>
                                </m:sSubPr>
                                <m:e>
                                  <m:r>
                                    <a:rPr lang="en-US" altLang="zh-CN" sz="2000" i="1">
                                      <a:solidFill>
                                        <a:schemeClr val="bg1"/>
                                      </a:solidFill>
                                      <a:latin typeface="Cambria Math" panose="02040503050406030204" pitchFamily="18" charset="0"/>
                                      <a:ea typeface="Cambria Math" panose="02040503050406030204" pitchFamily="18" charset="0"/>
                                    </a:rPr>
                                    <m:t>𝑐</m:t>
                                  </m:r>
                                </m:e>
                                <m:sub>
                                  <m:r>
                                    <a:rPr lang="en-US" altLang="zh-CN" sz="2000" i="1">
                                      <a:solidFill>
                                        <a:schemeClr val="bg1"/>
                                      </a:solidFill>
                                      <a:latin typeface="Cambria Math" panose="02040503050406030204" pitchFamily="18" charset="0"/>
                                      <a:ea typeface="Cambria Math" panose="02040503050406030204" pitchFamily="18" charset="0"/>
                                    </a:rPr>
                                    <m:t>𝑛</m:t>
                                  </m:r>
                                </m:sub>
                              </m:sSub>
                              <m:r>
                                <a:rPr lang="en-US" altLang="zh-CN" sz="2000" i="1">
                                  <a:solidFill>
                                    <a:schemeClr val="bg1"/>
                                  </a:solidFill>
                                  <a:latin typeface="Cambria Math" panose="02040503050406030204" pitchFamily="18" charset="0"/>
                                  <a:ea typeface="Cambria Math" panose="02040503050406030204" pitchFamily="18" charset="0"/>
                                </a:rPr>
                                <m:t>−</m:t>
                              </m:r>
                              <m:sSub>
                                <m:sSubPr>
                                  <m:ctrlPr>
                                    <a:rPr lang="en-US" altLang="zh-CN" sz="2000" i="1">
                                      <a:solidFill>
                                        <a:schemeClr val="bg1"/>
                                      </a:solidFill>
                                      <a:latin typeface="Cambria Math" panose="02040503050406030204" pitchFamily="18" charset="0"/>
                                      <a:ea typeface="Cambria Math" panose="02040503050406030204" pitchFamily="18" charset="0"/>
                                    </a:rPr>
                                  </m:ctrlPr>
                                </m:sSubPr>
                                <m:e>
                                  <m:r>
                                    <a:rPr lang="en-US" altLang="zh-CN" sz="2000" i="1">
                                      <a:solidFill>
                                        <a:schemeClr val="bg1"/>
                                      </a:solidFill>
                                      <a:latin typeface="Cambria Math" panose="02040503050406030204" pitchFamily="18" charset="0"/>
                                      <a:ea typeface="Cambria Math" panose="02040503050406030204" pitchFamily="18" charset="0"/>
                                    </a:rPr>
                                    <m:t>𝑝</m:t>
                                  </m:r>
                                </m:e>
                                <m:sub>
                                  <m:r>
                                    <a:rPr lang="en-US" altLang="zh-CN" sz="2000" i="1">
                                      <a:solidFill>
                                        <a:schemeClr val="bg1"/>
                                      </a:solidFill>
                                      <a:latin typeface="Cambria Math" panose="02040503050406030204" pitchFamily="18" charset="0"/>
                                      <a:ea typeface="Cambria Math" panose="02040503050406030204" pitchFamily="18" charset="0"/>
                                    </a:rPr>
                                    <m:t>𝑛</m:t>
                                  </m:r>
                                </m:sub>
                              </m:sSub>
                              <m:r>
                                <a:rPr lang="en-US" altLang="zh-CN" sz="2000" i="1">
                                  <a:solidFill>
                                    <a:schemeClr val="bg1"/>
                                  </a:solidFill>
                                  <a:latin typeface="Cambria Math" panose="02040503050406030204" pitchFamily="18" charset="0"/>
                                  <a:ea typeface="Cambria Math" panose="02040503050406030204" pitchFamily="18" charset="0"/>
                                </a:rPr>
                                <m:t>)</m:t>
                              </m:r>
                            </m:e>
                            <m:e>
                              <m:r>
                                <a:rPr lang="en-US" altLang="zh-CN" sz="2000" i="1">
                                  <a:solidFill>
                                    <a:schemeClr val="bg1"/>
                                  </a:solidFill>
                                  <a:latin typeface="Cambria Math" panose="02040503050406030204" pitchFamily="18" charset="0"/>
                                  <a:ea typeface="全新硬笔行书简" panose="02010600040101010101" pitchFamily="2" charset="-122"/>
                                </a:rPr>
                                <m:t>𝑦</m:t>
                              </m:r>
                              <m:d>
                                <m:dPr>
                                  <m:ctrlPr>
                                    <a:rPr lang="en-US" altLang="zh-CN" sz="2000" i="1">
                                      <a:solidFill>
                                        <a:schemeClr val="bg1"/>
                                      </a:solidFill>
                                      <a:latin typeface="Cambria Math" panose="02040503050406030204" pitchFamily="18" charset="0"/>
                                      <a:ea typeface="全新硬笔行书简" panose="02010600040101010101" pitchFamily="2" charset="-122"/>
                                    </a:rPr>
                                  </m:ctrlPr>
                                </m:dPr>
                                <m:e>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en-US" altLang="zh-CN" sz="2000" i="1">
                                          <a:solidFill>
                                            <a:schemeClr val="bg1"/>
                                          </a:solidFill>
                                          <a:latin typeface="Cambria Math" panose="02040503050406030204" pitchFamily="18" charset="0"/>
                                          <a:ea typeface="全新硬笔行书简" panose="02010600040101010101" pitchFamily="2" charset="-122"/>
                                        </a:rPr>
                                        <m:t>𝑥</m:t>
                                      </m:r>
                                    </m:e>
                                    <m:sub>
                                      <m:r>
                                        <a:rPr lang="en-US" altLang="zh-CN" sz="2000" i="1">
                                          <a:solidFill>
                                            <a:schemeClr val="bg1"/>
                                          </a:solidFill>
                                          <a:latin typeface="Cambria Math" panose="02040503050406030204" pitchFamily="18" charset="0"/>
                                          <a:ea typeface="全新硬笔行书简" panose="02010600040101010101" pitchFamily="2" charset="-122"/>
                                        </a:rPr>
                                        <m:t>𝑛</m:t>
                                      </m:r>
                                      <m:r>
                                        <a:rPr lang="en-US" altLang="zh-CN" sz="2000" i="1">
                                          <a:solidFill>
                                            <a:schemeClr val="bg1"/>
                                          </a:solidFill>
                                          <a:latin typeface="Cambria Math" panose="02040503050406030204" pitchFamily="18" charset="0"/>
                                          <a:ea typeface="全新硬笔行书简" panose="02010600040101010101" pitchFamily="2" charset="-122"/>
                                        </a:rPr>
                                        <m:t>+1</m:t>
                                      </m:r>
                                    </m:sub>
                                  </m:sSub>
                                </m:e>
                              </m:d>
                              <m:r>
                                <a:rPr lang="en-US" altLang="zh-CN" sz="2000" i="1">
                                  <a:solidFill>
                                    <a:schemeClr val="bg1"/>
                                  </a:solidFill>
                                  <a:latin typeface="Cambria Math" panose="02040503050406030204" pitchFamily="18" charset="0"/>
                                  <a:ea typeface="Cambria Math" panose="02040503050406030204" pitchFamily="18" charset="0"/>
                                </a:rPr>
                                <m:t>≈</m:t>
                              </m:r>
                              <m:f>
                                <m:fPr>
                                  <m:ctrlPr>
                                    <a:rPr lang="en-US" altLang="zh-CN" sz="2000" i="1">
                                      <a:solidFill>
                                        <a:schemeClr val="bg1"/>
                                      </a:solidFill>
                                      <a:latin typeface="Cambria Math" panose="02040503050406030204" pitchFamily="18" charset="0"/>
                                      <a:ea typeface="Cambria Math" panose="02040503050406030204" pitchFamily="18" charset="0"/>
                                    </a:rPr>
                                  </m:ctrlPr>
                                </m:fPr>
                                <m:num>
                                  <m:r>
                                    <a:rPr lang="en-US" altLang="zh-CN" sz="2000" i="1">
                                      <a:solidFill>
                                        <a:schemeClr val="bg1"/>
                                      </a:solidFill>
                                      <a:latin typeface="Cambria Math" panose="02040503050406030204" pitchFamily="18" charset="0"/>
                                      <a:ea typeface="Cambria Math" panose="02040503050406030204" pitchFamily="18" charset="0"/>
                                    </a:rPr>
                                    <m:t>1</m:t>
                                  </m:r>
                                </m:num>
                                <m:den>
                                  <m:r>
                                    <a:rPr lang="en-US" altLang="zh-CN" sz="2000" i="1">
                                      <a:solidFill>
                                        <a:schemeClr val="bg1"/>
                                      </a:solidFill>
                                      <a:latin typeface="Cambria Math" panose="02040503050406030204" pitchFamily="18" charset="0"/>
                                      <a:ea typeface="Cambria Math" panose="02040503050406030204" pitchFamily="18" charset="0"/>
                                    </a:rPr>
                                    <m:t>6</m:t>
                                  </m:r>
                                </m:den>
                              </m:f>
                              <m:r>
                                <a:rPr lang="en-US" altLang="zh-CN" sz="2000" i="1">
                                  <a:solidFill>
                                    <a:schemeClr val="bg1"/>
                                  </a:solidFill>
                                  <a:latin typeface="Cambria Math" panose="02040503050406030204" pitchFamily="18" charset="0"/>
                                  <a:ea typeface="Cambria Math" panose="02040503050406030204" pitchFamily="18" charset="0"/>
                                </a:rPr>
                                <m:t>(5</m:t>
                              </m:r>
                              <m:sSub>
                                <m:sSubPr>
                                  <m:ctrlPr>
                                    <a:rPr lang="en-US" altLang="zh-CN" sz="2000" i="1">
                                      <a:solidFill>
                                        <a:schemeClr val="bg1"/>
                                      </a:solidFill>
                                      <a:latin typeface="Cambria Math" panose="02040503050406030204" pitchFamily="18" charset="0"/>
                                      <a:ea typeface="Cambria Math" panose="02040503050406030204" pitchFamily="18" charset="0"/>
                                    </a:rPr>
                                  </m:ctrlPr>
                                </m:sSubPr>
                                <m:e>
                                  <m:r>
                                    <a:rPr lang="en-US" altLang="zh-CN" sz="2000" i="1">
                                      <a:solidFill>
                                        <a:schemeClr val="bg1"/>
                                      </a:solidFill>
                                      <a:latin typeface="Cambria Math" panose="02040503050406030204" pitchFamily="18" charset="0"/>
                                      <a:ea typeface="Cambria Math" panose="02040503050406030204" pitchFamily="18" charset="0"/>
                                    </a:rPr>
                                    <m:t>𝑐</m:t>
                                  </m:r>
                                </m:e>
                                <m:sub>
                                  <m:r>
                                    <a:rPr lang="en-US" altLang="zh-CN" sz="2000" i="1">
                                      <a:solidFill>
                                        <a:schemeClr val="bg1"/>
                                      </a:solidFill>
                                      <a:latin typeface="Cambria Math" panose="02040503050406030204" pitchFamily="18" charset="0"/>
                                      <a:ea typeface="Cambria Math" panose="02040503050406030204" pitchFamily="18" charset="0"/>
                                    </a:rPr>
                                    <m:t>𝑛</m:t>
                                  </m:r>
                                  <m:r>
                                    <a:rPr lang="en-US" altLang="zh-CN" sz="2000" i="1">
                                      <a:solidFill>
                                        <a:schemeClr val="bg1"/>
                                      </a:solidFill>
                                      <a:latin typeface="Cambria Math" panose="02040503050406030204" pitchFamily="18" charset="0"/>
                                      <a:ea typeface="Cambria Math" panose="02040503050406030204" pitchFamily="18" charset="0"/>
                                    </a:rPr>
                                    <m:t>+1</m:t>
                                  </m:r>
                                </m:sub>
                              </m:sSub>
                              <m:r>
                                <a:rPr lang="en-US" altLang="zh-CN" sz="2000" i="1">
                                  <a:solidFill>
                                    <a:schemeClr val="bg1"/>
                                  </a:solidFill>
                                  <a:latin typeface="Cambria Math" panose="02040503050406030204" pitchFamily="18" charset="0"/>
                                  <a:ea typeface="Cambria Math" panose="02040503050406030204" pitchFamily="18" charset="0"/>
                                </a:rPr>
                                <m:t>+</m:t>
                              </m:r>
                              <m:sSub>
                                <m:sSubPr>
                                  <m:ctrlPr>
                                    <a:rPr lang="en-US" altLang="zh-CN" sz="2000" i="1">
                                      <a:solidFill>
                                        <a:schemeClr val="bg1"/>
                                      </a:solidFill>
                                      <a:latin typeface="Cambria Math" panose="02040503050406030204" pitchFamily="18" charset="0"/>
                                      <a:ea typeface="Cambria Math" panose="02040503050406030204" pitchFamily="18" charset="0"/>
                                    </a:rPr>
                                  </m:ctrlPr>
                                </m:sSubPr>
                                <m:e>
                                  <m:r>
                                    <a:rPr lang="en-US" altLang="zh-CN" sz="2000" i="1">
                                      <a:solidFill>
                                        <a:schemeClr val="bg1"/>
                                      </a:solidFill>
                                      <a:latin typeface="Cambria Math" panose="02040503050406030204" pitchFamily="18" charset="0"/>
                                      <a:ea typeface="Cambria Math" panose="02040503050406030204" pitchFamily="18" charset="0"/>
                                    </a:rPr>
                                    <m:t>𝑝</m:t>
                                  </m:r>
                                </m:e>
                                <m:sub>
                                  <m:r>
                                    <a:rPr lang="en-US" altLang="zh-CN" sz="2000" i="1">
                                      <a:solidFill>
                                        <a:schemeClr val="bg1"/>
                                      </a:solidFill>
                                      <a:latin typeface="Cambria Math" panose="02040503050406030204" pitchFamily="18" charset="0"/>
                                      <a:ea typeface="Cambria Math" panose="02040503050406030204" pitchFamily="18" charset="0"/>
                                    </a:rPr>
                                    <m:t>𝑛</m:t>
                                  </m:r>
                                  <m:r>
                                    <a:rPr lang="en-US" altLang="zh-CN" sz="2000" i="1">
                                      <a:solidFill>
                                        <a:schemeClr val="bg1"/>
                                      </a:solidFill>
                                      <a:latin typeface="Cambria Math" panose="02040503050406030204" pitchFamily="18" charset="0"/>
                                      <a:ea typeface="Cambria Math" panose="02040503050406030204" pitchFamily="18" charset="0"/>
                                    </a:rPr>
                                    <m:t>+1</m:t>
                                  </m:r>
                                </m:sub>
                              </m:sSub>
                              <m:r>
                                <a:rPr lang="en-US" altLang="zh-CN" sz="2000" i="1">
                                  <a:solidFill>
                                    <a:schemeClr val="bg1"/>
                                  </a:solidFill>
                                  <a:latin typeface="Cambria Math" panose="02040503050406030204" pitchFamily="18" charset="0"/>
                                  <a:ea typeface="Cambria Math" panose="02040503050406030204" pitchFamily="18" charset="0"/>
                                </a:rPr>
                                <m:t>)</m:t>
                              </m:r>
                            </m:e>
                          </m:eqArr>
                        </m:e>
                      </m:d>
                    </m:oMath>
                  </m:oMathPara>
                </a14:m>
                <a:endParaRPr lang="en-US" altLang="zh-CN" sz="2000" b="0" dirty="0" smtClean="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5" name="矩形 4"/>
              <p:cNvSpPr>
                <a:spLocks noRot="1" noChangeAspect="1" noMove="1" noResize="1" noEditPoints="1" noAdjustHandles="1" noChangeArrowheads="1" noChangeShapeType="1" noTextEdit="1"/>
              </p:cNvSpPr>
              <p:nvPr/>
            </p:nvSpPr>
            <p:spPr>
              <a:xfrm>
                <a:off x="1752674" y="3124208"/>
                <a:ext cx="4571880" cy="1479764"/>
              </a:xfrm>
              <a:prstGeom prst="rect">
                <a:avLst/>
              </a:prstGeom>
              <a:blipFill>
                <a:blip r:embed="rId3"/>
                <a:stretch>
                  <a:fillRect/>
                </a:stretch>
              </a:blipFill>
            </p:spPr>
            <p:txBody>
              <a:bodyPr/>
              <a:lstStyle/>
              <a:p>
                <a:r>
                  <a:rPr lang="zh-CN" altLang="en-US">
                    <a:noFill/>
                  </a:rPr>
                  <a:t> </a:t>
                </a:r>
              </a:p>
            </p:txBody>
          </p:sp>
        </mc:Fallback>
      </mc:AlternateContent>
      <p:sp>
        <p:nvSpPr>
          <p:cNvPr id="7" name="文本占位符 3"/>
          <p:cNvSpPr txBox="1">
            <a:spLocks noChangeArrowheads="1"/>
          </p:cNvSpPr>
          <p:nvPr/>
        </p:nvSpPr>
        <p:spPr>
          <a:xfrm>
            <a:off x="465512" y="656705"/>
            <a:ext cx="8602279" cy="48635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zh-CN" altLang="en-US" sz="2400" dirty="0">
                <a:solidFill>
                  <a:schemeClr val="bg1"/>
                </a:solidFill>
                <a:latin typeface="Cambria Math" panose="02040503050406030204" pitchFamily="18" charset="0"/>
                <a:ea typeface="全新硬笔行书简" panose="02010600040101010101" pitchFamily="2" charset="-122"/>
              </a:rPr>
              <a:t>以二阶亚当姆斯方法为例</a:t>
            </a:r>
            <a:endParaRPr lang="en-US" altLang="zh-CN" sz="2400" dirty="0">
              <a:solidFill>
                <a:schemeClr val="bg1"/>
              </a:solidFill>
              <a:latin typeface="Cambria Math" panose="02040503050406030204" pitchFamily="18" charset="0"/>
              <a:ea typeface="全新硬笔行书简" panose="02010600040101010101" pitchFamily="2" charset="-122"/>
            </a:endParaRPr>
          </a:p>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p>
        </p:txBody>
      </p:sp>
      <mc:AlternateContent xmlns:mc="http://schemas.openxmlformats.org/markup-compatibility/2006" xmlns:a14="http://schemas.microsoft.com/office/drawing/2010/main">
        <mc:Choice Requires="a14">
          <p:sp>
            <p:nvSpPr>
              <p:cNvPr id="8" name="文本占位符 3"/>
              <p:cNvSpPr txBox="1">
                <a:spLocks noChangeArrowheads="1"/>
              </p:cNvSpPr>
              <p:nvPr/>
            </p:nvSpPr>
            <p:spPr>
              <a:xfrm>
                <a:off x="304912" y="1143060"/>
                <a:ext cx="4343286" cy="1857919"/>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14:m>
                  <m:oMath xmlns:m="http://schemas.openxmlformats.org/officeDocument/2006/math">
                    <m:d>
                      <m:dPr>
                        <m:begChr m:val="{"/>
                        <m:endChr m:val=""/>
                        <m:ctrlPr>
                          <a:rPr lang="en-US" altLang="zh-CN" sz="2000" i="1">
                            <a:solidFill>
                              <a:schemeClr val="bg1"/>
                            </a:solidFill>
                            <a:latin typeface="Cambria Math" panose="02040503050406030204" pitchFamily="18" charset="0"/>
                            <a:ea typeface="全新硬笔行书简" panose="02010600040101010101" pitchFamily="2" charset="-122"/>
                          </a:rPr>
                        </m:ctrlPr>
                      </m:dPr>
                      <m:e>
                        <m:eqArr>
                          <m:eqArrPr>
                            <m:ctrlPr>
                              <a:rPr lang="en-US" altLang="zh-CN" sz="2000" i="1">
                                <a:solidFill>
                                  <a:schemeClr val="bg1"/>
                                </a:solidFill>
                                <a:latin typeface="Cambria Math" panose="02040503050406030204" pitchFamily="18" charset="0"/>
                                <a:ea typeface="全新硬笔行书简" panose="02010600040101010101" pitchFamily="2" charset="-122"/>
                              </a:rPr>
                            </m:ctrlPr>
                          </m:eqArrPr>
                          <m:e>
                            <m:r>
                              <a:rPr lang="en-US" altLang="zh-CN" sz="2000" i="1">
                                <a:solidFill>
                                  <a:schemeClr val="bg1"/>
                                </a:solidFill>
                                <a:latin typeface="Cambria Math" panose="02040503050406030204" pitchFamily="18" charset="0"/>
                                <a:ea typeface="全新硬笔行书简" panose="02010600040101010101" pitchFamily="2" charset="-122"/>
                              </a:rPr>
                              <m:t>𝑃</m:t>
                            </m:r>
                            <m:r>
                              <a:rPr lang="en-US" altLang="zh-CN" sz="2000" i="1">
                                <a:solidFill>
                                  <a:schemeClr val="bg1"/>
                                </a:solidFill>
                                <a:latin typeface="Cambria Math" panose="02040503050406030204" pitchFamily="18" charset="0"/>
                                <a:ea typeface="全新硬笔行书简" panose="02010600040101010101" pitchFamily="2" charset="-122"/>
                              </a:rPr>
                              <m:t>: </m:t>
                            </m:r>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en-US" altLang="zh-CN" sz="2000" i="1">
                                    <a:solidFill>
                                      <a:schemeClr val="bg1"/>
                                    </a:solidFill>
                                    <a:latin typeface="Cambria Math" panose="02040503050406030204" pitchFamily="18" charset="0"/>
                                    <a:ea typeface="全新硬笔行书简" panose="02010600040101010101" pitchFamily="2" charset="-122"/>
                                  </a:rPr>
                                  <m:t>𝑝</m:t>
                                </m:r>
                              </m:e>
                              <m:sub>
                                <m:r>
                                  <a:rPr lang="en-US" altLang="zh-CN" sz="2000" i="1">
                                    <a:solidFill>
                                      <a:schemeClr val="bg1"/>
                                    </a:solidFill>
                                    <a:latin typeface="Cambria Math" panose="02040503050406030204" pitchFamily="18" charset="0"/>
                                    <a:ea typeface="全新硬笔行书简" panose="02010600040101010101" pitchFamily="2" charset="-122"/>
                                  </a:rPr>
                                  <m:t>𝑛</m:t>
                                </m:r>
                                <m:r>
                                  <a:rPr lang="en-US" altLang="zh-CN" sz="2000" i="1">
                                    <a:solidFill>
                                      <a:schemeClr val="bg1"/>
                                    </a:solidFill>
                                    <a:latin typeface="Cambria Math" panose="02040503050406030204" pitchFamily="18" charset="0"/>
                                    <a:ea typeface="全新硬笔行书简" panose="02010600040101010101" pitchFamily="2" charset="-122"/>
                                  </a:rPr>
                                  <m:t>+1</m:t>
                                </m:r>
                              </m:sub>
                            </m:sSub>
                            <m:r>
                              <a:rPr lang="en-US" altLang="zh-CN" sz="2000" i="1">
                                <a:solidFill>
                                  <a:schemeClr val="bg1"/>
                                </a:solidFill>
                                <a:latin typeface="Cambria Math" panose="02040503050406030204" pitchFamily="18" charset="0"/>
                                <a:ea typeface="全新硬笔行书简" panose="02010600040101010101" pitchFamily="2" charset="-122"/>
                              </a:rPr>
                              <m:t>=</m:t>
                            </m:r>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en-US" altLang="zh-CN" sz="2000" i="1">
                                    <a:solidFill>
                                      <a:schemeClr val="bg1"/>
                                    </a:solidFill>
                                    <a:latin typeface="Cambria Math" panose="02040503050406030204" pitchFamily="18" charset="0"/>
                                    <a:ea typeface="全新硬笔行书简" panose="02010600040101010101" pitchFamily="2" charset="-122"/>
                                  </a:rPr>
                                  <m:t>𝑦</m:t>
                                </m:r>
                              </m:e>
                              <m:sub>
                                <m:r>
                                  <a:rPr lang="en-US" altLang="zh-CN" sz="2000" i="1">
                                    <a:solidFill>
                                      <a:schemeClr val="bg1"/>
                                    </a:solidFill>
                                    <a:latin typeface="Cambria Math" panose="02040503050406030204" pitchFamily="18" charset="0"/>
                                    <a:ea typeface="全新硬笔行书简" panose="02010600040101010101" pitchFamily="2" charset="-122"/>
                                  </a:rPr>
                                  <m:t>𝑛</m:t>
                                </m:r>
                              </m:sub>
                            </m:sSub>
                            <m:r>
                              <a:rPr lang="en-US" altLang="zh-CN" sz="2000" i="1">
                                <a:solidFill>
                                  <a:schemeClr val="bg1"/>
                                </a:solidFill>
                                <a:latin typeface="Cambria Math" panose="02040503050406030204" pitchFamily="18" charset="0"/>
                                <a:ea typeface="全新硬笔行书简" panose="02010600040101010101" pitchFamily="2" charset="-122"/>
                              </a:rPr>
                              <m:t>+</m:t>
                            </m:r>
                            <m:f>
                              <m:fPr>
                                <m:ctrlPr>
                                  <a:rPr lang="en-US" altLang="zh-CN" sz="2000" i="1">
                                    <a:solidFill>
                                      <a:schemeClr val="bg1"/>
                                    </a:solidFill>
                                    <a:latin typeface="Cambria Math" panose="02040503050406030204" pitchFamily="18" charset="0"/>
                                    <a:ea typeface="全新硬笔行书简" panose="02010600040101010101" pitchFamily="2" charset="-122"/>
                                  </a:rPr>
                                </m:ctrlPr>
                              </m:fPr>
                              <m:num>
                                <m:r>
                                  <a:rPr lang="en-US" altLang="zh-CN" sz="2000" i="1">
                                    <a:solidFill>
                                      <a:schemeClr val="bg1"/>
                                    </a:solidFill>
                                    <a:latin typeface="Cambria Math" panose="02040503050406030204" pitchFamily="18" charset="0"/>
                                    <a:ea typeface="全新硬笔行书简" panose="02010600040101010101" pitchFamily="2" charset="-122"/>
                                  </a:rPr>
                                  <m:t>h</m:t>
                                </m:r>
                              </m:num>
                              <m:den>
                                <m:r>
                                  <a:rPr lang="en-US" altLang="zh-CN" sz="2000" i="1">
                                    <a:solidFill>
                                      <a:schemeClr val="bg1"/>
                                    </a:solidFill>
                                    <a:latin typeface="Cambria Math" panose="02040503050406030204" pitchFamily="18" charset="0"/>
                                    <a:ea typeface="全新硬笔行书简" panose="02010600040101010101" pitchFamily="2" charset="-122"/>
                                  </a:rPr>
                                  <m:t>2</m:t>
                                </m:r>
                              </m:den>
                            </m:f>
                            <m:d>
                              <m:dPr>
                                <m:ctrlPr>
                                  <a:rPr lang="en-US" altLang="zh-CN" sz="2000" i="1">
                                    <a:solidFill>
                                      <a:schemeClr val="bg1"/>
                                    </a:solidFill>
                                    <a:latin typeface="Cambria Math" panose="02040503050406030204" pitchFamily="18" charset="0"/>
                                    <a:ea typeface="全新硬笔行书简" panose="02010600040101010101" pitchFamily="2" charset="-122"/>
                                  </a:rPr>
                                </m:ctrlPr>
                              </m:dPr>
                              <m:e>
                                <m:r>
                                  <a:rPr lang="en-US" altLang="zh-CN" sz="2000" i="1">
                                    <a:solidFill>
                                      <a:schemeClr val="bg1"/>
                                    </a:solidFill>
                                    <a:latin typeface="Cambria Math" panose="02040503050406030204" pitchFamily="18" charset="0"/>
                                    <a:ea typeface="全新硬笔行书简" panose="02010600040101010101" pitchFamily="2" charset="-122"/>
                                  </a:rPr>
                                  <m:t>3</m:t>
                                </m:r>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en-US" altLang="zh-CN" sz="2000" i="1">
                                        <a:solidFill>
                                          <a:schemeClr val="bg1"/>
                                        </a:solidFill>
                                        <a:latin typeface="Cambria Math" panose="02040503050406030204" pitchFamily="18" charset="0"/>
                                        <a:ea typeface="全新硬笔行书简" panose="02010600040101010101" pitchFamily="2" charset="-122"/>
                                      </a:rPr>
                                      <m:t>𝑓</m:t>
                                    </m:r>
                                  </m:e>
                                  <m:sub>
                                    <m:r>
                                      <a:rPr lang="en-US" altLang="zh-CN" sz="2000" i="1">
                                        <a:solidFill>
                                          <a:schemeClr val="bg1"/>
                                        </a:solidFill>
                                        <a:latin typeface="Cambria Math" panose="02040503050406030204" pitchFamily="18" charset="0"/>
                                        <a:ea typeface="全新硬笔行书简" panose="02010600040101010101" pitchFamily="2" charset="-122"/>
                                      </a:rPr>
                                      <m:t>𝑛</m:t>
                                    </m:r>
                                  </m:sub>
                                </m:sSub>
                                <m:r>
                                  <a:rPr lang="en-US" altLang="zh-CN" sz="2000" i="1">
                                    <a:solidFill>
                                      <a:schemeClr val="bg1"/>
                                    </a:solidFill>
                                    <a:latin typeface="Cambria Math" panose="02040503050406030204" pitchFamily="18" charset="0"/>
                                    <a:ea typeface="全新硬笔行书简" panose="02010600040101010101" pitchFamily="2" charset="-122"/>
                                  </a:rPr>
                                  <m:t>−</m:t>
                                </m:r>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en-US" altLang="zh-CN" sz="2000" i="1">
                                        <a:solidFill>
                                          <a:schemeClr val="bg1"/>
                                        </a:solidFill>
                                        <a:latin typeface="Cambria Math" panose="02040503050406030204" pitchFamily="18" charset="0"/>
                                        <a:ea typeface="全新硬笔行书简" panose="02010600040101010101" pitchFamily="2" charset="-122"/>
                                      </a:rPr>
                                      <m:t>𝑓</m:t>
                                    </m:r>
                                  </m:e>
                                  <m:sub>
                                    <m:r>
                                      <a:rPr lang="en-US" altLang="zh-CN" sz="2000" i="1">
                                        <a:solidFill>
                                          <a:schemeClr val="bg1"/>
                                        </a:solidFill>
                                        <a:latin typeface="Cambria Math" panose="02040503050406030204" pitchFamily="18" charset="0"/>
                                        <a:ea typeface="全新硬笔行书简" panose="02010600040101010101" pitchFamily="2" charset="-122"/>
                                      </a:rPr>
                                      <m:t>𝑛</m:t>
                                    </m:r>
                                    <m:r>
                                      <a:rPr lang="en-US" altLang="zh-CN" sz="2000" i="1">
                                        <a:solidFill>
                                          <a:schemeClr val="bg1"/>
                                        </a:solidFill>
                                        <a:latin typeface="Cambria Math" panose="02040503050406030204" pitchFamily="18" charset="0"/>
                                        <a:ea typeface="全新硬笔行书简" panose="02010600040101010101" pitchFamily="2" charset="-122"/>
                                      </a:rPr>
                                      <m:t>−1</m:t>
                                    </m:r>
                                  </m:sub>
                                </m:sSub>
                              </m:e>
                            </m:d>
                          </m:e>
                          <m:e>
                            <m:r>
                              <a:rPr lang="en-US" altLang="zh-CN" sz="2000" i="1">
                                <a:solidFill>
                                  <a:schemeClr val="bg1"/>
                                </a:solidFill>
                                <a:latin typeface="Cambria Math" panose="02040503050406030204" pitchFamily="18" charset="0"/>
                                <a:ea typeface="全新硬笔行书简" panose="02010600040101010101" pitchFamily="2" charset="-122"/>
                              </a:rPr>
                              <m:t>𝐸</m:t>
                            </m:r>
                            <m:r>
                              <a:rPr lang="en-US" altLang="zh-CN" sz="2000" i="1">
                                <a:solidFill>
                                  <a:schemeClr val="bg1"/>
                                </a:solidFill>
                                <a:latin typeface="Cambria Math" panose="02040503050406030204" pitchFamily="18" charset="0"/>
                                <a:ea typeface="全新硬笔行书简" panose="02010600040101010101" pitchFamily="2" charset="-122"/>
                              </a:rPr>
                              <m:t>: </m:t>
                            </m:r>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en-US" altLang="zh-CN" sz="2000" i="1">
                                    <a:solidFill>
                                      <a:schemeClr val="bg1"/>
                                    </a:solidFill>
                                    <a:latin typeface="Cambria Math" panose="02040503050406030204" pitchFamily="18" charset="0"/>
                                    <a:ea typeface="全新硬笔行书简" panose="02010600040101010101" pitchFamily="2" charset="-122"/>
                                  </a:rPr>
                                  <m:t>𝐾</m:t>
                                </m:r>
                              </m:e>
                              <m:sub>
                                <m:r>
                                  <a:rPr lang="en-US" altLang="zh-CN" sz="2000" i="1">
                                    <a:solidFill>
                                      <a:schemeClr val="bg1"/>
                                    </a:solidFill>
                                    <a:latin typeface="Cambria Math" panose="02040503050406030204" pitchFamily="18" charset="0"/>
                                    <a:ea typeface="全新硬笔行书简" panose="02010600040101010101" pitchFamily="2" charset="-122"/>
                                  </a:rPr>
                                  <m:t>𝑛</m:t>
                                </m:r>
                                <m:r>
                                  <a:rPr lang="en-US" altLang="zh-CN" sz="2000" i="1">
                                    <a:solidFill>
                                      <a:schemeClr val="bg1"/>
                                    </a:solidFill>
                                    <a:latin typeface="Cambria Math" panose="02040503050406030204" pitchFamily="18" charset="0"/>
                                    <a:ea typeface="全新硬笔行书简" panose="02010600040101010101" pitchFamily="2" charset="-122"/>
                                  </a:rPr>
                                  <m:t>+1</m:t>
                                </m:r>
                              </m:sub>
                            </m:sSub>
                            <m:r>
                              <a:rPr lang="en-US" altLang="zh-CN" sz="2000" i="1">
                                <a:solidFill>
                                  <a:schemeClr val="bg1"/>
                                </a:solidFill>
                                <a:latin typeface="Cambria Math" panose="02040503050406030204" pitchFamily="18" charset="0"/>
                                <a:ea typeface="全新硬笔行书简" panose="02010600040101010101" pitchFamily="2" charset="-122"/>
                              </a:rPr>
                              <m:t>=</m:t>
                            </m:r>
                            <m:r>
                              <a:rPr lang="en-US" altLang="zh-CN" sz="2000" i="1">
                                <a:solidFill>
                                  <a:schemeClr val="bg1"/>
                                </a:solidFill>
                                <a:latin typeface="Cambria Math" panose="02040503050406030204" pitchFamily="18" charset="0"/>
                                <a:ea typeface="全新硬笔行书简" panose="02010600040101010101" pitchFamily="2" charset="-122"/>
                              </a:rPr>
                              <m:t>𝑓</m:t>
                            </m:r>
                            <m:r>
                              <a:rPr lang="en-US" altLang="zh-CN" sz="2000" i="1">
                                <a:solidFill>
                                  <a:schemeClr val="bg1"/>
                                </a:solidFill>
                                <a:latin typeface="Cambria Math" panose="02040503050406030204" pitchFamily="18" charset="0"/>
                                <a:ea typeface="全新硬笔行书简" panose="02010600040101010101" pitchFamily="2" charset="-122"/>
                              </a:rPr>
                              <m:t>(</m:t>
                            </m:r>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en-US" altLang="zh-CN" sz="2000" i="1">
                                    <a:solidFill>
                                      <a:schemeClr val="bg1"/>
                                    </a:solidFill>
                                    <a:latin typeface="Cambria Math" panose="02040503050406030204" pitchFamily="18" charset="0"/>
                                    <a:ea typeface="全新硬笔行书简" panose="02010600040101010101" pitchFamily="2" charset="-122"/>
                                  </a:rPr>
                                  <m:t>𝑥</m:t>
                                </m:r>
                              </m:e>
                              <m:sub>
                                <m:r>
                                  <a:rPr lang="en-US" altLang="zh-CN" sz="2000" i="1">
                                    <a:solidFill>
                                      <a:schemeClr val="bg1"/>
                                    </a:solidFill>
                                    <a:latin typeface="Cambria Math" panose="02040503050406030204" pitchFamily="18" charset="0"/>
                                    <a:ea typeface="全新硬笔行书简" panose="02010600040101010101" pitchFamily="2" charset="-122"/>
                                  </a:rPr>
                                  <m:t>𝑛</m:t>
                                </m:r>
                                <m:r>
                                  <a:rPr lang="en-US" altLang="zh-CN" sz="2000" i="1">
                                    <a:solidFill>
                                      <a:schemeClr val="bg1"/>
                                    </a:solidFill>
                                    <a:latin typeface="Cambria Math" panose="02040503050406030204" pitchFamily="18" charset="0"/>
                                    <a:ea typeface="全新硬笔行书简" panose="02010600040101010101" pitchFamily="2" charset="-122"/>
                                  </a:rPr>
                                  <m:t>+1</m:t>
                                </m:r>
                              </m:sub>
                            </m:sSub>
                            <m:r>
                              <a:rPr lang="en-US" altLang="zh-CN" sz="2000" i="1">
                                <a:solidFill>
                                  <a:schemeClr val="bg1"/>
                                </a:solidFill>
                                <a:latin typeface="Cambria Math" panose="02040503050406030204" pitchFamily="18" charset="0"/>
                                <a:ea typeface="全新硬笔行书简" panose="02010600040101010101" pitchFamily="2" charset="-122"/>
                              </a:rPr>
                              <m:t>,</m:t>
                            </m:r>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en-US" altLang="zh-CN" sz="2000" i="1">
                                    <a:solidFill>
                                      <a:schemeClr val="bg1"/>
                                    </a:solidFill>
                                    <a:latin typeface="Cambria Math" panose="02040503050406030204" pitchFamily="18" charset="0"/>
                                    <a:ea typeface="全新硬笔行书简" panose="02010600040101010101" pitchFamily="2" charset="-122"/>
                                  </a:rPr>
                                  <m:t>𝑝</m:t>
                                </m:r>
                              </m:e>
                              <m:sub>
                                <m:r>
                                  <a:rPr lang="en-US" altLang="zh-CN" sz="2000" i="1">
                                    <a:solidFill>
                                      <a:schemeClr val="bg1"/>
                                    </a:solidFill>
                                    <a:latin typeface="Cambria Math" panose="02040503050406030204" pitchFamily="18" charset="0"/>
                                    <a:ea typeface="全新硬笔行书简" panose="02010600040101010101" pitchFamily="2" charset="-122"/>
                                  </a:rPr>
                                  <m:t>𝑛</m:t>
                                </m:r>
                                <m:r>
                                  <a:rPr lang="en-US" altLang="zh-CN" sz="2000" i="1">
                                    <a:solidFill>
                                      <a:schemeClr val="bg1"/>
                                    </a:solidFill>
                                    <a:latin typeface="Cambria Math" panose="02040503050406030204" pitchFamily="18" charset="0"/>
                                    <a:ea typeface="全新硬笔行书简" panose="02010600040101010101" pitchFamily="2" charset="-122"/>
                                  </a:rPr>
                                  <m:t>+1</m:t>
                                </m:r>
                              </m:sub>
                            </m:sSub>
                            <m:r>
                              <a:rPr lang="en-US" altLang="zh-CN" sz="2000" i="1">
                                <a:solidFill>
                                  <a:schemeClr val="bg1"/>
                                </a:solidFill>
                                <a:latin typeface="Cambria Math" panose="02040503050406030204" pitchFamily="18" charset="0"/>
                                <a:ea typeface="全新硬笔行书简" panose="02010600040101010101" pitchFamily="2" charset="-122"/>
                              </a:rPr>
                              <m:t>)</m:t>
                            </m:r>
                          </m:e>
                          <m:e>
                            <m:r>
                              <a:rPr lang="en-US" altLang="zh-CN" sz="2000" i="1">
                                <a:solidFill>
                                  <a:schemeClr val="bg1"/>
                                </a:solidFill>
                                <a:latin typeface="Cambria Math" panose="02040503050406030204" pitchFamily="18" charset="0"/>
                                <a:ea typeface="全新硬笔行书简" panose="02010600040101010101" pitchFamily="2" charset="-122"/>
                              </a:rPr>
                              <m:t>𝐶</m:t>
                            </m:r>
                            <m:r>
                              <a:rPr lang="en-US" altLang="zh-CN" sz="2000" i="1">
                                <a:solidFill>
                                  <a:schemeClr val="bg1"/>
                                </a:solidFill>
                                <a:latin typeface="Cambria Math" panose="02040503050406030204" pitchFamily="18" charset="0"/>
                                <a:ea typeface="全新硬笔行书简" panose="02010600040101010101" pitchFamily="2" charset="-122"/>
                              </a:rPr>
                              <m:t>: </m:t>
                            </m:r>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en-US" altLang="zh-CN" sz="2000" i="1">
                                    <a:solidFill>
                                      <a:schemeClr val="bg1"/>
                                    </a:solidFill>
                                    <a:latin typeface="Cambria Math" panose="02040503050406030204" pitchFamily="18" charset="0"/>
                                    <a:ea typeface="全新硬笔行书简" panose="02010600040101010101" pitchFamily="2" charset="-122"/>
                                  </a:rPr>
                                  <m:t>𝑦</m:t>
                                </m:r>
                              </m:e>
                              <m:sub>
                                <m:r>
                                  <a:rPr lang="en-US" altLang="zh-CN" sz="2000" i="1">
                                    <a:solidFill>
                                      <a:schemeClr val="bg1"/>
                                    </a:solidFill>
                                    <a:latin typeface="Cambria Math" panose="02040503050406030204" pitchFamily="18" charset="0"/>
                                    <a:ea typeface="全新硬笔行书简" panose="02010600040101010101" pitchFamily="2" charset="-122"/>
                                  </a:rPr>
                                  <m:t>𝑛</m:t>
                                </m:r>
                                <m:r>
                                  <a:rPr lang="en-US" altLang="zh-CN" sz="2000" i="1">
                                    <a:solidFill>
                                      <a:schemeClr val="bg1"/>
                                    </a:solidFill>
                                    <a:latin typeface="Cambria Math" panose="02040503050406030204" pitchFamily="18" charset="0"/>
                                    <a:ea typeface="全新硬笔行书简" panose="02010600040101010101" pitchFamily="2" charset="-122"/>
                                  </a:rPr>
                                  <m:t>+1</m:t>
                                </m:r>
                              </m:sub>
                            </m:sSub>
                            <m:r>
                              <a:rPr lang="en-US" altLang="zh-CN" sz="2000" i="1">
                                <a:solidFill>
                                  <a:schemeClr val="bg1"/>
                                </a:solidFill>
                                <a:latin typeface="Cambria Math" panose="02040503050406030204" pitchFamily="18" charset="0"/>
                                <a:ea typeface="全新硬笔行书简" panose="02010600040101010101" pitchFamily="2" charset="-122"/>
                              </a:rPr>
                              <m:t>=</m:t>
                            </m:r>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en-US" altLang="zh-CN" sz="2000" i="1">
                                    <a:solidFill>
                                      <a:schemeClr val="bg1"/>
                                    </a:solidFill>
                                    <a:latin typeface="Cambria Math" panose="02040503050406030204" pitchFamily="18" charset="0"/>
                                    <a:ea typeface="全新硬笔行书简" panose="02010600040101010101" pitchFamily="2" charset="-122"/>
                                  </a:rPr>
                                  <m:t>𝑦</m:t>
                                </m:r>
                              </m:e>
                              <m:sub>
                                <m:r>
                                  <a:rPr lang="en-US" altLang="zh-CN" sz="2000" i="1">
                                    <a:solidFill>
                                      <a:schemeClr val="bg1"/>
                                    </a:solidFill>
                                    <a:latin typeface="Cambria Math" panose="02040503050406030204" pitchFamily="18" charset="0"/>
                                    <a:ea typeface="全新硬笔行书简" panose="02010600040101010101" pitchFamily="2" charset="-122"/>
                                  </a:rPr>
                                  <m:t>𝑛</m:t>
                                </m:r>
                              </m:sub>
                            </m:sSub>
                            <m:r>
                              <a:rPr lang="en-US" altLang="zh-CN" sz="2000" i="1">
                                <a:solidFill>
                                  <a:schemeClr val="bg1"/>
                                </a:solidFill>
                                <a:latin typeface="Cambria Math" panose="02040503050406030204" pitchFamily="18" charset="0"/>
                                <a:ea typeface="全新硬笔行书简" panose="02010600040101010101" pitchFamily="2" charset="-122"/>
                              </a:rPr>
                              <m:t>+</m:t>
                            </m:r>
                            <m:f>
                              <m:fPr>
                                <m:ctrlPr>
                                  <a:rPr lang="en-US" altLang="zh-CN" sz="2000" i="1">
                                    <a:solidFill>
                                      <a:schemeClr val="bg1"/>
                                    </a:solidFill>
                                    <a:latin typeface="Cambria Math" panose="02040503050406030204" pitchFamily="18" charset="0"/>
                                    <a:ea typeface="全新硬笔行书简" panose="02010600040101010101" pitchFamily="2" charset="-122"/>
                                  </a:rPr>
                                </m:ctrlPr>
                              </m:fPr>
                              <m:num>
                                <m:r>
                                  <a:rPr lang="en-US" altLang="zh-CN" sz="2000" i="1">
                                    <a:solidFill>
                                      <a:schemeClr val="bg1"/>
                                    </a:solidFill>
                                    <a:latin typeface="Cambria Math" panose="02040503050406030204" pitchFamily="18" charset="0"/>
                                    <a:ea typeface="全新硬笔行书简" panose="02010600040101010101" pitchFamily="2" charset="-122"/>
                                  </a:rPr>
                                  <m:t>h</m:t>
                                </m:r>
                              </m:num>
                              <m:den>
                                <m:r>
                                  <a:rPr lang="en-US" altLang="zh-CN" sz="2000" i="1">
                                    <a:solidFill>
                                      <a:schemeClr val="bg1"/>
                                    </a:solidFill>
                                    <a:latin typeface="Cambria Math" panose="02040503050406030204" pitchFamily="18" charset="0"/>
                                    <a:ea typeface="全新硬笔行书简" panose="02010600040101010101" pitchFamily="2" charset="-122"/>
                                  </a:rPr>
                                  <m:t>2</m:t>
                                </m:r>
                              </m:den>
                            </m:f>
                            <m:d>
                              <m:dPr>
                                <m:ctrlPr>
                                  <a:rPr lang="en-US" altLang="zh-CN" sz="2000" i="1">
                                    <a:solidFill>
                                      <a:schemeClr val="bg1"/>
                                    </a:solidFill>
                                    <a:latin typeface="Cambria Math" panose="02040503050406030204" pitchFamily="18" charset="0"/>
                                    <a:ea typeface="全新硬笔行书简" panose="02010600040101010101" pitchFamily="2" charset="-122"/>
                                  </a:rPr>
                                </m:ctrlPr>
                              </m:dPr>
                              <m:e>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en-US" altLang="zh-CN" sz="2000" i="1">
                                        <a:solidFill>
                                          <a:schemeClr val="bg1"/>
                                        </a:solidFill>
                                        <a:latin typeface="Cambria Math" panose="02040503050406030204" pitchFamily="18" charset="0"/>
                                        <a:ea typeface="全新硬笔行书简" panose="02010600040101010101" pitchFamily="2" charset="-122"/>
                                      </a:rPr>
                                      <m:t>𝐾</m:t>
                                    </m:r>
                                  </m:e>
                                  <m:sub>
                                    <m:r>
                                      <a:rPr lang="en-US" altLang="zh-CN" sz="2000" i="1">
                                        <a:solidFill>
                                          <a:schemeClr val="bg1"/>
                                        </a:solidFill>
                                        <a:latin typeface="Cambria Math" panose="02040503050406030204" pitchFamily="18" charset="0"/>
                                        <a:ea typeface="全新硬笔行书简" panose="02010600040101010101" pitchFamily="2" charset="-122"/>
                                      </a:rPr>
                                      <m:t>𝑛</m:t>
                                    </m:r>
                                    <m:r>
                                      <a:rPr lang="en-US" altLang="zh-CN" sz="2000" i="1">
                                        <a:solidFill>
                                          <a:schemeClr val="bg1"/>
                                        </a:solidFill>
                                        <a:latin typeface="Cambria Math" panose="02040503050406030204" pitchFamily="18" charset="0"/>
                                        <a:ea typeface="全新硬笔行书简" panose="02010600040101010101" pitchFamily="2" charset="-122"/>
                                      </a:rPr>
                                      <m:t>+1</m:t>
                                    </m:r>
                                  </m:sub>
                                </m:sSub>
                                <m:r>
                                  <a:rPr lang="en-US" altLang="zh-CN" sz="2000" i="1">
                                    <a:solidFill>
                                      <a:schemeClr val="bg1"/>
                                    </a:solidFill>
                                    <a:latin typeface="Cambria Math" panose="02040503050406030204" pitchFamily="18" charset="0"/>
                                    <a:ea typeface="全新硬笔行书简" panose="02010600040101010101" pitchFamily="2" charset="-122"/>
                                  </a:rPr>
                                  <m:t>+</m:t>
                                </m:r>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en-US" altLang="zh-CN" sz="2000" i="1">
                                        <a:solidFill>
                                          <a:schemeClr val="bg1"/>
                                        </a:solidFill>
                                        <a:latin typeface="Cambria Math" panose="02040503050406030204" pitchFamily="18" charset="0"/>
                                        <a:ea typeface="全新硬笔行书简" panose="02010600040101010101" pitchFamily="2" charset="-122"/>
                                      </a:rPr>
                                      <m:t>𝑓</m:t>
                                    </m:r>
                                  </m:e>
                                  <m:sub>
                                    <m:r>
                                      <a:rPr lang="en-US" altLang="zh-CN" sz="2000" i="1">
                                        <a:solidFill>
                                          <a:schemeClr val="bg1"/>
                                        </a:solidFill>
                                        <a:latin typeface="Cambria Math" panose="02040503050406030204" pitchFamily="18" charset="0"/>
                                        <a:ea typeface="全新硬笔行书简" panose="02010600040101010101" pitchFamily="2" charset="-122"/>
                                      </a:rPr>
                                      <m:t>𝑛</m:t>
                                    </m:r>
                                  </m:sub>
                                </m:sSub>
                              </m:e>
                            </m:d>
                          </m:e>
                          <m:e>
                            <m:r>
                              <a:rPr lang="en-US" altLang="zh-CN" sz="2000" i="1">
                                <a:solidFill>
                                  <a:schemeClr val="bg1"/>
                                </a:solidFill>
                                <a:latin typeface="Cambria Math" panose="02040503050406030204" pitchFamily="18" charset="0"/>
                                <a:ea typeface="全新硬笔行书简" panose="02010600040101010101" pitchFamily="2" charset="-122"/>
                              </a:rPr>
                              <m:t>𝐸</m:t>
                            </m:r>
                            <m:r>
                              <a:rPr lang="en-US" altLang="zh-CN" sz="2000" i="1">
                                <a:solidFill>
                                  <a:schemeClr val="bg1"/>
                                </a:solidFill>
                                <a:latin typeface="Cambria Math" panose="02040503050406030204" pitchFamily="18" charset="0"/>
                                <a:ea typeface="全新硬笔行书简" panose="02010600040101010101" pitchFamily="2" charset="-122"/>
                              </a:rPr>
                              <m:t>: </m:t>
                            </m:r>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en-US" altLang="zh-CN" sz="2000" i="1">
                                    <a:solidFill>
                                      <a:schemeClr val="bg1"/>
                                    </a:solidFill>
                                    <a:latin typeface="Cambria Math" panose="02040503050406030204" pitchFamily="18" charset="0"/>
                                    <a:ea typeface="全新硬笔行书简" panose="02010600040101010101" pitchFamily="2" charset="-122"/>
                                  </a:rPr>
                                  <m:t>𝑓</m:t>
                                </m:r>
                              </m:e>
                              <m:sub>
                                <m:r>
                                  <a:rPr lang="en-US" altLang="zh-CN" sz="2000" i="1">
                                    <a:solidFill>
                                      <a:schemeClr val="bg1"/>
                                    </a:solidFill>
                                    <a:latin typeface="Cambria Math" panose="02040503050406030204" pitchFamily="18" charset="0"/>
                                    <a:ea typeface="全新硬笔行书简" panose="02010600040101010101" pitchFamily="2" charset="-122"/>
                                  </a:rPr>
                                  <m:t>𝑛</m:t>
                                </m:r>
                                <m:r>
                                  <a:rPr lang="en-US" altLang="zh-CN" sz="2000" i="1">
                                    <a:solidFill>
                                      <a:schemeClr val="bg1"/>
                                    </a:solidFill>
                                    <a:latin typeface="Cambria Math" panose="02040503050406030204" pitchFamily="18" charset="0"/>
                                    <a:ea typeface="全新硬笔行书简" panose="02010600040101010101" pitchFamily="2" charset="-122"/>
                                  </a:rPr>
                                  <m:t>+1</m:t>
                                </m:r>
                              </m:sub>
                            </m:sSub>
                            <m:r>
                              <a:rPr lang="en-US" altLang="zh-CN" sz="2000" i="1">
                                <a:solidFill>
                                  <a:schemeClr val="bg1"/>
                                </a:solidFill>
                                <a:latin typeface="Cambria Math" panose="02040503050406030204" pitchFamily="18" charset="0"/>
                                <a:ea typeface="全新硬笔行书简" panose="02010600040101010101" pitchFamily="2" charset="-122"/>
                              </a:rPr>
                              <m:t>=</m:t>
                            </m:r>
                            <m:r>
                              <a:rPr lang="en-US" altLang="zh-CN" sz="2000" i="1">
                                <a:solidFill>
                                  <a:schemeClr val="bg1"/>
                                </a:solidFill>
                                <a:latin typeface="Cambria Math" panose="02040503050406030204" pitchFamily="18" charset="0"/>
                                <a:ea typeface="全新硬笔行书简" panose="02010600040101010101" pitchFamily="2" charset="-122"/>
                              </a:rPr>
                              <m:t>𝑓</m:t>
                            </m:r>
                            <m:r>
                              <a:rPr lang="en-US" altLang="zh-CN" sz="2000" i="1">
                                <a:solidFill>
                                  <a:schemeClr val="bg1"/>
                                </a:solidFill>
                                <a:latin typeface="Cambria Math" panose="02040503050406030204" pitchFamily="18" charset="0"/>
                                <a:ea typeface="全新硬笔行书简" panose="02010600040101010101" pitchFamily="2" charset="-122"/>
                              </a:rPr>
                              <m:t>(</m:t>
                            </m:r>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en-US" altLang="zh-CN" sz="2000" i="1">
                                    <a:solidFill>
                                      <a:schemeClr val="bg1"/>
                                    </a:solidFill>
                                    <a:latin typeface="Cambria Math" panose="02040503050406030204" pitchFamily="18" charset="0"/>
                                    <a:ea typeface="全新硬笔行书简" panose="02010600040101010101" pitchFamily="2" charset="-122"/>
                                  </a:rPr>
                                  <m:t>𝑥</m:t>
                                </m:r>
                              </m:e>
                              <m:sub>
                                <m:r>
                                  <a:rPr lang="en-US" altLang="zh-CN" sz="2000" i="1">
                                    <a:solidFill>
                                      <a:schemeClr val="bg1"/>
                                    </a:solidFill>
                                    <a:latin typeface="Cambria Math" panose="02040503050406030204" pitchFamily="18" charset="0"/>
                                    <a:ea typeface="全新硬笔行书简" panose="02010600040101010101" pitchFamily="2" charset="-122"/>
                                  </a:rPr>
                                  <m:t>𝑛</m:t>
                                </m:r>
                                <m:r>
                                  <a:rPr lang="en-US" altLang="zh-CN" sz="2000" i="1">
                                    <a:solidFill>
                                      <a:schemeClr val="bg1"/>
                                    </a:solidFill>
                                    <a:latin typeface="Cambria Math" panose="02040503050406030204" pitchFamily="18" charset="0"/>
                                    <a:ea typeface="全新硬笔行书简" panose="02010600040101010101" pitchFamily="2" charset="-122"/>
                                  </a:rPr>
                                  <m:t>+1</m:t>
                                </m:r>
                              </m:sub>
                            </m:sSub>
                            <m:r>
                              <a:rPr lang="en-US" altLang="zh-CN" sz="2000" i="1">
                                <a:solidFill>
                                  <a:schemeClr val="bg1"/>
                                </a:solidFill>
                                <a:latin typeface="Cambria Math" panose="02040503050406030204" pitchFamily="18" charset="0"/>
                                <a:ea typeface="全新硬笔行书简" panose="02010600040101010101" pitchFamily="2" charset="-122"/>
                              </a:rPr>
                              <m:t>,</m:t>
                            </m:r>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en-US" altLang="zh-CN" sz="2000" i="1">
                                    <a:solidFill>
                                      <a:schemeClr val="bg1"/>
                                    </a:solidFill>
                                    <a:latin typeface="Cambria Math" panose="02040503050406030204" pitchFamily="18" charset="0"/>
                                    <a:ea typeface="全新硬笔行书简" panose="02010600040101010101" pitchFamily="2" charset="-122"/>
                                  </a:rPr>
                                  <m:t>𝑦</m:t>
                                </m:r>
                              </m:e>
                              <m:sub>
                                <m:r>
                                  <a:rPr lang="en-US" altLang="zh-CN" sz="2000" i="1">
                                    <a:solidFill>
                                      <a:schemeClr val="bg1"/>
                                    </a:solidFill>
                                    <a:latin typeface="Cambria Math" panose="02040503050406030204" pitchFamily="18" charset="0"/>
                                    <a:ea typeface="全新硬笔行书简" panose="02010600040101010101" pitchFamily="2" charset="-122"/>
                                  </a:rPr>
                                  <m:t>𝑛</m:t>
                                </m:r>
                                <m:r>
                                  <a:rPr lang="en-US" altLang="zh-CN" sz="2000" i="1">
                                    <a:solidFill>
                                      <a:schemeClr val="bg1"/>
                                    </a:solidFill>
                                    <a:latin typeface="Cambria Math" panose="02040503050406030204" pitchFamily="18" charset="0"/>
                                    <a:ea typeface="全新硬笔行书简" panose="02010600040101010101" pitchFamily="2" charset="-122"/>
                                  </a:rPr>
                                  <m:t>+1</m:t>
                                </m:r>
                              </m:sub>
                            </m:sSub>
                            <m:r>
                              <a:rPr lang="en-US" altLang="zh-CN" sz="2000" i="1">
                                <a:solidFill>
                                  <a:schemeClr val="bg1"/>
                                </a:solidFill>
                                <a:latin typeface="Cambria Math" panose="02040503050406030204" pitchFamily="18" charset="0"/>
                                <a:ea typeface="全新硬笔行书简" panose="02010600040101010101" pitchFamily="2" charset="-122"/>
                              </a:rPr>
                              <m:t>)</m:t>
                            </m:r>
                          </m:e>
                        </m:eqArr>
                        <m:r>
                          <a:rPr lang="zh-CN" altLang="en-US" sz="2000" i="1">
                            <a:solidFill>
                              <a:schemeClr val="bg1"/>
                            </a:solidFill>
                            <a:latin typeface="Cambria Math" panose="02040503050406030204" pitchFamily="18" charset="0"/>
                            <a:ea typeface="全新硬笔行书简" panose="02010600040101010101" pitchFamily="2" charset="-122"/>
                          </a:rPr>
                          <m:t>，</m:t>
                        </m:r>
                      </m:e>
                    </m:d>
                  </m:oMath>
                </a14:m>
                <a:r>
                  <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p>
            </p:txBody>
          </p:sp>
        </mc:Choice>
        <mc:Fallback xmlns="">
          <p:sp>
            <p:nvSpPr>
              <p:cNvPr id="8" name="文本占位符 3"/>
              <p:cNvSpPr txBox="1">
                <a:spLocks noRot="1" noChangeAspect="1" noMove="1" noResize="1" noEditPoints="1" noAdjustHandles="1" noChangeArrowheads="1" noChangeShapeType="1" noTextEdit="1"/>
              </p:cNvSpPr>
              <p:nvPr/>
            </p:nvSpPr>
            <p:spPr>
              <a:xfrm>
                <a:off x="304912" y="1143060"/>
                <a:ext cx="4343286" cy="1857919"/>
              </a:xfrm>
              <a:prstGeom prst="rect">
                <a:avLst/>
              </a:prstGeom>
              <a:blipFill>
                <a:blip r:embed="rId4"/>
                <a:stretch>
                  <a:fillRect t="-2303"/>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 name="文本占位符 3"/>
              <p:cNvSpPr txBox="1">
                <a:spLocks noChangeArrowheads="1"/>
              </p:cNvSpPr>
              <p:nvPr/>
            </p:nvSpPr>
            <p:spPr>
              <a:xfrm>
                <a:off x="4572000" y="1143060"/>
                <a:ext cx="4343286" cy="1857919"/>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d>
                        <m:dPr>
                          <m:begChr m:val="{"/>
                          <m:endChr m:val=""/>
                          <m:ctrlPr>
                            <a:rPr lang="en-US" altLang="zh-CN" sz="2000" i="1">
                              <a:solidFill>
                                <a:schemeClr val="bg1"/>
                              </a:solidFill>
                              <a:latin typeface="Cambria Math" panose="02040503050406030204" pitchFamily="18" charset="0"/>
                              <a:ea typeface="全新硬笔行书简" panose="02010600040101010101" pitchFamily="2" charset="-122"/>
                            </a:rPr>
                          </m:ctrlPr>
                        </m:dPr>
                        <m:e>
                          <m:eqArr>
                            <m:eqArrPr>
                              <m:ctrlPr>
                                <a:rPr lang="en-US" altLang="zh-CN" sz="2000" i="1">
                                  <a:solidFill>
                                    <a:schemeClr val="bg1"/>
                                  </a:solidFill>
                                  <a:latin typeface="Cambria Math" panose="02040503050406030204" pitchFamily="18" charset="0"/>
                                  <a:ea typeface="全新硬笔行书简" panose="02010600040101010101" pitchFamily="2" charset="-122"/>
                                </a:rPr>
                              </m:ctrlPr>
                            </m:eqArrPr>
                            <m:e>
                              <m:r>
                                <a:rPr lang="en-US" altLang="zh-CN" sz="2000" i="1">
                                  <a:solidFill>
                                    <a:schemeClr val="bg1"/>
                                  </a:solidFill>
                                  <a:latin typeface="Cambria Math" panose="02040503050406030204" pitchFamily="18" charset="0"/>
                                  <a:ea typeface="全新硬笔行书简" panose="02010600040101010101" pitchFamily="2" charset="-122"/>
                                </a:rPr>
                                <m:t>𝑦</m:t>
                              </m:r>
                              <m:d>
                                <m:dPr>
                                  <m:ctrlPr>
                                    <a:rPr lang="en-US" altLang="zh-CN" sz="2000" i="1">
                                      <a:solidFill>
                                        <a:schemeClr val="bg1"/>
                                      </a:solidFill>
                                      <a:latin typeface="Cambria Math" panose="02040503050406030204" pitchFamily="18" charset="0"/>
                                      <a:ea typeface="全新硬笔行书简" panose="02010600040101010101" pitchFamily="2" charset="-122"/>
                                    </a:rPr>
                                  </m:ctrlPr>
                                </m:dPr>
                                <m:e>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en-US" altLang="zh-CN" sz="2000" i="1">
                                          <a:solidFill>
                                            <a:schemeClr val="bg1"/>
                                          </a:solidFill>
                                          <a:latin typeface="Cambria Math" panose="02040503050406030204" pitchFamily="18" charset="0"/>
                                          <a:ea typeface="全新硬笔行书简" panose="02010600040101010101" pitchFamily="2" charset="-122"/>
                                        </a:rPr>
                                        <m:t>𝑥</m:t>
                                      </m:r>
                                    </m:e>
                                    <m:sub>
                                      <m:r>
                                        <a:rPr lang="en-US" altLang="zh-CN" sz="2000" i="1">
                                          <a:solidFill>
                                            <a:schemeClr val="bg1"/>
                                          </a:solidFill>
                                          <a:latin typeface="Cambria Math" panose="02040503050406030204" pitchFamily="18" charset="0"/>
                                          <a:ea typeface="全新硬笔行书简" panose="02010600040101010101" pitchFamily="2" charset="-122"/>
                                        </a:rPr>
                                        <m:t>𝑛</m:t>
                                      </m:r>
                                      <m:r>
                                        <a:rPr lang="en-US" altLang="zh-CN" sz="2000" i="1">
                                          <a:solidFill>
                                            <a:schemeClr val="bg1"/>
                                          </a:solidFill>
                                          <a:latin typeface="Cambria Math" panose="02040503050406030204" pitchFamily="18" charset="0"/>
                                          <a:ea typeface="全新硬笔行书简" panose="02010600040101010101" pitchFamily="2" charset="-122"/>
                                        </a:rPr>
                                        <m:t>+1</m:t>
                                      </m:r>
                                    </m:sub>
                                  </m:sSub>
                                </m:e>
                              </m:d>
                              <m:r>
                                <a:rPr lang="en-US" altLang="zh-CN" sz="2000" i="1">
                                  <a:solidFill>
                                    <a:schemeClr val="bg1"/>
                                  </a:solidFill>
                                  <a:latin typeface="Cambria Math" panose="02040503050406030204" pitchFamily="18" charset="0"/>
                                  <a:ea typeface="全新硬笔行书简" panose="02010600040101010101" pitchFamily="2" charset="-122"/>
                                </a:rPr>
                                <m:t>−</m:t>
                              </m:r>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en-US" altLang="zh-CN" sz="2000" i="1">
                                      <a:solidFill>
                                        <a:schemeClr val="bg1"/>
                                      </a:solidFill>
                                      <a:latin typeface="Cambria Math" panose="02040503050406030204" pitchFamily="18" charset="0"/>
                                      <a:ea typeface="全新硬笔行书简" panose="02010600040101010101" pitchFamily="2" charset="-122"/>
                                    </a:rPr>
                                    <m:t>𝑝</m:t>
                                  </m:r>
                                </m:e>
                                <m:sub>
                                  <m:r>
                                    <a:rPr lang="en-US" altLang="zh-CN" sz="2000" i="1">
                                      <a:solidFill>
                                        <a:schemeClr val="bg1"/>
                                      </a:solidFill>
                                      <a:latin typeface="Cambria Math" panose="02040503050406030204" pitchFamily="18" charset="0"/>
                                      <a:ea typeface="全新硬笔行书简" panose="02010600040101010101" pitchFamily="2" charset="-122"/>
                                    </a:rPr>
                                    <m:t>𝑛</m:t>
                                  </m:r>
                                  <m:r>
                                    <a:rPr lang="en-US" altLang="zh-CN" sz="2000" i="1">
                                      <a:solidFill>
                                        <a:schemeClr val="bg1"/>
                                      </a:solidFill>
                                      <a:latin typeface="Cambria Math" panose="02040503050406030204" pitchFamily="18" charset="0"/>
                                      <a:ea typeface="全新硬笔行书简" panose="02010600040101010101" pitchFamily="2" charset="-122"/>
                                    </a:rPr>
                                    <m:t>+1</m:t>
                                  </m:r>
                                </m:sub>
                              </m:sSub>
                              <m:r>
                                <a:rPr lang="en-US" altLang="zh-CN" sz="2000" i="1">
                                  <a:solidFill>
                                    <a:schemeClr val="bg1"/>
                                  </a:solidFill>
                                  <a:latin typeface="Cambria Math" panose="02040503050406030204" pitchFamily="18" charset="0"/>
                                  <a:ea typeface="全新硬笔行书简" panose="02010600040101010101" pitchFamily="2" charset="-122"/>
                                </a:rPr>
                                <m:t>=</m:t>
                              </m:r>
                              <m:f>
                                <m:fPr>
                                  <m:ctrlPr>
                                    <a:rPr lang="en-US" altLang="zh-CN" sz="2000" i="1">
                                      <a:solidFill>
                                        <a:schemeClr val="bg1"/>
                                      </a:solidFill>
                                      <a:latin typeface="Cambria Math" panose="02040503050406030204" pitchFamily="18" charset="0"/>
                                      <a:ea typeface="全新硬笔行书简" panose="02010600040101010101" pitchFamily="2" charset="-122"/>
                                    </a:rPr>
                                  </m:ctrlPr>
                                </m:fPr>
                                <m:num>
                                  <m:r>
                                    <a:rPr lang="en-US" altLang="zh-CN" sz="2000" i="1">
                                      <a:solidFill>
                                        <a:schemeClr val="bg1"/>
                                      </a:solidFill>
                                      <a:latin typeface="Cambria Math" panose="02040503050406030204" pitchFamily="18" charset="0"/>
                                      <a:ea typeface="全新硬笔行书简" panose="02010600040101010101" pitchFamily="2" charset="-122"/>
                                    </a:rPr>
                                    <m:t>5</m:t>
                                  </m:r>
                                  <m:sSup>
                                    <m:sSupPr>
                                      <m:ctrlPr>
                                        <a:rPr lang="en-US" altLang="zh-CN" sz="2000" i="1">
                                          <a:solidFill>
                                            <a:schemeClr val="bg1"/>
                                          </a:solidFill>
                                          <a:latin typeface="Cambria Math" panose="02040503050406030204" pitchFamily="18" charset="0"/>
                                          <a:ea typeface="全新硬笔行书简" panose="02010600040101010101" pitchFamily="2" charset="-122"/>
                                        </a:rPr>
                                      </m:ctrlPr>
                                    </m:sSupPr>
                                    <m:e>
                                      <m:r>
                                        <a:rPr lang="en-US" altLang="zh-CN" sz="2000" i="1">
                                          <a:solidFill>
                                            <a:schemeClr val="bg1"/>
                                          </a:solidFill>
                                          <a:latin typeface="Cambria Math" panose="02040503050406030204" pitchFamily="18" charset="0"/>
                                          <a:ea typeface="全新硬笔行书简" panose="02010600040101010101" pitchFamily="2" charset="-122"/>
                                        </a:rPr>
                                        <m:t>h</m:t>
                                      </m:r>
                                    </m:e>
                                    <m:sup>
                                      <m:r>
                                        <a:rPr lang="en-US" altLang="zh-CN" sz="2000" i="1">
                                          <a:solidFill>
                                            <a:schemeClr val="bg1"/>
                                          </a:solidFill>
                                          <a:latin typeface="Cambria Math" panose="02040503050406030204" pitchFamily="18" charset="0"/>
                                          <a:ea typeface="全新硬笔行书简" panose="02010600040101010101" pitchFamily="2" charset="-122"/>
                                        </a:rPr>
                                        <m:t>3</m:t>
                                      </m:r>
                                    </m:sup>
                                  </m:sSup>
                                </m:num>
                                <m:den>
                                  <m:r>
                                    <a:rPr lang="en-US" altLang="zh-CN" sz="2000" i="1">
                                      <a:solidFill>
                                        <a:schemeClr val="bg1"/>
                                      </a:solidFill>
                                      <a:latin typeface="Cambria Math" panose="02040503050406030204" pitchFamily="18" charset="0"/>
                                      <a:ea typeface="全新硬笔行书简" panose="02010600040101010101" pitchFamily="2" charset="-122"/>
                                    </a:rPr>
                                    <m:t>12</m:t>
                                  </m:r>
                                </m:den>
                              </m:f>
                              <m:sSup>
                                <m:sSupPr>
                                  <m:ctrlPr>
                                    <a:rPr lang="en-US" altLang="zh-CN" sz="2000" i="1">
                                      <a:solidFill>
                                        <a:schemeClr val="bg1"/>
                                      </a:solidFill>
                                      <a:latin typeface="Cambria Math" panose="02040503050406030204" pitchFamily="18" charset="0"/>
                                      <a:ea typeface="全新硬笔行书简" panose="02010600040101010101" pitchFamily="2" charset="-122"/>
                                    </a:rPr>
                                  </m:ctrlPr>
                                </m:sSupPr>
                                <m:e>
                                  <m:r>
                                    <a:rPr lang="en-US" altLang="zh-CN" sz="2000" i="1">
                                      <a:solidFill>
                                        <a:schemeClr val="bg1"/>
                                      </a:solidFill>
                                      <a:latin typeface="Cambria Math" panose="02040503050406030204" pitchFamily="18" charset="0"/>
                                      <a:ea typeface="全新硬笔行书简" panose="02010600040101010101" pitchFamily="2" charset="-122"/>
                                    </a:rPr>
                                    <m:t>𝑦</m:t>
                                  </m:r>
                                </m:e>
                                <m:sup>
                                  <m:r>
                                    <a:rPr lang="en-US" altLang="zh-CN" sz="2000" i="1">
                                      <a:solidFill>
                                        <a:schemeClr val="bg1"/>
                                      </a:solidFill>
                                      <a:latin typeface="Cambria Math" panose="02040503050406030204" pitchFamily="18" charset="0"/>
                                      <a:ea typeface="全新硬笔行书简" panose="02010600040101010101" pitchFamily="2" charset="-122"/>
                                    </a:rPr>
                                    <m:t>′′′</m:t>
                                  </m:r>
                                </m:sup>
                              </m:sSup>
                              <m:d>
                                <m:dPr>
                                  <m:ctrlPr>
                                    <a:rPr lang="en-US" altLang="zh-CN" sz="2000" i="1">
                                      <a:solidFill>
                                        <a:schemeClr val="bg1"/>
                                      </a:solidFill>
                                      <a:latin typeface="Cambria Math" panose="02040503050406030204" pitchFamily="18" charset="0"/>
                                      <a:ea typeface="全新硬笔行书简" panose="02010600040101010101" pitchFamily="2" charset="-122"/>
                                    </a:rPr>
                                  </m:ctrlPr>
                                </m:dPr>
                                <m:e>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zh-CN" altLang="en-US" sz="2000" i="1">
                                          <a:solidFill>
                                            <a:schemeClr val="bg1"/>
                                          </a:solidFill>
                                          <a:latin typeface="Cambria Math" panose="02040503050406030204" pitchFamily="18" charset="0"/>
                                          <a:ea typeface="全新硬笔行书简" panose="02010600040101010101" pitchFamily="2" charset="-122"/>
                                        </a:rPr>
                                        <m:t>𝜂</m:t>
                                      </m:r>
                                      <m:r>
                                        <m:rPr>
                                          <m:nor/>
                                        </m:rPr>
                                        <a:rPr lang="en-US" altLang="zh-CN" sz="2000" dirty="0">
                                          <a:solidFill>
                                            <a:schemeClr val="bg1"/>
                                          </a:solidFill>
                                          <a:latin typeface="全新硬笔行书简" panose="02010600040101010101" pitchFamily="2" charset="-122"/>
                                          <a:ea typeface="全新硬笔行书简" panose="02010600040101010101" pitchFamily="2" charset="-122"/>
                                        </a:rPr>
                                        <m:t> </m:t>
                                      </m:r>
                                    </m:e>
                                    <m:sub>
                                      <m:r>
                                        <a:rPr lang="en-US" altLang="zh-CN" sz="2000" i="1">
                                          <a:solidFill>
                                            <a:schemeClr val="bg1"/>
                                          </a:solidFill>
                                          <a:latin typeface="Cambria Math" panose="02040503050406030204" pitchFamily="18" charset="0"/>
                                          <a:ea typeface="全新硬笔行书简" panose="02010600040101010101" pitchFamily="2" charset="-122"/>
                                        </a:rPr>
                                        <m:t>1</m:t>
                                      </m:r>
                                    </m:sub>
                                  </m:sSub>
                                </m:e>
                              </m:d>
                              <m:r>
                                <a:rPr lang="en-US" altLang="zh-CN" sz="2000" i="1">
                                  <a:solidFill>
                                    <a:schemeClr val="bg1"/>
                                  </a:solidFill>
                                  <a:latin typeface="Cambria Math" panose="02040503050406030204" pitchFamily="18" charset="0"/>
                                  <a:ea typeface="全新硬笔行书简" panose="02010600040101010101" pitchFamily="2" charset="-122"/>
                                </a:rPr>
                                <m:t>,</m:t>
                              </m:r>
                            </m:e>
                            <m:e>
                              <m:r>
                                <a:rPr lang="en-US" altLang="zh-CN" sz="2000" i="1">
                                  <a:solidFill>
                                    <a:schemeClr val="bg1"/>
                                  </a:solidFill>
                                  <a:latin typeface="Cambria Math" panose="02040503050406030204" pitchFamily="18" charset="0"/>
                                  <a:ea typeface="全新硬笔行书简" panose="02010600040101010101" pitchFamily="2" charset="-122"/>
                                </a:rPr>
                                <m:t>𝑦</m:t>
                              </m:r>
                              <m:d>
                                <m:dPr>
                                  <m:ctrlPr>
                                    <a:rPr lang="en-US" altLang="zh-CN" sz="2000" i="1">
                                      <a:solidFill>
                                        <a:schemeClr val="bg1"/>
                                      </a:solidFill>
                                      <a:latin typeface="Cambria Math" panose="02040503050406030204" pitchFamily="18" charset="0"/>
                                      <a:ea typeface="全新硬笔行书简" panose="02010600040101010101" pitchFamily="2" charset="-122"/>
                                    </a:rPr>
                                  </m:ctrlPr>
                                </m:dPr>
                                <m:e>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en-US" altLang="zh-CN" sz="2000" i="1">
                                          <a:solidFill>
                                            <a:schemeClr val="bg1"/>
                                          </a:solidFill>
                                          <a:latin typeface="Cambria Math" panose="02040503050406030204" pitchFamily="18" charset="0"/>
                                          <a:ea typeface="全新硬笔行书简" panose="02010600040101010101" pitchFamily="2" charset="-122"/>
                                        </a:rPr>
                                        <m:t>𝑥</m:t>
                                      </m:r>
                                    </m:e>
                                    <m:sub>
                                      <m:r>
                                        <a:rPr lang="en-US" altLang="zh-CN" sz="2000" i="1">
                                          <a:solidFill>
                                            <a:schemeClr val="bg1"/>
                                          </a:solidFill>
                                          <a:latin typeface="Cambria Math" panose="02040503050406030204" pitchFamily="18" charset="0"/>
                                          <a:ea typeface="全新硬笔行书简" panose="02010600040101010101" pitchFamily="2" charset="-122"/>
                                        </a:rPr>
                                        <m:t>𝑛</m:t>
                                      </m:r>
                                      <m:r>
                                        <a:rPr lang="en-US" altLang="zh-CN" sz="2000" i="1">
                                          <a:solidFill>
                                            <a:schemeClr val="bg1"/>
                                          </a:solidFill>
                                          <a:latin typeface="Cambria Math" panose="02040503050406030204" pitchFamily="18" charset="0"/>
                                          <a:ea typeface="全新硬笔行书简" panose="02010600040101010101" pitchFamily="2" charset="-122"/>
                                        </a:rPr>
                                        <m:t>+1</m:t>
                                      </m:r>
                                    </m:sub>
                                  </m:sSub>
                                </m:e>
                              </m:d>
                              <m:r>
                                <a:rPr lang="en-US" altLang="zh-CN" sz="2000" i="1">
                                  <a:solidFill>
                                    <a:schemeClr val="bg1"/>
                                  </a:solidFill>
                                  <a:latin typeface="Cambria Math" panose="02040503050406030204" pitchFamily="18" charset="0"/>
                                  <a:ea typeface="全新硬笔行书简" panose="02010600040101010101" pitchFamily="2" charset="-122"/>
                                </a:rPr>
                                <m:t>−</m:t>
                              </m:r>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en-US" altLang="zh-CN" sz="2000" i="1">
                                      <a:solidFill>
                                        <a:schemeClr val="bg1"/>
                                      </a:solidFill>
                                      <a:latin typeface="Cambria Math" panose="02040503050406030204" pitchFamily="18" charset="0"/>
                                      <a:ea typeface="全新硬笔行书简" panose="02010600040101010101" pitchFamily="2" charset="-122"/>
                                    </a:rPr>
                                    <m:t>𝑐</m:t>
                                  </m:r>
                                </m:e>
                                <m:sub>
                                  <m:r>
                                    <a:rPr lang="en-US" altLang="zh-CN" sz="2000" i="1">
                                      <a:solidFill>
                                        <a:schemeClr val="bg1"/>
                                      </a:solidFill>
                                      <a:latin typeface="Cambria Math" panose="02040503050406030204" pitchFamily="18" charset="0"/>
                                      <a:ea typeface="全新硬笔行书简" panose="02010600040101010101" pitchFamily="2" charset="-122"/>
                                    </a:rPr>
                                    <m:t>𝑛</m:t>
                                  </m:r>
                                  <m:r>
                                    <a:rPr lang="en-US" altLang="zh-CN" sz="2000" i="1">
                                      <a:solidFill>
                                        <a:schemeClr val="bg1"/>
                                      </a:solidFill>
                                      <a:latin typeface="Cambria Math" panose="02040503050406030204" pitchFamily="18" charset="0"/>
                                      <a:ea typeface="全新硬笔行书简" panose="02010600040101010101" pitchFamily="2" charset="-122"/>
                                    </a:rPr>
                                    <m:t>+1</m:t>
                                  </m:r>
                                </m:sub>
                              </m:sSub>
                              <m:r>
                                <a:rPr lang="en-US" altLang="zh-CN" sz="2000" i="1">
                                  <a:solidFill>
                                    <a:schemeClr val="bg1"/>
                                  </a:solidFill>
                                  <a:latin typeface="Cambria Math" panose="02040503050406030204" pitchFamily="18" charset="0"/>
                                  <a:ea typeface="全新硬笔行书简" panose="02010600040101010101" pitchFamily="2" charset="-122"/>
                                </a:rPr>
                                <m:t>=−</m:t>
                              </m:r>
                              <m:f>
                                <m:fPr>
                                  <m:ctrlPr>
                                    <a:rPr lang="en-US" altLang="zh-CN" sz="2000" i="1">
                                      <a:solidFill>
                                        <a:schemeClr val="bg1"/>
                                      </a:solidFill>
                                      <a:latin typeface="Cambria Math" panose="02040503050406030204" pitchFamily="18" charset="0"/>
                                      <a:ea typeface="全新硬笔行书简" panose="02010600040101010101" pitchFamily="2" charset="-122"/>
                                    </a:rPr>
                                  </m:ctrlPr>
                                </m:fPr>
                                <m:num>
                                  <m:sSup>
                                    <m:sSupPr>
                                      <m:ctrlPr>
                                        <a:rPr lang="en-US" altLang="zh-CN" sz="2000" i="1">
                                          <a:solidFill>
                                            <a:schemeClr val="bg1"/>
                                          </a:solidFill>
                                          <a:latin typeface="Cambria Math" panose="02040503050406030204" pitchFamily="18" charset="0"/>
                                          <a:ea typeface="全新硬笔行书简" panose="02010600040101010101" pitchFamily="2" charset="-122"/>
                                        </a:rPr>
                                      </m:ctrlPr>
                                    </m:sSupPr>
                                    <m:e>
                                      <m:r>
                                        <a:rPr lang="en-US" altLang="zh-CN" sz="2000" i="1">
                                          <a:solidFill>
                                            <a:schemeClr val="bg1"/>
                                          </a:solidFill>
                                          <a:latin typeface="Cambria Math" panose="02040503050406030204" pitchFamily="18" charset="0"/>
                                          <a:ea typeface="全新硬笔行书简" panose="02010600040101010101" pitchFamily="2" charset="-122"/>
                                        </a:rPr>
                                        <m:t>h</m:t>
                                      </m:r>
                                    </m:e>
                                    <m:sup>
                                      <m:r>
                                        <a:rPr lang="en-US" altLang="zh-CN" sz="2000" i="1">
                                          <a:solidFill>
                                            <a:schemeClr val="bg1"/>
                                          </a:solidFill>
                                          <a:latin typeface="Cambria Math" panose="02040503050406030204" pitchFamily="18" charset="0"/>
                                          <a:ea typeface="全新硬笔行书简" panose="02010600040101010101" pitchFamily="2" charset="-122"/>
                                        </a:rPr>
                                        <m:t>3</m:t>
                                      </m:r>
                                    </m:sup>
                                  </m:sSup>
                                </m:num>
                                <m:den>
                                  <m:r>
                                    <a:rPr lang="en-US" altLang="zh-CN" sz="2000" i="1">
                                      <a:solidFill>
                                        <a:schemeClr val="bg1"/>
                                      </a:solidFill>
                                      <a:latin typeface="Cambria Math" panose="02040503050406030204" pitchFamily="18" charset="0"/>
                                      <a:ea typeface="全新硬笔行书简" panose="02010600040101010101" pitchFamily="2" charset="-122"/>
                                    </a:rPr>
                                    <m:t>12</m:t>
                                  </m:r>
                                </m:den>
                              </m:f>
                              <m:sSup>
                                <m:sSupPr>
                                  <m:ctrlPr>
                                    <a:rPr lang="en-US" altLang="zh-CN" sz="2000" i="1">
                                      <a:solidFill>
                                        <a:schemeClr val="bg1"/>
                                      </a:solidFill>
                                      <a:latin typeface="Cambria Math" panose="02040503050406030204" pitchFamily="18" charset="0"/>
                                      <a:ea typeface="全新硬笔行书简" panose="02010600040101010101" pitchFamily="2" charset="-122"/>
                                    </a:rPr>
                                  </m:ctrlPr>
                                </m:sSupPr>
                                <m:e>
                                  <m:r>
                                    <a:rPr lang="en-US" altLang="zh-CN" sz="2000" i="1">
                                      <a:solidFill>
                                        <a:schemeClr val="bg1"/>
                                      </a:solidFill>
                                      <a:latin typeface="Cambria Math" panose="02040503050406030204" pitchFamily="18" charset="0"/>
                                      <a:ea typeface="全新硬笔行书简" panose="02010600040101010101" pitchFamily="2" charset="-122"/>
                                    </a:rPr>
                                    <m:t>𝑦</m:t>
                                  </m:r>
                                </m:e>
                                <m:sup>
                                  <m:r>
                                    <a:rPr lang="en-US" altLang="zh-CN" sz="2000" i="1">
                                      <a:solidFill>
                                        <a:schemeClr val="bg1"/>
                                      </a:solidFill>
                                      <a:latin typeface="Cambria Math" panose="02040503050406030204" pitchFamily="18" charset="0"/>
                                      <a:ea typeface="全新硬笔行书简" panose="02010600040101010101" pitchFamily="2" charset="-122"/>
                                    </a:rPr>
                                    <m:t>′′′</m:t>
                                  </m:r>
                                </m:sup>
                              </m:sSup>
                              <m:d>
                                <m:dPr>
                                  <m:ctrlPr>
                                    <a:rPr lang="en-US" altLang="zh-CN" sz="2000" i="1">
                                      <a:solidFill>
                                        <a:schemeClr val="bg1"/>
                                      </a:solidFill>
                                      <a:latin typeface="Cambria Math" panose="02040503050406030204" pitchFamily="18" charset="0"/>
                                      <a:ea typeface="全新硬笔行书简" panose="02010600040101010101" pitchFamily="2" charset="-122"/>
                                    </a:rPr>
                                  </m:ctrlPr>
                                </m:dPr>
                                <m:e>
                                  <m:sSub>
                                    <m:sSubPr>
                                      <m:ctrlPr>
                                        <a:rPr lang="en-US" altLang="zh-CN" sz="2000" i="1">
                                          <a:solidFill>
                                            <a:schemeClr val="bg1"/>
                                          </a:solidFill>
                                          <a:latin typeface="Cambria Math" panose="02040503050406030204" pitchFamily="18" charset="0"/>
                                          <a:ea typeface="全新硬笔行书简" panose="02010600040101010101" pitchFamily="2" charset="-122"/>
                                        </a:rPr>
                                      </m:ctrlPr>
                                    </m:sSubPr>
                                    <m:e>
                                      <m:r>
                                        <a:rPr lang="zh-CN" altLang="en-US" sz="2000" i="1">
                                          <a:solidFill>
                                            <a:schemeClr val="bg1"/>
                                          </a:solidFill>
                                          <a:latin typeface="Cambria Math" panose="02040503050406030204" pitchFamily="18" charset="0"/>
                                          <a:ea typeface="全新硬笔行书简" panose="02010600040101010101" pitchFamily="2" charset="-122"/>
                                        </a:rPr>
                                        <m:t>𝜂</m:t>
                                      </m:r>
                                      <m:r>
                                        <m:rPr>
                                          <m:nor/>
                                        </m:rPr>
                                        <a:rPr lang="en-US" altLang="zh-CN" sz="2000" dirty="0">
                                          <a:solidFill>
                                            <a:schemeClr val="bg1"/>
                                          </a:solidFill>
                                          <a:latin typeface="全新硬笔行书简" panose="02010600040101010101" pitchFamily="2" charset="-122"/>
                                          <a:ea typeface="全新硬笔行书简" panose="02010600040101010101" pitchFamily="2" charset="-122"/>
                                        </a:rPr>
                                        <m:t> </m:t>
                                      </m:r>
                                    </m:e>
                                    <m:sub>
                                      <m:r>
                                        <a:rPr lang="en-US" altLang="zh-CN" sz="2000" i="1">
                                          <a:solidFill>
                                            <a:schemeClr val="bg1"/>
                                          </a:solidFill>
                                          <a:latin typeface="Cambria Math" panose="02040503050406030204" pitchFamily="18" charset="0"/>
                                          <a:ea typeface="全新硬笔行书简" panose="02010600040101010101" pitchFamily="2" charset="-122"/>
                                        </a:rPr>
                                        <m:t>2</m:t>
                                      </m:r>
                                    </m:sub>
                                  </m:sSub>
                                </m:e>
                              </m:d>
                              <m:r>
                                <a:rPr lang="en-US" altLang="zh-CN" sz="2000" i="1">
                                  <a:solidFill>
                                    <a:schemeClr val="bg1"/>
                                  </a:solidFill>
                                  <a:latin typeface="Cambria Math" panose="02040503050406030204" pitchFamily="18" charset="0"/>
                                  <a:ea typeface="全新硬笔行书简" panose="02010600040101010101" pitchFamily="2" charset="-122"/>
                                </a:rPr>
                                <m:t>,</m:t>
                              </m:r>
                              <m:r>
                                <m:rPr>
                                  <m:nor/>
                                </m:rPr>
                                <a:rPr lang="en-US" altLang="zh-CN" sz="2000" dirty="0">
                                  <a:solidFill>
                                    <a:schemeClr val="bg1"/>
                                  </a:solidFill>
                                  <a:latin typeface="全新硬笔行书简" panose="02010600040101010101" pitchFamily="2" charset="-122"/>
                                  <a:ea typeface="全新硬笔行书简" panose="02010600040101010101" pitchFamily="2" charset="-122"/>
                                </a:rPr>
                                <m:t> </m:t>
                              </m:r>
                            </m:e>
                          </m:eqArr>
                        </m:e>
                      </m:d>
                    </m:oMath>
                  </m:oMathPara>
                </a14:m>
                <a:endPar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Choice>
        <mc:Fallback xmlns="">
          <p:sp>
            <p:nvSpPr>
              <p:cNvPr id="9" name="文本占位符 3"/>
              <p:cNvSpPr txBox="1">
                <a:spLocks noRot="1" noChangeAspect="1" noMove="1" noResize="1" noEditPoints="1" noAdjustHandles="1" noChangeArrowheads="1" noChangeShapeType="1" noTextEdit="1"/>
              </p:cNvSpPr>
              <p:nvPr/>
            </p:nvSpPr>
            <p:spPr>
              <a:xfrm>
                <a:off x="4572000" y="1143060"/>
                <a:ext cx="4343286" cy="1857919"/>
              </a:xfrm>
              <a:prstGeom prst="rect">
                <a:avLst/>
              </a:prstGeom>
              <a:blipFill>
                <a:blip r:embed="rId5"/>
                <a:stretch>
                  <a:fillRect t="-1974"/>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0" name="矩形 9"/>
              <p:cNvSpPr/>
              <p:nvPr/>
            </p:nvSpPr>
            <p:spPr>
              <a:xfrm>
                <a:off x="1269580" y="2667020"/>
                <a:ext cx="5575757" cy="485518"/>
              </a:xfrm>
              <a:prstGeom prst="rect">
                <a:avLst/>
              </a:prstGeom>
            </p:spPr>
            <p:txBody>
              <a:bodyPr wrap="none">
                <a:spAutoFit/>
              </a:bodyPr>
              <a:lstStyle/>
              <a:p>
                <a14:m>
                  <m:oMath xmlns:m="http://schemas.openxmlformats.org/officeDocument/2006/math">
                    <m:sSup>
                      <m:sSupPr>
                        <m:ctrlPr>
                          <a:rPr lang="en-US" altLang="zh-CN" i="1">
                            <a:solidFill>
                              <a:schemeClr val="bg1"/>
                            </a:solidFill>
                            <a:latin typeface="Cambria Math" panose="02040503050406030204" pitchFamily="18" charset="0"/>
                            <a:ea typeface="全新硬笔行书简" panose="02010600040101010101" pitchFamily="2" charset="-122"/>
                          </a:rPr>
                        </m:ctrlPr>
                      </m:sSupPr>
                      <m:e>
                        <m:r>
                          <a:rPr lang="en-US" altLang="zh-CN" i="1">
                            <a:solidFill>
                              <a:schemeClr val="bg1"/>
                            </a:solidFill>
                            <a:latin typeface="Cambria Math" panose="02040503050406030204" pitchFamily="18" charset="0"/>
                            <a:ea typeface="全新硬笔行书简" panose="02010600040101010101" pitchFamily="2" charset="-122"/>
                          </a:rPr>
                          <m:t>𝑦</m:t>
                        </m:r>
                      </m:e>
                      <m:sup>
                        <m:r>
                          <a:rPr lang="en-US" altLang="zh-CN" i="1">
                            <a:solidFill>
                              <a:schemeClr val="bg1"/>
                            </a:solidFill>
                            <a:latin typeface="Cambria Math" panose="02040503050406030204" pitchFamily="18" charset="0"/>
                            <a:ea typeface="全新硬笔行书简" panose="02010600040101010101" pitchFamily="2" charset="-122"/>
                          </a:rPr>
                          <m:t>′′′</m:t>
                        </m:r>
                      </m:sup>
                    </m:sSup>
                    <m:d>
                      <m:dPr>
                        <m:ctrlPr>
                          <a:rPr lang="en-US" altLang="zh-CN" i="1">
                            <a:solidFill>
                              <a:schemeClr val="bg1"/>
                            </a:solidFill>
                            <a:latin typeface="Cambria Math" panose="02040503050406030204" pitchFamily="18" charset="0"/>
                            <a:ea typeface="全新硬笔行书简" panose="02010600040101010101" pitchFamily="2" charset="-122"/>
                          </a:rPr>
                        </m:ctrlPr>
                      </m:dPr>
                      <m:e>
                        <m:sSub>
                          <m:sSubPr>
                            <m:ctrlPr>
                              <a:rPr lang="en-US" altLang="zh-CN" i="1">
                                <a:solidFill>
                                  <a:schemeClr val="bg1"/>
                                </a:solidFill>
                                <a:latin typeface="Cambria Math" panose="02040503050406030204" pitchFamily="18" charset="0"/>
                                <a:ea typeface="全新硬笔行书简" panose="02010600040101010101" pitchFamily="2" charset="-122"/>
                              </a:rPr>
                            </m:ctrlPr>
                          </m:sSubPr>
                          <m:e>
                            <m:r>
                              <a:rPr lang="zh-CN" altLang="en-US" i="1">
                                <a:solidFill>
                                  <a:schemeClr val="bg1"/>
                                </a:solidFill>
                                <a:latin typeface="Cambria Math" panose="02040503050406030204" pitchFamily="18" charset="0"/>
                                <a:ea typeface="全新硬笔行书简" panose="02010600040101010101" pitchFamily="2" charset="-122"/>
                              </a:rPr>
                              <m:t>𝜂</m:t>
                            </m:r>
                            <m:r>
                              <m:rPr>
                                <m:nor/>
                              </m:rPr>
                              <a:rPr lang="en-US" altLang="zh-CN" dirty="0">
                                <a:solidFill>
                                  <a:schemeClr val="bg1"/>
                                </a:solidFill>
                                <a:latin typeface="全新硬笔行书简" panose="02010600040101010101" pitchFamily="2" charset="-122"/>
                                <a:ea typeface="全新硬笔行书简" panose="02010600040101010101" pitchFamily="2" charset="-122"/>
                              </a:rPr>
                              <m:t> </m:t>
                            </m:r>
                          </m:e>
                          <m:sub>
                            <m:r>
                              <a:rPr lang="en-US" altLang="zh-CN" i="1">
                                <a:solidFill>
                                  <a:schemeClr val="bg1"/>
                                </a:solidFill>
                                <a:latin typeface="Cambria Math" panose="02040503050406030204" pitchFamily="18" charset="0"/>
                                <a:ea typeface="全新硬笔行书简" panose="02010600040101010101" pitchFamily="2" charset="-122"/>
                              </a:rPr>
                              <m:t>1</m:t>
                            </m:r>
                          </m:sub>
                        </m:sSub>
                      </m:e>
                    </m:d>
                    <m:r>
                      <a:rPr lang="en-US" altLang="zh-CN" i="1">
                        <a:solidFill>
                          <a:schemeClr val="bg1"/>
                        </a:solidFill>
                        <a:latin typeface="Cambria Math" panose="02040503050406030204" pitchFamily="18" charset="0"/>
                        <a:ea typeface="Cambria Math" panose="02040503050406030204" pitchFamily="18" charset="0"/>
                      </a:rPr>
                      <m:t>≈</m:t>
                    </m:r>
                    <m:sSup>
                      <m:sSupPr>
                        <m:ctrlPr>
                          <a:rPr lang="en-US" altLang="zh-CN" i="1">
                            <a:solidFill>
                              <a:schemeClr val="bg1"/>
                            </a:solidFill>
                            <a:latin typeface="Cambria Math" panose="02040503050406030204" pitchFamily="18" charset="0"/>
                            <a:ea typeface="全新硬笔行书简" panose="02010600040101010101" pitchFamily="2" charset="-122"/>
                          </a:rPr>
                        </m:ctrlPr>
                      </m:sSupPr>
                      <m:e>
                        <m:r>
                          <a:rPr lang="en-US" altLang="zh-CN" i="1">
                            <a:solidFill>
                              <a:schemeClr val="bg1"/>
                            </a:solidFill>
                            <a:latin typeface="Cambria Math" panose="02040503050406030204" pitchFamily="18" charset="0"/>
                            <a:ea typeface="全新硬笔行书简" panose="02010600040101010101" pitchFamily="2" charset="-122"/>
                          </a:rPr>
                          <m:t>𝑦</m:t>
                        </m:r>
                      </m:e>
                      <m:sup>
                        <m:r>
                          <a:rPr lang="en-US" altLang="zh-CN" i="1">
                            <a:solidFill>
                              <a:schemeClr val="bg1"/>
                            </a:solidFill>
                            <a:latin typeface="Cambria Math" panose="02040503050406030204" pitchFamily="18" charset="0"/>
                            <a:ea typeface="全新硬笔行书简" panose="02010600040101010101" pitchFamily="2" charset="-122"/>
                          </a:rPr>
                          <m:t>′′′</m:t>
                        </m:r>
                      </m:sup>
                    </m:sSup>
                    <m:d>
                      <m:dPr>
                        <m:ctrlPr>
                          <a:rPr lang="en-US" altLang="zh-CN" i="1">
                            <a:solidFill>
                              <a:schemeClr val="bg1"/>
                            </a:solidFill>
                            <a:latin typeface="Cambria Math" panose="02040503050406030204" pitchFamily="18" charset="0"/>
                            <a:ea typeface="全新硬笔行书简" panose="02010600040101010101" pitchFamily="2" charset="-122"/>
                          </a:rPr>
                        </m:ctrlPr>
                      </m:dPr>
                      <m:e>
                        <m:sSub>
                          <m:sSubPr>
                            <m:ctrlPr>
                              <a:rPr lang="en-US" altLang="zh-CN" i="1">
                                <a:solidFill>
                                  <a:schemeClr val="bg1"/>
                                </a:solidFill>
                                <a:latin typeface="Cambria Math" panose="02040503050406030204" pitchFamily="18" charset="0"/>
                                <a:ea typeface="全新硬笔行书简" panose="02010600040101010101" pitchFamily="2" charset="-122"/>
                              </a:rPr>
                            </m:ctrlPr>
                          </m:sSubPr>
                          <m:e>
                            <m:r>
                              <a:rPr lang="zh-CN" altLang="en-US" i="1">
                                <a:solidFill>
                                  <a:schemeClr val="bg1"/>
                                </a:solidFill>
                                <a:latin typeface="Cambria Math" panose="02040503050406030204" pitchFamily="18" charset="0"/>
                                <a:ea typeface="全新硬笔行书简" panose="02010600040101010101" pitchFamily="2" charset="-122"/>
                              </a:rPr>
                              <m:t>𝜂</m:t>
                            </m:r>
                            <m:r>
                              <m:rPr>
                                <m:nor/>
                              </m:rPr>
                              <a:rPr lang="en-US" altLang="zh-CN" dirty="0">
                                <a:solidFill>
                                  <a:schemeClr val="bg1"/>
                                </a:solidFill>
                                <a:latin typeface="全新硬笔行书简" panose="02010600040101010101" pitchFamily="2" charset="-122"/>
                                <a:ea typeface="全新硬笔行书简" panose="02010600040101010101" pitchFamily="2" charset="-122"/>
                              </a:rPr>
                              <m:t> </m:t>
                            </m:r>
                          </m:e>
                          <m:sub>
                            <m:r>
                              <a:rPr lang="en-US" altLang="zh-CN" i="1">
                                <a:solidFill>
                                  <a:schemeClr val="bg1"/>
                                </a:solidFill>
                                <a:latin typeface="Cambria Math" panose="02040503050406030204" pitchFamily="18" charset="0"/>
                                <a:ea typeface="全新硬笔行书简" panose="02010600040101010101" pitchFamily="2" charset="-122"/>
                              </a:rPr>
                              <m:t>2</m:t>
                            </m:r>
                          </m:sub>
                        </m:sSub>
                      </m:e>
                    </m:d>
                    <m:r>
                      <a:rPr lang="zh-CN" altLang="en-US" i="1">
                        <a:solidFill>
                          <a:schemeClr val="bg1"/>
                        </a:solidFill>
                        <a:latin typeface="Cambria Math" panose="02040503050406030204" pitchFamily="18" charset="0"/>
                        <a:ea typeface="全新硬笔行书简" panose="02010600040101010101" pitchFamily="2" charset="-122"/>
                      </a:rPr>
                      <m:t>≈</m:t>
                    </m:r>
                    <m:f>
                      <m:fPr>
                        <m:ctrlPr>
                          <a:rPr lang="en-US" altLang="zh-CN" i="1">
                            <a:solidFill>
                              <a:schemeClr val="bg1"/>
                            </a:solidFill>
                            <a:latin typeface="Cambria Math" panose="02040503050406030204" pitchFamily="18" charset="0"/>
                            <a:ea typeface="全新硬笔行书简" panose="02010600040101010101" pitchFamily="2" charset="-122"/>
                          </a:rPr>
                        </m:ctrlPr>
                      </m:fPr>
                      <m:num>
                        <m:r>
                          <a:rPr lang="en-US" altLang="zh-CN" i="1">
                            <a:solidFill>
                              <a:schemeClr val="bg1"/>
                            </a:solidFill>
                            <a:latin typeface="Cambria Math" panose="02040503050406030204" pitchFamily="18" charset="0"/>
                            <a:ea typeface="全新硬笔行书简" panose="02010600040101010101" pitchFamily="2" charset="-122"/>
                          </a:rPr>
                          <m:t>2</m:t>
                        </m:r>
                      </m:num>
                      <m:den>
                        <m:sSup>
                          <m:sSupPr>
                            <m:ctrlPr>
                              <a:rPr lang="en-US" altLang="zh-CN" i="1">
                                <a:solidFill>
                                  <a:schemeClr val="bg1"/>
                                </a:solidFill>
                                <a:latin typeface="Cambria Math" panose="02040503050406030204" pitchFamily="18" charset="0"/>
                                <a:ea typeface="全新硬笔行书简" panose="02010600040101010101" pitchFamily="2" charset="-122"/>
                              </a:rPr>
                            </m:ctrlPr>
                          </m:sSupPr>
                          <m:e>
                            <m:r>
                              <a:rPr lang="en-US" altLang="zh-CN" i="1">
                                <a:solidFill>
                                  <a:schemeClr val="bg1"/>
                                </a:solidFill>
                                <a:latin typeface="Cambria Math" panose="02040503050406030204" pitchFamily="18" charset="0"/>
                                <a:ea typeface="全新硬笔行书简" panose="02010600040101010101" pitchFamily="2" charset="-122"/>
                              </a:rPr>
                              <m:t>h</m:t>
                            </m:r>
                          </m:e>
                          <m:sup>
                            <m:r>
                              <a:rPr lang="en-US" altLang="zh-CN" i="1">
                                <a:solidFill>
                                  <a:schemeClr val="bg1"/>
                                </a:solidFill>
                                <a:latin typeface="Cambria Math" panose="02040503050406030204" pitchFamily="18" charset="0"/>
                                <a:ea typeface="全新硬笔行书简" panose="02010600040101010101" pitchFamily="2" charset="-122"/>
                              </a:rPr>
                              <m:t>3</m:t>
                            </m:r>
                          </m:sup>
                        </m:sSup>
                      </m:den>
                    </m:f>
                    <m:d>
                      <m:dPr>
                        <m:ctrlPr>
                          <a:rPr lang="en-US" altLang="zh-CN" i="1">
                            <a:solidFill>
                              <a:schemeClr val="bg1"/>
                            </a:solidFill>
                            <a:latin typeface="Cambria Math" panose="02040503050406030204" pitchFamily="18" charset="0"/>
                            <a:ea typeface="全新硬笔行书简" panose="02010600040101010101" pitchFamily="2" charset="-122"/>
                          </a:rPr>
                        </m:ctrlPr>
                      </m:dPr>
                      <m:e>
                        <m:sSub>
                          <m:sSubPr>
                            <m:ctrlPr>
                              <a:rPr lang="en-US" altLang="zh-CN" i="1">
                                <a:solidFill>
                                  <a:schemeClr val="bg1"/>
                                </a:solidFill>
                                <a:latin typeface="Cambria Math" panose="02040503050406030204" pitchFamily="18" charset="0"/>
                                <a:ea typeface="Cambria Math" panose="02040503050406030204" pitchFamily="18" charset="0"/>
                              </a:rPr>
                            </m:ctrlPr>
                          </m:sSubPr>
                          <m:e>
                            <m:r>
                              <a:rPr lang="en-US" altLang="zh-CN" i="1">
                                <a:solidFill>
                                  <a:schemeClr val="bg1"/>
                                </a:solidFill>
                                <a:latin typeface="Cambria Math" panose="02040503050406030204" pitchFamily="18" charset="0"/>
                                <a:ea typeface="Cambria Math" panose="02040503050406030204" pitchFamily="18" charset="0"/>
                              </a:rPr>
                              <m:t>𝑐</m:t>
                            </m:r>
                          </m:e>
                          <m:sub>
                            <m:r>
                              <a:rPr lang="en-US" altLang="zh-CN" i="1">
                                <a:solidFill>
                                  <a:schemeClr val="bg1"/>
                                </a:solidFill>
                                <a:latin typeface="Cambria Math" panose="02040503050406030204" pitchFamily="18" charset="0"/>
                                <a:ea typeface="Cambria Math" panose="02040503050406030204" pitchFamily="18" charset="0"/>
                              </a:rPr>
                              <m:t>𝑛</m:t>
                            </m:r>
                            <m:r>
                              <a:rPr lang="en-US" altLang="zh-CN" i="1">
                                <a:solidFill>
                                  <a:schemeClr val="bg1"/>
                                </a:solidFill>
                                <a:latin typeface="Cambria Math" panose="02040503050406030204" pitchFamily="18" charset="0"/>
                                <a:ea typeface="Cambria Math" panose="02040503050406030204" pitchFamily="18" charset="0"/>
                              </a:rPr>
                              <m:t>+1</m:t>
                            </m:r>
                          </m:sub>
                        </m:sSub>
                        <m:r>
                          <a:rPr lang="en-US" altLang="zh-CN" i="1">
                            <a:solidFill>
                              <a:schemeClr val="bg1"/>
                            </a:solidFill>
                            <a:latin typeface="Cambria Math" panose="02040503050406030204" pitchFamily="18" charset="0"/>
                            <a:ea typeface="Cambria Math" panose="02040503050406030204" pitchFamily="18" charset="0"/>
                          </a:rPr>
                          <m:t>−</m:t>
                        </m:r>
                        <m:sSub>
                          <m:sSubPr>
                            <m:ctrlPr>
                              <a:rPr lang="en-US" altLang="zh-CN" i="1">
                                <a:solidFill>
                                  <a:schemeClr val="bg1"/>
                                </a:solidFill>
                                <a:latin typeface="Cambria Math" panose="02040503050406030204" pitchFamily="18" charset="0"/>
                                <a:ea typeface="Cambria Math" panose="02040503050406030204" pitchFamily="18" charset="0"/>
                              </a:rPr>
                            </m:ctrlPr>
                          </m:sSubPr>
                          <m:e>
                            <m:r>
                              <a:rPr lang="en-US" altLang="zh-CN" i="1">
                                <a:solidFill>
                                  <a:schemeClr val="bg1"/>
                                </a:solidFill>
                                <a:latin typeface="Cambria Math" panose="02040503050406030204" pitchFamily="18" charset="0"/>
                                <a:ea typeface="Cambria Math" panose="02040503050406030204" pitchFamily="18" charset="0"/>
                              </a:rPr>
                              <m:t>𝑝</m:t>
                            </m:r>
                          </m:e>
                          <m:sub>
                            <m:r>
                              <a:rPr lang="en-US" altLang="zh-CN" i="1">
                                <a:solidFill>
                                  <a:schemeClr val="bg1"/>
                                </a:solidFill>
                                <a:latin typeface="Cambria Math" panose="02040503050406030204" pitchFamily="18" charset="0"/>
                                <a:ea typeface="Cambria Math" panose="02040503050406030204" pitchFamily="18" charset="0"/>
                              </a:rPr>
                              <m:t>𝑛</m:t>
                            </m:r>
                            <m:r>
                              <a:rPr lang="en-US" altLang="zh-CN" i="1">
                                <a:solidFill>
                                  <a:schemeClr val="bg1"/>
                                </a:solidFill>
                                <a:latin typeface="Cambria Math" panose="02040503050406030204" pitchFamily="18" charset="0"/>
                                <a:ea typeface="Cambria Math" panose="02040503050406030204" pitchFamily="18" charset="0"/>
                              </a:rPr>
                              <m:t>+1</m:t>
                            </m:r>
                          </m:sub>
                        </m:sSub>
                      </m:e>
                    </m:d>
                  </m:oMath>
                </a14:m>
                <a:r>
                  <a:rPr lang="en-US" altLang="zh-CN" dirty="0">
                    <a:solidFill>
                      <a:schemeClr val="bg1"/>
                    </a:solidFill>
                    <a:ea typeface="Cambria Math" panose="02040503050406030204" pitchFamily="18" charset="0"/>
                  </a:rPr>
                  <a:t> </a:t>
                </a:r>
                <a14:m>
                  <m:oMath xmlns:m="http://schemas.openxmlformats.org/officeDocument/2006/math">
                    <m:r>
                      <a:rPr lang="en-US" altLang="zh-CN" i="1">
                        <a:solidFill>
                          <a:schemeClr val="bg1"/>
                        </a:solidFill>
                        <a:latin typeface="Cambria Math" panose="02040503050406030204" pitchFamily="18" charset="0"/>
                        <a:ea typeface="Cambria Math" panose="02040503050406030204" pitchFamily="18" charset="0"/>
                      </a:rPr>
                      <m:t>≈</m:t>
                    </m:r>
                    <m:f>
                      <m:fPr>
                        <m:ctrlPr>
                          <a:rPr lang="en-US" altLang="zh-CN" i="1">
                            <a:solidFill>
                              <a:schemeClr val="bg1"/>
                            </a:solidFill>
                            <a:latin typeface="Cambria Math" panose="02040503050406030204" pitchFamily="18" charset="0"/>
                            <a:ea typeface="全新硬笔行书简" panose="02010600040101010101" pitchFamily="2" charset="-122"/>
                          </a:rPr>
                        </m:ctrlPr>
                      </m:fPr>
                      <m:num>
                        <m:r>
                          <a:rPr lang="en-US" altLang="zh-CN" i="1">
                            <a:solidFill>
                              <a:schemeClr val="bg1"/>
                            </a:solidFill>
                            <a:latin typeface="Cambria Math" panose="02040503050406030204" pitchFamily="18" charset="0"/>
                            <a:ea typeface="全新硬笔行书简" panose="02010600040101010101" pitchFamily="2" charset="-122"/>
                          </a:rPr>
                          <m:t>2</m:t>
                        </m:r>
                      </m:num>
                      <m:den>
                        <m:sSup>
                          <m:sSupPr>
                            <m:ctrlPr>
                              <a:rPr lang="en-US" altLang="zh-CN" i="1">
                                <a:solidFill>
                                  <a:schemeClr val="bg1"/>
                                </a:solidFill>
                                <a:latin typeface="Cambria Math" panose="02040503050406030204" pitchFamily="18" charset="0"/>
                                <a:ea typeface="全新硬笔行书简" panose="02010600040101010101" pitchFamily="2" charset="-122"/>
                              </a:rPr>
                            </m:ctrlPr>
                          </m:sSupPr>
                          <m:e>
                            <m:r>
                              <a:rPr lang="en-US" altLang="zh-CN" i="1">
                                <a:solidFill>
                                  <a:schemeClr val="bg1"/>
                                </a:solidFill>
                                <a:latin typeface="Cambria Math" panose="02040503050406030204" pitchFamily="18" charset="0"/>
                                <a:ea typeface="全新硬笔行书简" panose="02010600040101010101" pitchFamily="2" charset="-122"/>
                              </a:rPr>
                              <m:t>h</m:t>
                            </m:r>
                          </m:e>
                          <m:sup>
                            <m:r>
                              <a:rPr lang="en-US" altLang="zh-CN" i="1">
                                <a:solidFill>
                                  <a:schemeClr val="bg1"/>
                                </a:solidFill>
                                <a:latin typeface="Cambria Math" panose="02040503050406030204" pitchFamily="18" charset="0"/>
                                <a:ea typeface="全新硬笔行书简" panose="02010600040101010101" pitchFamily="2" charset="-122"/>
                              </a:rPr>
                              <m:t>3</m:t>
                            </m:r>
                          </m:sup>
                        </m:sSup>
                      </m:den>
                    </m:f>
                    <m:r>
                      <a:rPr lang="en-US" altLang="zh-CN" i="1">
                        <a:solidFill>
                          <a:schemeClr val="bg1"/>
                        </a:solidFill>
                        <a:latin typeface="Cambria Math" panose="02040503050406030204" pitchFamily="18" charset="0"/>
                        <a:ea typeface="全新硬笔行书简" panose="02010600040101010101" pitchFamily="2" charset="-122"/>
                      </a:rPr>
                      <m:t>(</m:t>
                    </m:r>
                    <m:sSub>
                      <m:sSubPr>
                        <m:ctrlPr>
                          <a:rPr lang="en-US" altLang="zh-CN" i="1" smtClean="0">
                            <a:solidFill>
                              <a:srgbClr val="FF0000"/>
                            </a:solidFill>
                            <a:latin typeface="Cambria Math" panose="02040503050406030204" pitchFamily="18" charset="0"/>
                            <a:ea typeface="Cambria Math" panose="02040503050406030204" pitchFamily="18" charset="0"/>
                          </a:rPr>
                        </m:ctrlPr>
                      </m:sSubPr>
                      <m:e>
                        <m:r>
                          <a:rPr lang="en-US" altLang="zh-CN" i="1">
                            <a:solidFill>
                              <a:srgbClr val="FF0000"/>
                            </a:solidFill>
                            <a:latin typeface="Cambria Math" panose="02040503050406030204" pitchFamily="18" charset="0"/>
                            <a:ea typeface="Cambria Math" panose="02040503050406030204" pitchFamily="18" charset="0"/>
                          </a:rPr>
                          <m:t>𝑐</m:t>
                        </m:r>
                      </m:e>
                      <m:sub>
                        <m:r>
                          <a:rPr lang="en-US" altLang="zh-CN" i="1">
                            <a:solidFill>
                              <a:srgbClr val="FF0000"/>
                            </a:solidFill>
                            <a:latin typeface="Cambria Math" panose="02040503050406030204" pitchFamily="18" charset="0"/>
                            <a:ea typeface="Cambria Math" panose="02040503050406030204" pitchFamily="18" charset="0"/>
                          </a:rPr>
                          <m:t>𝑛</m:t>
                        </m:r>
                      </m:sub>
                    </m:sSub>
                    <m:r>
                      <a:rPr lang="en-US" altLang="zh-CN" i="1">
                        <a:solidFill>
                          <a:srgbClr val="FF0000"/>
                        </a:solidFill>
                        <a:latin typeface="Cambria Math" panose="02040503050406030204" pitchFamily="18" charset="0"/>
                        <a:ea typeface="Cambria Math" panose="02040503050406030204" pitchFamily="18" charset="0"/>
                      </a:rPr>
                      <m:t>−</m:t>
                    </m:r>
                    <m:sSub>
                      <m:sSubPr>
                        <m:ctrlPr>
                          <a:rPr lang="en-US" altLang="zh-CN" i="1">
                            <a:solidFill>
                              <a:srgbClr val="FF0000"/>
                            </a:solidFill>
                            <a:latin typeface="Cambria Math" panose="02040503050406030204" pitchFamily="18" charset="0"/>
                            <a:ea typeface="Cambria Math" panose="02040503050406030204" pitchFamily="18" charset="0"/>
                          </a:rPr>
                        </m:ctrlPr>
                      </m:sSubPr>
                      <m:e>
                        <m:r>
                          <a:rPr lang="en-US" altLang="zh-CN" i="1">
                            <a:solidFill>
                              <a:srgbClr val="FF0000"/>
                            </a:solidFill>
                            <a:latin typeface="Cambria Math" panose="02040503050406030204" pitchFamily="18" charset="0"/>
                            <a:ea typeface="Cambria Math" panose="02040503050406030204" pitchFamily="18" charset="0"/>
                          </a:rPr>
                          <m:t>𝑝</m:t>
                        </m:r>
                      </m:e>
                      <m:sub>
                        <m:r>
                          <a:rPr lang="en-US" altLang="zh-CN" i="1">
                            <a:solidFill>
                              <a:srgbClr val="FF0000"/>
                            </a:solidFill>
                            <a:latin typeface="Cambria Math" panose="02040503050406030204" pitchFamily="18" charset="0"/>
                            <a:ea typeface="Cambria Math" panose="02040503050406030204" pitchFamily="18" charset="0"/>
                          </a:rPr>
                          <m:t>𝑛</m:t>
                        </m:r>
                      </m:sub>
                    </m:sSub>
                    <m:r>
                      <a:rPr lang="en-US" altLang="zh-CN" i="1">
                        <a:solidFill>
                          <a:schemeClr val="bg1"/>
                        </a:solidFill>
                        <a:latin typeface="Cambria Math" panose="02040503050406030204" pitchFamily="18" charset="0"/>
                        <a:ea typeface="Cambria Math" panose="02040503050406030204" pitchFamily="18" charset="0"/>
                      </a:rPr>
                      <m:t>)</m:t>
                    </m:r>
                  </m:oMath>
                </a14:m>
                <a:endParaRPr lang="zh-CN" altLang="en-US" dirty="0"/>
              </a:p>
            </p:txBody>
          </p:sp>
        </mc:Choice>
        <mc:Fallback xmlns="">
          <p:sp>
            <p:nvSpPr>
              <p:cNvPr id="10" name="矩形 9"/>
              <p:cNvSpPr>
                <a:spLocks noRot="1" noChangeAspect="1" noMove="1" noResize="1" noEditPoints="1" noAdjustHandles="1" noChangeArrowheads="1" noChangeShapeType="1" noTextEdit="1"/>
              </p:cNvSpPr>
              <p:nvPr/>
            </p:nvSpPr>
            <p:spPr>
              <a:xfrm>
                <a:off x="1269580" y="2667020"/>
                <a:ext cx="5575757" cy="485518"/>
              </a:xfrm>
              <a:prstGeom prst="rect">
                <a:avLst/>
              </a:prstGeom>
              <a:blipFill>
                <a:blip r:embed="rId6"/>
                <a:stretch>
                  <a:fillRect b="-2532"/>
                </a:stretch>
              </a:blipFill>
            </p:spPr>
            <p:txBody>
              <a:bodyPr/>
              <a:lstStyle/>
              <a:p>
                <a:r>
                  <a:rPr lang="zh-CN" altLang="en-US">
                    <a:noFill/>
                  </a:rPr>
                  <a:t> </a:t>
                </a:r>
              </a:p>
            </p:txBody>
          </p:sp>
        </mc:Fallback>
      </mc:AlternateContent>
      <p:sp>
        <p:nvSpPr>
          <p:cNvPr id="11" name="椭圆 10"/>
          <p:cNvSpPr/>
          <p:nvPr/>
        </p:nvSpPr>
        <p:spPr>
          <a:xfrm>
            <a:off x="838298" y="1905040"/>
            <a:ext cx="685782" cy="38099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6095960" y="1981238"/>
            <a:ext cx="685782" cy="38099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mc:AlternateContent xmlns:mc="http://schemas.openxmlformats.org/markup-compatibility/2006" xmlns:a14="http://schemas.microsoft.com/office/drawing/2010/main">
        <mc:Choice Requires="a14">
          <p:sp>
            <p:nvSpPr>
              <p:cNvPr id="13" name="矩形 12"/>
              <p:cNvSpPr/>
              <p:nvPr/>
            </p:nvSpPr>
            <p:spPr>
              <a:xfrm>
                <a:off x="2286000" y="4648168"/>
                <a:ext cx="4572000" cy="2186945"/>
              </a:xfrm>
              <a:prstGeom prst="rect">
                <a:avLst/>
              </a:prstGeom>
              <a:pattFill prst="pct75">
                <a:fgClr>
                  <a:schemeClr val="accent5"/>
                </a:fgClr>
                <a:bgClr>
                  <a:schemeClr val="accent5">
                    <a:lumMod val="75000"/>
                  </a:schemeClr>
                </a:bgClr>
              </a:pattFill>
              <a:ln>
                <a:solidFill>
                  <a:srgbClr val="FF0000"/>
                </a:solidFill>
              </a:ln>
            </p:spPr>
            <p:txBody>
              <a:bodyPr>
                <a:spAutoFit/>
                <a:scene3d>
                  <a:camera prst="orthographicFront"/>
                  <a:lightRig rig="threePt" dir="t"/>
                </a:scene3d>
                <a:sp3d contourW="12700">
                  <a:contourClr>
                    <a:schemeClr val="tx1"/>
                  </a:contourClr>
                </a:sp3d>
              </a:bodyPr>
              <a:lstStyle/>
              <a:p>
                <a:pPr/>
                <a14:m>
                  <m:oMathPara xmlns:m="http://schemas.openxmlformats.org/officeDocument/2006/math">
                    <m:oMathParaPr>
                      <m:jc m:val="centerGroup"/>
                    </m:oMathParaPr>
                    <m:oMath xmlns:m="http://schemas.openxmlformats.org/officeDocument/2006/math">
                      <m:sSub>
                        <m:sSubPr>
                          <m:ctrlPr>
                            <a:rPr lang="en-US" altLang="zh-CN" i="1">
                              <a:solidFill>
                                <a:schemeClr val="bg1"/>
                              </a:solidFill>
                              <a:latin typeface="Cambria Math" panose="02040503050406030204" pitchFamily="18" charset="0"/>
                              <a:ea typeface="全新硬笔行书简" panose="02010600040101010101" pitchFamily="2" charset="-122"/>
                            </a:rPr>
                          </m:ctrlPr>
                        </m:sSubPr>
                        <m:e>
                          <m:r>
                            <a:rPr lang="en-US" altLang="zh-CN" i="1">
                              <a:solidFill>
                                <a:schemeClr val="bg1"/>
                              </a:solidFill>
                              <a:latin typeface="Cambria Math" panose="02040503050406030204" pitchFamily="18" charset="0"/>
                              <a:ea typeface="全新硬笔行书简" panose="02010600040101010101" pitchFamily="2" charset="-122"/>
                            </a:rPr>
                            <m:t>𝑝</m:t>
                          </m:r>
                        </m:e>
                        <m:sub>
                          <m:r>
                            <a:rPr lang="en-US" altLang="zh-CN" i="1">
                              <a:solidFill>
                                <a:schemeClr val="bg1"/>
                              </a:solidFill>
                              <a:latin typeface="Cambria Math" panose="02040503050406030204" pitchFamily="18" charset="0"/>
                              <a:ea typeface="全新硬笔行书简" panose="02010600040101010101" pitchFamily="2" charset="-122"/>
                            </a:rPr>
                            <m:t>𝑛</m:t>
                          </m:r>
                          <m:r>
                            <a:rPr lang="en-US" altLang="zh-CN" i="1">
                              <a:solidFill>
                                <a:schemeClr val="bg1"/>
                              </a:solidFill>
                              <a:latin typeface="Cambria Math" panose="02040503050406030204" pitchFamily="18" charset="0"/>
                              <a:ea typeface="全新硬笔行书简" panose="02010600040101010101" pitchFamily="2" charset="-122"/>
                            </a:rPr>
                            <m:t>+1</m:t>
                          </m:r>
                        </m:sub>
                      </m:sSub>
                      <m:r>
                        <a:rPr lang="en-US" altLang="zh-CN" i="1">
                          <a:solidFill>
                            <a:schemeClr val="bg1"/>
                          </a:solidFill>
                          <a:latin typeface="Cambria Math" panose="02040503050406030204" pitchFamily="18" charset="0"/>
                          <a:ea typeface="全新硬笔行书简" panose="02010600040101010101" pitchFamily="2" charset="-122"/>
                        </a:rPr>
                        <m:t>=</m:t>
                      </m:r>
                      <m:sSub>
                        <m:sSubPr>
                          <m:ctrlPr>
                            <a:rPr lang="en-US" altLang="zh-CN" i="1">
                              <a:solidFill>
                                <a:schemeClr val="bg1"/>
                              </a:solidFill>
                              <a:latin typeface="Cambria Math" panose="02040503050406030204" pitchFamily="18" charset="0"/>
                              <a:ea typeface="全新硬笔行书简" panose="02010600040101010101" pitchFamily="2" charset="-122"/>
                            </a:rPr>
                          </m:ctrlPr>
                        </m:sSubPr>
                        <m:e>
                          <m:r>
                            <a:rPr lang="en-US" altLang="zh-CN" i="1">
                              <a:solidFill>
                                <a:schemeClr val="bg1"/>
                              </a:solidFill>
                              <a:latin typeface="Cambria Math" panose="02040503050406030204" pitchFamily="18" charset="0"/>
                              <a:ea typeface="全新硬笔行书简" panose="02010600040101010101" pitchFamily="2" charset="-122"/>
                            </a:rPr>
                            <m:t>𝑦</m:t>
                          </m:r>
                        </m:e>
                        <m:sub>
                          <m:r>
                            <a:rPr lang="en-US" altLang="zh-CN" i="1">
                              <a:solidFill>
                                <a:schemeClr val="bg1"/>
                              </a:solidFill>
                              <a:latin typeface="Cambria Math" panose="02040503050406030204" pitchFamily="18" charset="0"/>
                              <a:ea typeface="全新硬笔行书简" panose="02010600040101010101" pitchFamily="2" charset="-122"/>
                            </a:rPr>
                            <m:t>𝑛</m:t>
                          </m:r>
                        </m:sub>
                      </m:sSub>
                      <m:r>
                        <a:rPr lang="en-US" altLang="zh-CN" i="1">
                          <a:solidFill>
                            <a:schemeClr val="bg1"/>
                          </a:solidFill>
                          <a:latin typeface="Cambria Math" panose="02040503050406030204" pitchFamily="18" charset="0"/>
                          <a:ea typeface="全新硬笔行书简" panose="02010600040101010101" pitchFamily="2" charset="-122"/>
                        </a:rPr>
                        <m:t>+</m:t>
                      </m:r>
                      <m:f>
                        <m:fPr>
                          <m:ctrlPr>
                            <a:rPr lang="en-US" altLang="zh-CN" i="1">
                              <a:solidFill>
                                <a:schemeClr val="bg1"/>
                              </a:solidFill>
                              <a:latin typeface="Cambria Math" panose="02040503050406030204" pitchFamily="18" charset="0"/>
                              <a:ea typeface="全新硬笔行书简" panose="02010600040101010101" pitchFamily="2" charset="-122"/>
                            </a:rPr>
                          </m:ctrlPr>
                        </m:fPr>
                        <m:num>
                          <m:r>
                            <a:rPr lang="en-US" altLang="zh-CN" i="1">
                              <a:solidFill>
                                <a:schemeClr val="bg1"/>
                              </a:solidFill>
                              <a:latin typeface="Cambria Math" panose="02040503050406030204" pitchFamily="18" charset="0"/>
                              <a:ea typeface="全新硬笔行书简" panose="02010600040101010101" pitchFamily="2" charset="-122"/>
                            </a:rPr>
                            <m:t>h</m:t>
                          </m:r>
                        </m:num>
                        <m:den>
                          <m:r>
                            <a:rPr lang="en-US" altLang="zh-CN" i="1">
                              <a:solidFill>
                                <a:schemeClr val="bg1"/>
                              </a:solidFill>
                              <a:latin typeface="Cambria Math" panose="02040503050406030204" pitchFamily="18" charset="0"/>
                              <a:ea typeface="全新硬笔行书简" panose="02010600040101010101" pitchFamily="2" charset="-122"/>
                            </a:rPr>
                            <m:t>2</m:t>
                          </m:r>
                        </m:den>
                      </m:f>
                      <m:d>
                        <m:dPr>
                          <m:ctrlPr>
                            <a:rPr lang="en-US" altLang="zh-CN" i="1">
                              <a:solidFill>
                                <a:schemeClr val="bg1"/>
                              </a:solidFill>
                              <a:latin typeface="Cambria Math" panose="02040503050406030204" pitchFamily="18" charset="0"/>
                              <a:ea typeface="全新硬笔行书简" panose="02010600040101010101" pitchFamily="2" charset="-122"/>
                            </a:rPr>
                          </m:ctrlPr>
                        </m:dPr>
                        <m:e>
                          <m:r>
                            <a:rPr lang="en-US" altLang="zh-CN" i="1">
                              <a:solidFill>
                                <a:schemeClr val="bg1"/>
                              </a:solidFill>
                              <a:latin typeface="Cambria Math" panose="02040503050406030204" pitchFamily="18" charset="0"/>
                              <a:ea typeface="全新硬笔行书简" panose="02010600040101010101" pitchFamily="2" charset="-122"/>
                            </a:rPr>
                            <m:t>3</m:t>
                          </m:r>
                          <m:sSub>
                            <m:sSubPr>
                              <m:ctrlPr>
                                <a:rPr lang="en-US" altLang="zh-CN" i="1">
                                  <a:solidFill>
                                    <a:schemeClr val="bg1"/>
                                  </a:solidFill>
                                  <a:latin typeface="Cambria Math" panose="02040503050406030204" pitchFamily="18" charset="0"/>
                                  <a:ea typeface="全新硬笔行书简" panose="02010600040101010101" pitchFamily="2" charset="-122"/>
                                </a:rPr>
                              </m:ctrlPr>
                            </m:sSubPr>
                            <m:e>
                              <m:r>
                                <a:rPr lang="en-US" altLang="zh-CN" i="1">
                                  <a:solidFill>
                                    <a:schemeClr val="bg1"/>
                                  </a:solidFill>
                                  <a:latin typeface="Cambria Math" panose="02040503050406030204" pitchFamily="18" charset="0"/>
                                  <a:ea typeface="全新硬笔行书简" panose="02010600040101010101" pitchFamily="2" charset="-122"/>
                                </a:rPr>
                                <m:t>𝑓</m:t>
                              </m:r>
                            </m:e>
                            <m:sub>
                              <m:r>
                                <a:rPr lang="en-US" altLang="zh-CN" i="1">
                                  <a:solidFill>
                                    <a:schemeClr val="bg1"/>
                                  </a:solidFill>
                                  <a:latin typeface="Cambria Math" panose="02040503050406030204" pitchFamily="18" charset="0"/>
                                  <a:ea typeface="全新硬笔行书简" panose="02010600040101010101" pitchFamily="2" charset="-122"/>
                                </a:rPr>
                                <m:t>𝑛</m:t>
                              </m:r>
                            </m:sub>
                          </m:sSub>
                          <m:r>
                            <a:rPr lang="en-US" altLang="zh-CN" i="1">
                              <a:solidFill>
                                <a:schemeClr val="bg1"/>
                              </a:solidFill>
                              <a:latin typeface="Cambria Math" panose="02040503050406030204" pitchFamily="18" charset="0"/>
                              <a:ea typeface="全新硬笔行书简" panose="02010600040101010101" pitchFamily="2" charset="-122"/>
                            </a:rPr>
                            <m:t>−</m:t>
                          </m:r>
                          <m:sSub>
                            <m:sSubPr>
                              <m:ctrlPr>
                                <a:rPr lang="en-US" altLang="zh-CN" i="1">
                                  <a:solidFill>
                                    <a:schemeClr val="bg1"/>
                                  </a:solidFill>
                                  <a:latin typeface="Cambria Math" panose="02040503050406030204" pitchFamily="18" charset="0"/>
                                  <a:ea typeface="全新硬笔行书简" panose="02010600040101010101" pitchFamily="2" charset="-122"/>
                                </a:rPr>
                              </m:ctrlPr>
                            </m:sSubPr>
                            <m:e>
                              <m:r>
                                <a:rPr lang="en-US" altLang="zh-CN" i="1">
                                  <a:solidFill>
                                    <a:schemeClr val="bg1"/>
                                  </a:solidFill>
                                  <a:latin typeface="Cambria Math" panose="02040503050406030204" pitchFamily="18" charset="0"/>
                                  <a:ea typeface="全新硬笔行书简" panose="02010600040101010101" pitchFamily="2" charset="-122"/>
                                </a:rPr>
                                <m:t>𝑓</m:t>
                              </m:r>
                            </m:e>
                            <m:sub>
                              <m:r>
                                <a:rPr lang="en-US" altLang="zh-CN" i="1">
                                  <a:solidFill>
                                    <a:schemeClr val="bg1"/>
                                  </a:solidFill>
                                  <a:latin typeface="Cambria Math" panose="02040503050406030204" pitchFamily="18" charset="0"/>
                                  <a:ea typeface="全新硬笔行书简" panose="02010600040101010101" pitchFamily="2" charset="-122"/>
                                </a:rPr>
                                <m:t>𝑛</m:t>
                              </m:r>
                              <m:r>
                                <a:rPr lang="en-US" altLang="zh-CN" i="1">
                                  <a:solidFill>
                                    <a:schemeClr val="bg1"/>
                                  </a:solidFill>
                                  <a:latin typeface="Cambria Math" panose="02040503050406030204" pitchFamily="18" charset="0"/>
                                  <a:ea typeface="全新硬笔行书简" panose="02010600040101010101" pitchFamily="2" charset="-122"/>
                                </a:rPr>
                                <m:t>−1</m:t>
                              </m:r>
                            </m:sub>
                          </m:sSub>
                        </m:e>
                      </m:d>
                    </m:oMath>
                  </m:oMathPara>
                </a14:m>
                <a:endParaRPr lang="en-US" altLang="zh-CN" dirty="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sSub>
                        <m:sSubPr>
                          <m:ctrlPr>
                            <a:rPr lang="en-US" altLang="zh-CN" i="1">
                              <a:solidFill>
                                <a:schemeClr val="bg1"/>
                              </a:solidFill>
                              <a:latin typeface="Cambria Math" panose="02040503050406030204" pitchFamily="18" charset="0"/>
                              <a:ea typeface="全新硬笔行书简" panose="02010600040101010101" pitchFamily="2" charset="-122"/>
                            </a:rPr>
                          </m:ctrlPr>
                        </m:sSubPr>
                        <m:e>
                          <m:r>
                            <a:rPr lang="en-US" altLang="zh-CN" i="1">
                              <a:solidFill>
                                <a:schemeClr val="bg1"/>
                              </a:solidFill>
                              <a:latin typeface="Cambria Math" panose="02040503050406030204" pitchFamily="18" charset="0"/>
                              <a:ea typeface="全新硬笔行书简" panose="02010600040101010101" pitchFamily="2" charset="-122"/>
                            </a:rPr>
                            <m:t>𝑚</m:t>
                          </m:r>
                        </m:e>
                        <m:sub>
                          <m:r>
                            <a:rPr lang="en-US" altLang="zh-CN" i="1">
                              <a:solidFill>
                                <a:schemeClr val="bg1"/>
                              </a:solidFill>
                              <a:latin typeface="Cambria Math" panose="02040503050406030204" pitchFamily="18" charset="0"/>
                              <a:ea typeface="全新硬笔行书简" panose="02010600040101010101" pitchFamily="2" charset="-122"/>
                            </a:rPr>
                            <m:t>𝑛</m:t>
                          </m:r>
                          <m:r>
                            <a:rPr lang="en-US" altLang="zh-CN" i="1">
                              <a:solidFill>
                                <a:schemeClr val="bg1"/>
                              </a:solidFill>
                              <a:latin typeface="Cambria Math" panose="02040503050406030204" pitchFamily="18" charset="0"/>
                              <a:ea typeface="全新硬笔行书简" panose="02010600040101010101" pitchFamily="2" charset="-122"/>
                            </a:rPr>
                            <m:t>+1</m:t>
                          </m:r>
                        </m:sub>
                      </m:sSub>
                      <m:r>
                        <a:rPr lang="en-US" altLang="zh-CN" i="1">
                          <a:solidFill>
                            <a:schemeClr val="bg1"/>
                          </a:solidFill>
                          <a:latin typeface="Cambria Math" panose="02040503050406030204" pitchFamily="18" charset="0"/>
                          <a:ea typeface="全新硬笔行书简" panose="02010600040101010101" pitchFamily="2" charset="-122"/>
                        </a:rPr>
                        <m:t>=</m:t>
                      </m:r>
                      <m:sSub>
                        <m:sSubPr>
                          <m:ctrlPr>
                            <a:rPr lang="en-US" altLang="zh-CN" i="1">
                              <a:solidFill>
                                <a:schemeClr val="bg1"/>
                              </a:solidFill>
                              <a:latin typeface="Cambria Math" panose="02040503050406030204" pitchFamily="18" charset="0"/>
                              <a:ea typeface="全新硬笔行书简" panose="02010600040101010101" pitchFamily="2" charset="-122"/>
                            </a:rPr>
                          </m:ctrlPr>
                        </m:sSubPr>
                        <m:e>
                          <m:r>
                            <a:rPr lang="en-US" altLang="zh-CN" i="1">
                              <a:solidFill>
                                <a:schemeClr val="bg1"/>
                              </a:solidFill>
                              <a:latin typeface="Cambria Math" panose="02040503050406030204" pitchFamily="18" charset="0"/>
                              <a:ea typeface="全新硬笔行书简" panose="02010600040101010101" pitchFamily="2" charset="-122"/>
                            </a:rPr>
                            <m:t>𝑝</m:t>
                          </m:r>
                        </m:e>
                        <m:sub>
                          <m:r>
                            <a:rPr lang="en-US" altLang="zh-CN" i="1">
                              <a:solidFill>
                                <a:schemeClr val="bg1"/>
                              </a:solidFill>
                              <a:latin typeface="Cambria Math" panose="02040503050406030204" pitchFamily="18" charset="0"/>
                              <a:ea typeface="全新硬笔行书简" panose="02010600040101010101" pitchFamily="2" charset="-122"/>
                            </a:rPr>
                            <m:t>𝑛</m:t>
                          </m:r>
                          <m:r>
                            <a:rPr lang="en-US" altLang="zh-CN" i="1">
                              <a:solidFill>
                                <a:schemeClr val="bg1"/>
                              </a:solidFill>
                              <a:latin typeface="Cambria Math" panose="02040503050406030204" pitchFamily="18" charset="0"/>
                              <a:ea typeface="全新硬笔行书简" panose="02010600040101010101" pitchFamily="2" charset="-122"/>
                            </a:rPr>
                            <m:t>+1</m:t>
                          </m:r>
                        </m:sub>
                      </m:sSub>
                      <m:r>
                        <a:rPr lang="en-US" altLang="zh-CN" i="1">
                          <a:solidFill>
                            <a:schemeClr val="bg1"/>
                          </a:solidFill>
                          <a:latin typeface="Cambria Math" panose="02040503050406030204" pitchFamily="18" charset="0"/>
                          <a:ea typeface="全新硬笔行书简" panose="02010600040101010101" pitchFamily="2" charset="-122"/>
                        </a:rPr>
                        <m:t>+</m:t>
                      </m:r>
                      <m:f>
                        <m:fPr>
                          <m:ctrlPr>
                            <a:rPr lang="en-US" altLang="zh-CN" i="1">
                              <a:solidFill>
                                <a:schemeClr val="bg1"/>
                              </a:solidFill>
                              <a:latin typeface="Cambria Math" panose="02040503050406030204" pitchFamily="18" charset="0"/>
                              <a:ea typeface="Cambria Math" panose="02040503050406030204" pitchFamily="18" charset="0"/>
                            </a:rPr>
                          </m:ctrlPr>
                        </m:fPr>
                        <m:num>
                          <m:r>
                            <a:rPr lang="en-US" altLang="zh-CN" i="1">
                              <a:solidFill>
                                <a:schemeClr val="bg1"/>
                              </a:solidFill>
                              <a:latin typeface="Cambria Math" panose="02040503050406030204" pitchFamily="18" charset="0"/>
                              <a:ea typeface="Cambria Math" panose="02040503050406030204" pitchFamily="18" charset="0"/>
                            </a:rPr>
                            <m:t>5</m:t>
                          </m:r>
                        </m:num>
                        <m:den>
                          <m:r>
                            <a:rPr lang="en-US" altLang="zh-CN" i="1">
                              <a:solidFill>
                                <a:schemeClr val="bg1"/>
                              </a:solidFill>
                              <a:latin typeface="Cambria Math" panose="02040503050406030204" pitchFamily="18" charset="0"/>
                              <a:ea typeface="Cambria Math" panose="02040503050406030204" pitchFamily="18" charset="0"/>
                            </a:rPr>
                            <m:t>6</m:t>
                          </m:r>
                        </m:den>
                      </m:f>
                      <m:r>
                        <a:rPr lang="en-US" altLang="zh-CN" i="1">
                          <a:solidFill>
                            <a:srgbClr val="FF0000"/>
                          </a:solidFill>
                          <a:latin typeface="Cambria Math" panose="02040503050406030204" pitchFamily="18" charset="0"/>
                          <a:ea typeface="Cambria Math" panose="02040503050406030204" pitchFamily="18" charset="0"/>
                        </a:rPr>
                        <m:t>(</m:t>
                      </m:r>
                      <m:sSub>
                        <m:sSubPr>
                          <m:ctrlPr>
                            <a:rPr lang="en-US" altLang="zh-CN" i="1">
                              <a:solidFill>
                                <a:srgbClr val="FF0000"/>
                              </a:solidFill>
                              <a:latin typeface="Cambria Math" panose="02040503050406030204" pitchFamily="18" charset="0"/>
                              <a:ea typeface="Cambria Math" panose="02040503050406030204" pitchFamily="18" charset="0"/>
                            </a:rPr>
                          </m:ctrlPr>
                        </m:sSubPr>
                        <m:e>
                          <m:r>
                            <a:rPr lang="en-US" altLang="zh-CN" i="1">
                              <a:solidFill>
                                <a:srgbClr val="FF0000"/>
                              </a:solidFill>
                              <a:latin typeface="Cambria Math" panose="02040503050406030204" pitchFamily="18" charset="0"/>
                              <a:ea typeface="Cambria Math" panose="02040503050406030204" pitchFamily="18" charset="0"/>
                            </a:rPr>
                            <m:t>𝑐</m:t>
                          </m:r>
                        </m:e>
                        <m:sub>
                          <m:r>
                            <a:rPr lang="en-US" altLang="zh-CN" i="1">
                              <a:solidFill>
                                <a:srgbClr val="FF0000"/>
                              </a:solidFill>
                              <a:latin typeface="Cambria Math" panose="02040503050406030204" pitchFamily="18" charset="0"/>
                              <a:ea typeface="Cambria Math" panose="02040503050406030204" pitchFamily="18" charset="0"/>
                            </a:rPr>
                            <m:t>𝑛</m:t>
                          </m:r>
                        </m:sub>
                      </m:sSub>
                      <m:r>
                        <a:rPr lang="en-US" altLang="zh-CN" i="1">
                          <a:solidFill>
                            <a:srgbClr val="FF0000"/>
                          </a:solidFill>
                          <a:latin typeface="Cambria Math" panose="02040503050406030204" pitchFamily="18" charset="0"/>
                          <a:ea typeface="Cambria Math" panose="02040503050406030204" pitchFamily="18" charset="0"/>
                        </a:rPr>
                        <m:t>−</m:t>
                      </m:r>
                      <m:sSub>
                        <m:sSubPr>
                          <m:ctrlPr>
                            <a:rPr lang="en-US" altLang="zh-CN" i="1">
                              <a:solidFill>
                                <a:srgbClr val="FF0000"/>
                              </a:solidFill>
                              <a:latin typeface="Cambria Math" panose="02040503050406030204" pitchFamily="18" charset="0"/>
                              <a:ea typeface="Cambria Math" panose="02040503050406030204" pitchFamily="18" charset="0"/>
                            </a:rPr>
                          </m:ctrlPr>
                        </m:sSubPr>
                        <m:e>
                          <m:r>
                            <a:rPr lang="en-US" altLang="zh-CN" i="1">
                              <a:solidFill>
                                <a:srgbClr val="FF0000"/>
                              </a:solidFill>
                              <a:latin typeface="Cambria Math" panose="02040503050406030204" pitchFamily="18" charset="0"/>
                              <a:ea typeface="Cambria Math" panose="02040503050406030204" pitchFamily="18" charset="0"/>
                            </a:rPr>
                            <m:t>𝑝</m:t>
                          </m:r>
                        </m:e>
                        <m:sub>
                          <m:r>
                            <a:rPr lang="en-US" altLang="zh-CN" i="1">
                              <a:solidFill>
                                <a:srgbClr val="FF0000"/>
                              </a:solidFill>
                              <a:latin typeface="Cambria Math" panose="02040503050406030204" pitchFamily="18" charset="0"/>
                              <a:ea typeface="Cambria Math" panose="02040503050406030204" pitchFamily="18" charset="0"/>
                            </a:rPr>
                            <m:t>𝑛</m:t>
                          </m:r>
                        </m:sub>
                      </m:sSub>
                      <m:r>
                        <a:rPr lang="en-US" altLang="zh-CN" i="1">
                          <a:solidFill>
                            <a:srgbClr val="FF0000"/>
                          </a:solidFill>
                          <a:latin typeface="Cambria Math" panose="02040503050406030204" pitchFamily="18" charset="0"/>
                          <a:ea typeface="Cambria Math" panose="02040503050406030204" pitchFamily="18" charset="0"/>
                        </a:rPr>
                        <m:t>)</m:t>
                      </m:r>
                    </m:oMath>
                  </m:oMathPara>
                </a14:m>
                <a:endParaRPr lang="en-US" altLang="zh-CN" dirty="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sSub>
                        <m:sSubPr>
                          <m:ctrlPr>
                            <a:rPr lang="en-US" altLang="zh-CN" i="1">
                              <a:solidFill>
                                <a:schemeClr val="bg1"/>
                              </a:solidFill>
                              <a:latin typeface="Cambria Math" panose="02040503050406030204" pitchFamily="18" charset="0"/>
                              <a:ea typeface="全新硬笔行书简" panose="02010600040101010101" pitchFamily="2" charset="-122"/>
                            </a:rPr>
                          </m:ctrlPr>
                        </m:sSubPr>
                        <m:e>
                          <m:r>
                            <a:rPr lang="en-US" altLang="zh-CN" i="1">
                              <a:solidFill>
                                <a:schemeClr val="bg1"/>
                              </a:solidFill>
                              <a:latin typeface="Cambria Math" panose="02040503050406030204" pitchFamily="18" charset="0"/>
                              <a:ea typeface="全新硬笔行书简" panose="02010600040101010101" pitchFamily="2" charset="-122"/>
                            </a:rPr>
                            <m:t>𝑐</m:t>
                          </m:r>
                        </m:e>
                        <m:sub>
                          <m:r>
                            <a:rPr lang="en-US" altLang="zh-CN" i="1">
                              <a:solidFill>
                                <a:schemeClr val="bg1"/>
                              </a:solidFill>
                              <a:latin typeface="Cambria Math" panose="02040503050406030204" pitchFamily="18" charset="0"/>
                              <a:ea typeface="全新硬笔行书简" panose="02010600040101010101" pitchFamily="2" charset="-122"/>
                            </a:rPr>
                            <m:t>𝑛</m:t>
                          </m:r>
                          <m:r>
                            <a:rPr lang="en-US" altLang="zh-CN" i="1">
                              <a:solidFill>
                                <a:schemeClr val="bg1"/>
                              </a:solidFill>
                              <a:latin typeface="Cambria Math" panose="02040503050406030204" pitchFamily="18" charset="0"/>
                              <a:ea typeface="全新硬笔行书简" panose="02010600040101010101" pitchFamily="2" charset="-122"/>
                            </a:rPr>
                            <m:t>+1</m:t>
                          </m:r>
                        </m:sub>
                      </m:sSub>
                      <m:r>
                        <a:rPr lang="en-US" altLang="zh-CN" i="1">
                          <a:solidFill>
                            <a:schemeClr val="bg1"/>
                          </a:solidFill>
                          <a:latin typeface="Cambria Math" panose="02040503050406030204" pitchFamily="18" charset="0"/>
                          <a:ea typeface="全新硬笔行书简" panose="02010600040101010101" pitchFamily="2" charset="-122"/>
                        </a:rPr>
                        <m:t>=</m:t>
                      </m:r>
                      <m:sSub>
                        <m:sSubPr>
                          <m:ctrlPr>
                            <a:rPr lang="en-US" altLang="zh-CN" i="1">
                              <a:solidFill>
                                <a:schemeClr val="bg1"/>
                              </a:solidFill>
                              <a:latin typeface="Cambria Math" panose="02040503050406030204" pitchFamily="18" charset="0"/>
                              <a:ea typeface="全新硬笔行书简" panose="02010600040101010101" pitchFamily="2" charset="-122"/>
                            </a:rPr>
                          </m:ctrlPr>
                        </m:sSubPr>
                        <m:e>
                          <m:r>
                            <a:rPr lang="en-US" altLang="zh-CN" i="1">
                              <a:solidFill>
                                <a:schemeClr val="bg1"/>
                              </a:solidFill>
                              <a:latin typeface="Cambria Math" panose="02040503050406030204" pitchFamily="18" charset="0"/>
                              <a:ea typeface="全新硬笔行书简" panose="02010600040101010101" pitchFamily="2" charset="-122"/>
                            </a:rPr>
                            <m:t>𝑦</m:t>
                          </m:r>
                        </m:e>
                        <m:sub>
                          <m:r>
                            <a:rPr lang="en-US" altLang="zh-CN" i="1">
                              <a:solidFill>
                                <a:schemeClr val="bg1"/>
                              </a:solidFill>
                              <a:latin typeface="Cambria Math" panose="02040503050406030204" pitchFamily="18" charset="0"/>
                              <a:ea typeface="全新硬笔行书简" panose="02010600040101010101" pitchFamily="2" charset="-122"/>
                            </a:rPr>
                            <m:t>𝑛</m:t>
                          </m:r>
                        </m:sub>
                      </m:sSub>
                      <m:r>
                        <a:rPr lang="en-US" altLang="zh-CN" i="1">
                          <a:solidFill>
                            <a:schemeClr val="bg1"/>
                          </a:solidFill>
                          <a:latin typeface="Cambria Math" panose="02040503050406030204" pitchFamily="18" charset="0"/>
                          <a:ea typeface="全新硬笔行书简" panose="02010600040101010101" pitchFamily="2" charset="-122"/>
                        </a:rPr>
                        <m:t>+</m:t>
                      </m:r>
                      <m:f>
                        <m:fPr>
                          <m:ctrlPr>
                            <a:rPr lang="en-US" altLang="zh-CN" i="1">
                              <a:solidFill>
                                <a:schemeClr val="bg1"/>
                              </a:solidFill>
                              <a:latin typeface="Cambria Math" panose="02040503050406030204" pitchFamily="18" charset="0"/>
                              <a:ea typeface="全新硬笔行书简" panose="02010600040101010101" pitchFamily="2" charset="-122"/>
                            </a:rPr>
                          </m:ctrlPr>
                        </m:fPr>
                        <m:num>
                          <m:r>
                            <a:rPr lang="en-US" altLang="zh-CN" i="1">
                              <a:solidFill>
                                <a:schemeClr val="bg1"/>
                              </a:solidFill>
                              <a:latin typeface="Cambria Math" panose="02040503050406030204" pitchFamily="18" charset="0"/>
                              <a:ea typeface="全新硬笔行书简" panose="02010600040101010101" pitchFamily="2" charset="-122"/>
                            </a:rPr>
                            <m:t>h</m:t>
                          </m:r>
                        </m:num>
                        <m:den>
                          <m:r>
                            <a:rPr lang="en-US" altLang="zh-CN" i="1">
                              <a:solidFill>
                                <a:schemeClr val="bg1"/>
                              </a:solidFill>
                              <a:latin typeface="Cambria Math" panose="02040503050406030204" pitchFamily="18" charset="0"/>
                              <a:ea typeface="全新硬笔行书简" panose="02010600040101010101" pitchFamily="2" charset="-122"/>
                            </a:rPr>
                            <m:t>2</m:t>
                          </m:r>
                        </m:den>
                      </m:f>
                      <m:d>
                        <m:dPr>
                          <m:ctrlPr>
                            <a:rPr lang="en-US" altLang="zh-CN" i="1">
                              <a:solidFill>
                                <a:schemeClr val="bg1"/>
                              </a:solidFill>
                              <a:latin typeface="Cambria Math" panose="02040503050406030204" pitchFamily="18" charset="0"/>
                              <a:ea typeface="全新硬笔行书简" panose="02010600040101010101" pitchFamily="2" charset="-122"/>
                            </a:rPr>
                          </m:ctrlPr>
                        </m:dPr>
                        <m:e>
                          <m:r>
                            <a:rPr lang="en-US" altLang="zh-CN" i="1">
                              <a:solidFill>
                                <a:schemeClr val="bg1"/>
                              </a:solidFill>
                              <a:latin typeface="Cambria Math" panose="02040503050406030204" pitchFamily="18" charset="0"/>
                              <a:ea typeface="全新硬笔行书简" panose="02010600040101010101" pitchFamily="2" charset="-122"/>
                            </a:rPr>
                            <m:t>𝑓</m:t>
                          </m:r>
                          <m:r>
                            <a:rPr lang="en-US" altLang="zh-CN" i="1">
                              <a:solidFill>
                                <a:schemeClr val="bg1"/>
                              </a:solidFill>
                              <a:latin typeface="Cambria Math" panose="02040503050406030204" pitchFamily="18" charset="0"/>
                              <a:ea typeface="全新硬笔行书简" panose="02010600040101010101" pitchFamily="2" charset="-122"/>
                            </a:rPr>
                            <m:t>(</m:t>
                          </m:r>
                          <m:sSub>
                            <m:sSubPr>
                              <m:ctrlPr>
                                <a:rPr lang="en-US" altLang="zh-CN" i="1">
                                  <a:solidFill>
                                    <a:schemeClr val="bg1"/>
                                  </a:solidFill>
                                  <a:latin typeface="Cambria Math" panose="02040503050406030204" pitchFamily="18" charset="0"/>
                                  <a:ea typeface="全新硬笔行书简" panose="02010600040101010101" pitchFamily="2" charset="-122"/>
                                </a:rPr>
                              </m:ctrlPr>
                            </m:sSubPr>
                            <m:e>
                              <m:r>
                                <a:rPr lang="en-US" altLang="zh-CN" i="1">
                                  <a:solidFill>
                                    <a:schemeClr val="bg1"/>
                                  </a:solidFill>
                                  <a:latin typeface="Cambria Math" panose="02040503050406030204" pitchFamily="18" charset="0"/>
                                  <a:ea typeface="全新硬笔行书简" panose="02010600040101010101" pitchFamily="2" charset="-122"/>
                                </a:rPr>
                                <m:t>𝑥</m:t>
                              </m:r>
                            </m:e>
                            <m:sub>
                              <m:r>
                                <a:rPr lang="en-US" altLang="zh-CN" i="1">
                                  <a:solidFill>
                                    <a:schemeClr val="bg1"/>
                                  </a:solidFill>
                                  <a:latin typeface="Cambria Math" panose="02040503050406030204" pitchFamily="18" charset="0"/>
                                  <a:ea typeface="全新硬笔行书简" panose="02010600040101010101" pitchFamily="2" charset="-122"/>
                                </a:rPr>
                                <m:t>𝑛</m:t>
                              </m:r>
                              <m:r>
                                <a:rPr lang="en-US" altLang="zh-CN" i="1">
                                  <a:solidFill>
                                    <a:schemeClr val="bg1"/>
                                  </a:solidFill>
                                  <a:latin typeface="Cambria Math" panose="02040503050406030204" pitchFamily="18" charset="0"/>
                                  <a:ea typeface="全新硬笔行书简" panose="02010600040101010101" pitchFamily="2" charset="-122"/>
                                </a:rPr>
                                <m:t>+1</m:t>
                              </m:r>
                            </m:sub>
                          </m:sSub>
                          <m:r>
                            <a:rPr lang="en-US" altLang="zh-CN" i="1">
                              <a:solidFill>
                                <a:schemeClr val="bg1"/>
                              </a:solidFill>
                              <a:latin typeface="Cambria Math" panose="02040503050406030204" pitchFamily="18" charset="0"/>
                              <a:ea typeface="全新硬笔行书简" panose="02010600040101010101" pitchFamily="2" charset="-122"/>
                            </a:rPr>
                            <m:t>,</m:t>
                          </m:r>
                          <m:sSub>
                            <m:sSubPr>
                              <m:ctrlPr>
                                <a:rPr lang="en-US" altLang="zh-CN" i="1">
                                  <a:solidFill>
                                    <a:schemeClr val="bg1"/>
                                  </a:solidFill>
                                  <a:latin typeface="Cambria Math" panose="02040503050406030204" pitchFamily="18" charset="0"/>
                                  <a:ea typeface="全新硬笔行书简" panose="02010600040101010101" pitchFamily="2" charset="-122"/>
                                </a:rPr>
                              </m:ctrlPr>
                            </m:sSubPr>
                            <m:e>
                              <m:r>
                                <a:rPr lang="en-US" altLang="zh-CN" i="1">
                                  <a:solidFill>
                                    <a:schemeClr val="bg1"/>
                                  </a:solidFill>
                                  <a:latin typeface="Cambria Math" panose="02040503050406030204" pitchFamily="18" charset="0"/>
                                  <a:ea typeface="全新硬笔行书简" panose="02010600040101010101" pitchFamily="2" charset="-122"/>
                                </a:rPr>
                                <m:t>𝑚</m:t>
                              </m:r>
                            </m:e>
                            <m:sub>
                              <m:r>
                                <a:rPr lang="en-US" altLang="zh-CN" i="1">
                                  <a:solidFill>
                                    <a:schemeClr val="bg1"/>
                                  </a:solidFill>
                                  <a:latin typeface="Cambria Math" panose="02040503050406030204" pitchFamily="18" charset="0"/>
                                  <a:ea typeface="全新硬笔行书简" panose="02010600040101010101" pitchFamily="2" charset="-122"/>
                                </a:rPr>
                                <m:t>𝑛</m:t>
                              </m:r>
                              <m:r>
                                <a:rPr lang="en-US" altLang="zh-CN" i="1">
                                  <a:solidFill>
                                    <a:schemeClr val="bg1"/>
                                  </a:solidFill>
                                  <a:latin typeface="Cambria Math" panose="02040503050406030204" pitchFamily="18" charset="0"/>
                                  <a:ea typeface="全新硬笔行书简" panose="02010600040101010101" pitchFamily="2" charset="-122"/>
                                </a:rPr>
                                <m:t>+1</m:t>
                              </m:r>
                            </m:sub>
                          </m:sSub>
                          <m:r>
                            <a:rPr lang="en-US" altLang="zh-CN" i="1">
                              <a:solidFill>
                                <a:schemeClr val="bg1"/>
                              </a:solidFill>
                              <a:latin typeface="Cambria Math" panose="02040503050406030204" pitchFamily="18" charset="0"/>
                              <a:ea typeface="全新硬笔行书简" panose="02010600040101010101" pitchFamily="2" charset="-122"/>
                            </a:rPr>
                            <m:t>)+</m:t>
                          </m:r>
                          <m:sSub>
                            <m:sSubPr>
                              <m:ctrlPr>
                                <a:rPr lang="en-US" altLang="zh-CN" i="1">
                                  <a:solidFill>
                                    <a:schemeClr val="bg1"/>
                                  </a:solidFill>
                                  <a:latin typeface="Cambria Math" panose="02040503050406030204" pitchFamily="18" charset="0"/>
                                  <a:ea typeface="全新硬笔行书简" panose="02010600040101010101" pitchFamily="2" charset="-122"/>
                                </a:rPr>
                              </m:ctrlPr>
                            </m:sSubPr>
                            <m:e>
                              <m:r>
                                <a:rPr lang="en-US" altLang="zh-CN" i="1">
                                  <a:solidFill>
                                    <a:schemeClr val="bg1"/>
                                  </a:solidFill>
                                  <a:latin typeface="Cambria Math" panose="02040503050406030204" pitchFamily="18" charset="0"/>
                                  <a:ea typeface="全新硬笔行书简" panose="02010600040101010101" pitchFamily="2" charset="-122"/>
                                </a:rPr>
                                <m:t>𝑓</m:t>
                              </m:r>
                            </m:e>
                            <m:sub>
                              <m:r>
                                <a:rPr lang="en-US" altLang="zh-CN" i="1">
                                  <a:solidFill>
                                    <a:schemeClr val="bg1"/>
                                  </a:solidFill>
                                  <a:latin typeface="Cambria Math" panose="02040503050406030204" pitchFamily="18" charset="0"/>
                                  <a:ea typeface="全新硬笔行书简" panose="02010600040101010101" pitchFamily="2" charset="-122"/>
                                </a:rPr>
                                <m:t>𝑛</m:t>
                              </m:r>
                            </m:sub>
                          </m:sSub>
                        </m:e>
                      </m:d>
                    </m:oMath>
                  </m:oMathPara>
                </a14:m>
                <a:endParaRPr lang="en-US" altLang="zh-CN" dirty="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sSub>
                        <m:sSubPr>
                          <m:ctrlPr>
                            <a:rPr lang="en-US" altLang="zh-CN" i="1">
                              <a:solidFill>
                                <a:schemeClr val="bg1"/>
                              </a:solidFill>
                              <a:latin typeface="Cambria Math" panose="02040503050406030204" pitchFamily="18" charset="0"/>
                              <a:ea typeface="全新硬笔行书简" panose="02010600040101010101" pitchFamily="2" charset="-122"/>
                            </a:rPr>
                          </m:ctrlPr>
                        </m:sSubPr>
                        <m:e>
                          <m:r>
                            <a:rPr lang="en-US" altLang="zh-CN" i="1">
                              <a:solidFill>
                                <a:schemeClr val="bg1"/>
                              </a:solidFill>
                              <a:latin typeface="Cambria Math" panose="02040503050406030204" pitchFamily="18" charset="0"/>
                              <a:ea typeface="全新硬笔行书简" panose="02010600040101010101" pitchFamily="2" charset="-122"/>
                            </a:rPr>
                            <m:t>𝑦</m:t>
                          </m:r>
                        </m:e>
                        <m:sub>
                          <m:r>
                            <a:rPr lang="en-US" altLang="zh-CN" i="1">
                              <a:solidFill>
                                <a:schemeClr val="bg1"/>
                              </a:solidFill>
                              <a:latin typeface="Cambria Math" panose="02040503050406030204" pitchFamily="18" charset="0"/>
                              <a:ea typeface="全新硬笔行书简" panose="02010600040101010101" pitchFamily="2" charset="-122"/>
                            </a:rPr>
                            <m:t>𝑛</m:t>
                          </m:r>
                          <m:r>
                            <a:rPr lang="en-US" altLang="zh-CN" i="1">
                              <a:solidFill>
                                <a:schemeClr val="bg1"/>
                              </a:solidFill>
                              <a:latin typeface="Cambria Math" panose="02040503050406030204" pitchFamily="18" charset="0"/>
                              <a:ea typeface="全新硬笔行书简" panose="02010600040101010101" pitchFamily="2" charset="-122"/>
                            </a:rPr>
                            <m:t>+1</m:t>
                          </m:r>
                        </m:sub>
                      </m:sSub>
                      <m:r>
                        <a:rPr lang="en-US" altLang="zh-CN" i="1">
                          <a:solidFill>
                            <a:schemeClr val="bg1"/>
                          </a:solidFill>
                          <a:latin typeface="Cambria Math" panose="02040503050406030204" pitchFamily="18" charset="0"/>
                          <a:ea typeface="全新硬笔行书简" panose="02010600040101010101" pitchFamily="2" charset="-122"/>
                        </a:rPr>
                        <m:t>=</m:t>
                      </m:r>
                      <m:sSub>
                        <m:sSubPr>
                          <m:ctrlPr>
                            <a:rPr lang="en-US" altLang="zh-CN" i="1">
                              <a:solidFill>
                                <a:schemeClr val="bg1"/>
                              </a:solidFill>
                              <a:latin typeface="Cambria Math" panose="02040503050406030204" pitchFamily="18" charset="0"/>
                              <a:ea typeface="全新硬笔行书简" panose="02010600040101010101" pitchFamily="2" charset="-122"/>
                            </a:rPr>
                          </m:ctrlPr>
                        </m:sSubPr>
                        <m:e>
                          <m:r>
                            <a:rPr lang="en-US" altLang="zh-CN" i="1">
                              <a:solidFill>
                                <a:schemeClr val="bg1"/>
                              </a:solidFill>
                              <a:latin typeface="Cambria Math" panose="02040503050406030204" pitchFamily="18" charset="0"/>
                              <a:ea typeface="全新硬笔行书简" panose="02010600040101010101" pitchFamily="2" charset="-122"/>
                            </a:rPr>
                            <m:t>𝑐</m:t>
                          </m:r>
                        </m:e>
                        <m:sub>
                          <m:r>
                            <a:rPr lang="en-US" altLang="zh-CN" i="1">
                              <a:solidFill>
                                <a:schemeClr val="bg1"/>
                              </a:solidFill>
                              <a:latin typeface="Cambria Math" panose="02040503050406030204" pitchFamily="18" charset="0"/>
                              <a:ea typeface="全新硬笔行书简" panose="02010600040101010101" pitchFamily="2" charset="-122"/>
                            </a:rPr>
                            <m:t>𝑛</m:t>
                          </m:r>
                          <m:r>
                            <a:rPr lang="en-US" altLang="zh-CN" i="1">
                              <a:solidFill>
                                <a:schemeClr val="bg1"/>
                              </a:solidFill>
                              <a:latin typeface="Cambria Math" panose="02040503050406030204" pitchFamily="18" charset="0"/>
                              <a:ea typeface="全新硬笔行书简" panose="02010600040101010101" pitchFamily="2" charset="-122"/>
                            </a:rPr>
                            <m:t>+1</m:t>
                          </m:r>
                        </m:sub>
                      </m:sSub>
                      <m:r>
                        <a:rPr lang="en-US" altLang="zh-CN">
                          <a:solidFill>
                            <a:schemeClr val="bg1"/>
                          </a:solidFill>
                          <a:latin typeface="Cambria Math" panose="02040503050406030204" pitchFamily="18" charset="0"/>
                          <a:ea typeface="全新硬笔行书简" panose="02010600040101010101" pitchFamily="2" charset="-122"/>
                        </a:rPr>
                        <m:t>−</m:t>
                      </m:r>
                      <m:f>
                        <m:fPr>
                          <m:ctrlPr>
                            <a:rPr lang="en-US" altLang="zh-CN" i="1">
                              <a:solidFill>
                                <a:schemeClr val="bg1"/>
                              </a:solidFill>
                              <a:latin typeface="Cambria Math" panose="02040503050406030204" pitchFamily="18" charset="0"/>
                              <a:ea typeface="全新硬笔行书简" panose="02010600040101010101" pitchFamily="2" charset="-122"/>
                            </a:rPr>
                          </m:ctrlPr>
                        </m:fPr>
                        <m:num>
                          <m:r>
                            <a:rPr lang="en-US" altLang="zh-CN" i="1">
                              <a:solidFill>
                                <a:schemeClr val="bg1"/>
                              </a:solidFill>
                              <a:latin typeface="Cambria Math" panose="02040503050406030204" pitchFamily="18" charset="0"/>
                              <a:ea typeface="全新硬笔行书简" panose="02010600040101010101" pitchFamily="2" charset="-122"/>
                            </a:rPr>
                            <m:t>1</m:t>
                          </m:r>
                        </m:num>
                        <m:den>
                          <m:r>
                            <a:rPr lang="en-US" altLang="zh-CN" i="1">
                              <a:solidFill>
                                <a:schemeClr val="bg1"/>
                              </a:solidFill>
                              <a:latin typeface="Cambria Math" panose="02040503050406030204" pitchFamily="18" charset="0"/>
                              <a:ea typeface="全新硬笔行书简" panose="02010600040101010101" pitchFamily="2" charset="-122"/>
                            </a:rPr>
                            <m:t>6</m:t>
                          </m:r>
                        </m:den>
                      </m:f>
                      <m:r>
                        <a:rPr lang="en-US" altLang="zh-CN" i="1">
                          <a:solidFill>
                            <a:schemeClr val="bg1"/>
                          </a:solidFill>
                          <a:latin typeface="Cambria Math" panose="02040503050406030204" pitchFamily="18" charset="0"/>
                          <a:ea typeface="全新硬笔行书简" panose="02010600040101010101" pitchFamily="2" charset="-122"/>
                        </a:rPr>
                        <m:t>(</m:t>
                      </m:r>
                      <m:sSub>
                        <m:sSubPr>
                          <m:ctrlPr>
                            <a:rPr lang="en-US" altLang="zh-CN" i="1">
                              <a:solidFill>
                                <a:schemeClr val="bg1"/>
                              </a:solidFill>
                              <a:latin typeface="Cambria Math" panose="02040503050406030204" pitchFamily="18" charset="0"/>
                              <a:ea typeface="全新硬笔行书简" panose="02010600040101010101" pitchFamily="2" charset="-122"/>
                            </a:rPr>
                          </m:ctrlPr>
                        </m:sSubPr>
                        <m:e>
                          <m:r>
                            <a:rPr lang="en-US" altLang="zh-CN" i="1">
                              <a:solidFill>
                                <a:schemeClr val="bg1"/>
                              </a:solidFill>
                              <a:latin typeface="Cambria Math" panose="02040503050406030204" pitchFamily="18" charset="0"/>
                              <a:ea typeface="全新硬笔行书简" panose="02010600040101010101" pitchFamily="2" charset="-122"/>
                            </a:rPr>
                            <m:t>𝑐</m:t>
                          </m:r>
                        </m:e>
                        <m:sub>
                          <m:r>
                            <a:rPr lang="en-US" altLang="zh-CN" i="1">
                              <a:solidFill>
                                <a:schemeClr val="bg1"/>
                              </a:solidFill>
                              <a:latin typeface="Cambria Math" panose="02040503050406030204" pitchFamily="18" charset="0"/>
                              <a:ea typeface="全新硬笔行书简" panose="02010600040101010101" pitchFamily="2" charset="-122"/>
                            </a:rPr>
                            <m:t>𝑛</m:t>
                          </m:r>
                          <m:r>
                            <a:rPr lang="en-US" altLang="zh-CN" i="1">
                              <a:solidFill>
                                <a:schemeClr val="bg1"/>
                              </a:solidFill>
                              <a:latin typeface="Cambria Math" panose="02040503050406030204" pitchFamily="18" charset="0"/>
                              <a:ea typeface="全新硬笔行书简" panose="02010600040101010101" pitchFamily="2" charset="-122"/>
                            </a:rPr>
                            <m:t>+1</m:t>
                          </m:r>
                        </m:sub>
                      </m:sSub>
                      <m:r>
                        <a:rPr lang="en-US" altLang="zh-CN" i="1">
                          <a:solidFill>
                            <a:schemeClr val="bg1"/>
                          </a:solidFill>
                          <a:latin typeface="Cambria Math" panose="02040503050406030204" pitchFamily="18" charset="0"/>
                          <a:ea typeface="全新硬笔行书简" panose="02010600040101010101" pitchFamily="2" charset="-122"/>
                        </a:rPr>
                        <m:t>−</m:t>
                      </m:r>
                      <m:sSub>
                        <m:sSubPr>
                          <m:ctrlPr>
                            <a:rPr lang="en-US" altLang="zh-CN" i="1">
                              <a:solidFill>
                                <a:schemeClr val="bg1"/>
                              </a:solidFill>
                              <a:latin typeface="Cambria Math" panose="02040503050406030204" pitchFamily="18" charset="0"/>
                              <a:ea typeface="全新硬笔行书简" panose="02010600040101010101" pitchFamily="2" charset="-122"/>
                            </a:rPr>
                          </m:ctrlPr>
                        </m:sSubPr>
                        <m:e>
                          <m:r>
                            <a:rPr lang="en-US" altLang="zh-CN" i="1">
                              <a:solidFill>
                                <a:schemeClr val="bg1"/>
                              </a:solidFill>
                              <a:latin typeface="Cambria Math" panose="02040503050406030204" pitchFamily="18" charset="0"/>
                              <a:ea typeface="全新硬笔行书简" panose="02010600040101010101" pitchFamily="2" charset="-122"/>
                            </a:rPr>
                            <m:t>𝑝</m:t>
                          </m:r>
                        </m:e>
                        <m:sub>
                          <m:r>
                            <a:rPr lang="en-US" altLang="zh-CN" i="1">
                              <a:solidFill>
                                <a:schemeClr val="bg1"/>
                              </a:solidFill>
                              <a:latin typeface="Cambria Math" panose="02040503050406030204" pitchFamily="18" charset="0"/>
                              <a:ea typeface="全新硬笔行书简" panose="02010600040101010101" pitchFamily="2" charset="-122"/>
                            </a:rPr>
                            <m:t>𝑛</m:t>
                          </m:r>
                          <m:r>
                            <a:rPr lang="en-US" altLang="zh-CN" i="1">
                              <a:solidFill>
                                <a:schemeClr val="bg1"/>
                              </a:solidFill>
                              <a:latin typeface="Cambria Math" panose="02040503050406030204" pitchFamily="18" charset="0"/>
                              <a:ea typeface="全新硬笔行书简" panose="02010600040101010101" pitchFamily="2" charset="-122"/>
                            </a:rPr>
                            <m:t>+1</m:t>
                          </m:r>
                        </m:sub>
                      </m:sSub>
                      <m:r>
                        <a:rPr lang="en-US" altLang="zh-CN" i="1">
                          <a:solidFill>
                            <a:schemeClr val="bg1"/>
                          </a:solidFill>
                          <a:latin typeface="Cambria Math" panose="02040503050406030204" pitchFamily="18" charset="0"/>
                          <a:ea typeface="全新硬笔行书简" panose="02010600040101010101" pitchFamily="2" charset="-122"/>
                        </a:rPr>
                        <m:t>)</m:t>
                      </m:r>
                    </m:oMath>
                  </m:oMathPara>
                </a14:m>
                <a:endParaRPr lang="en-US" altLang="zh-CN" dirty="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13" name="矩形 12"/>
              <p:cNvSpPr>
                <a:spLocks noRot="1" noChangeAspect="1" noMove="1" noResize="1" noEditPoints="1" noAdjustHandles="1" noChangeArrowheads="1" noChangeShapeType="1" noTextEdit="1"/>
              </p:cNvSpPr>
              <p:nvPr/>
            </p:nvSpPr>
            <p:spPr>
              <a:xfrm>
                <a:off x="2286000" y="4648168"/>
                <a:ext cx="4572000" cy="2186945"/>
              </a:xfrm>
              <a:prstGeom prst="rect">
                <a:avLst/>
              </a:prstGeom>
              <a:blipFill>
                <a:blip r:embed="rId7"/>
                <a:stretch>
                  <a:fillRect/>
                </a:stretch>
              </a:blipFill>
              <a:ln>
                <a:solidFill>
                  <a:srgbClr val="FF0000"/>
                </a:solidFill>
              </a:ln>
            </p:spPr>
            <p:txBody>
              <a:bodyPr/>
              <a:lstStyle/>
              <a:p>
                <a:r>
                  <a:rPr lang="zh-CN" altLang="en-US">
                    <a:noFill/>
                  </a:rPr>
                  <a:t> </a:t>
                </a:r>
              </a:p>
            </p:txBody>
          </p:sp>
        </mc:Fallback>
      </mc:AlternateContent>
      <p:sp>
        <p:nvSpPr>
          <p:cNvPr id="14" name="右箭头 13"/>
          <p:cNvSpPr/>
          <p:nvPr/>
        </p:nvSpPr>
        <p:spPr>
          <a:xfrm>
            <a:off x="533506" y="5105356"/>
            <a:ext cx="1676356" cy="10667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修正的预报校正格式</a:t>
            </a:r>
            <a:endParaRPr lang="zh-CN" altLang="en-US" dirty="0"/>
          </a:p>
        </p:txBody>
      </p:sp>
    </p:spTree>
    <p:extLst>
      <p:ext uri="{BB962C8B-B14F-4D97-AF65-F5344CB8AC3E}">
        <p14:creationId xmlns:p14="http://schemas.microsoft.com/office/powerpoint/2010/main" val="3953148754"/>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53" presetClass="entr" presetSubtype="16" fill="hold" grpId="0" nodeType="click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500" fill="hold"/>
                                        <p:tgtEl>
                                          <p:spTgt spid="8"/>
                                        </p:tgtEl>
                                        <p:attrNameLst>
                                          <p:attrName>ppt_w</p:attrName>
                                        </p:attrNameLst>
                                      </p:cBhvr>
                                      <p:tavLst>
                                        <p:tav tm="0">
                                          <p:val>
                                            <p:fltVal val="0"/>
                                          </p:val>
                                        </p:tav>
                                        <p:tav tm="100000">
                                          <p:val>
                                            <p:strVal val="#ppt_w"/>
                                          </p:val>
                                        </p:tav>
                                      </p:tavLst>
                                    </p:anim>
                                    <p:anim calcmode="lin" valueType="num">
                                      <p:cBhvr>
                                        <p:cTn id="17" dur="500" fill="hold"/>
                                        <p:tgtEl>
                                          <p:spTgt spid="8"/>
                                        </p:tgtEl>
                                        <p:attrNameLst>
                                          <p:attrName>ppt_h</p:attrName>
                                        </p:attrNameLst>
                                      </p:cBhvr>
                                      <p:tavLst>
                                        <p:tav tm="0">
                                          <p:val>
                                            <p:fltVal val="0"/>
                                          </p:val>
                                        </p:tav>
                                        <p:tav tm="100000">
                                          <p:val>
                                            <p:strVal val="#ppt_h"/>
                                          </p:val>
                                        </p:tav>
                                      </p:tavLst>
                                    </p:anim>
                                    <p:animEffect transition="in" filter="fade">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500" fill="hold"/>
                                        <p:tgtEl>
                                          <p:spTgt spid="9"/>
                                        </p:tgtEl>
                                        <p:attrNameLst>
                                          <p:attrName>ppt_w</p:attrName>
                                        </p:attrNameLst>
                                      </p:cBhvr>
                                      <p:tavLst>
                                        <p:tav tm="0">
                                          <p:val>
                                            <p:fltVal val="0"/>
                                          </p:val>
                                        </p:tav>
                                        <p:tav tm="100000">
                                          <p:val>
                                            <p:strVal val="#ppt_w"/>
                                          </p:val>
                                        </p:tav>
                                      </p:tavLst>
                                    </p:anim>
                                    <p:anim calcmode="lin" valueType="num">
                                      <p:cBhvr>
                                        <p:cTn id="24" dur="500" fill="hold"/>
                                        <p:tgtEl>
                                          <p:spTgt spid="9"/>
                                        </p:tgtEl>
                                        <p:attrNameLst>
                                          <p:attrName>ppt_h</p:attrName>
                                        </p:attrNameLst>
                                      </p:cBhvr>
                                      <p:tavLst>
                                        <p:tav tm="0">
                                          <p:val>
                                            <p:fltVal val="0"/>
                                          </p:val>
                                        </p:tav>
                                        <p:tav tm="100000">
                                          <p:val>
                                            <p:strVal val="#ppt_h"/>
                                          </p:val>
                                        </p:tav>
                                      </p:tavLst>
                                    </p:anim>
                                    <p:animEffect transition="in" filter="fade">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12"/>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11"/>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fade">
                                      <p:cBhvr>
                                        <p:cTn id="38" dur="1000"/>
                                        <p:tgtEl>
                                          <p:spTgt spid="10"/>
                                        </p:tgtEl>
                                      </p:cBhvr>
                                    </p:animEffect>
                                    <p:anim calcmode="lin" valueType="num">
                                      <p:cBhvr>
                                        <p:cTn id="39" dur="1000" fill="hold"/>
                                        <p:tgtEl>
                                          <p:spTgt spid="10"/>
                                        </p:tgtEl>
                                        <p:attrNameLst>
                                          <p:attrName>ppt_x</p:attrName>
                                        </p:attrNameLst>
                                      </p:cBhvr>
                                      <p:tavLst>
                                        <p:tav tm="0">
                                          <p:val>
                                            <p:strVal val="#ppt_x"/>
                                          </p:val>
                                        </p:tav>
                                        <p:tav tm="100000">
                                          <p:val>
                                            <p:strVal val="#ppt_x"/>
                                          </p:val>
                                        </p:tav>
                                      </p:tavLst>
                                    </p:anim>
                                    <p:anim calcmode="lin" valueType="num">
                                      <p:cBhvr>
                                        <p:cTn id="40"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53" presetClass="entr" presetSubtype="16" fill="hold" grpId="0" nodeType="clickEffect">
                                  <p:stCondLst>
                                    <p:cond delay="0"/>
                                  </p:stCondLst>
                                  <p:childTnLst>
                                    <p:set>
                                      <p:cBhvr>
                                        <p:cTn id="44" dur="1" fill="hold">
                                          <p:stCondLst>
                                            <p:cond delay="0"/>
                                          </p:stCondLst>
                                        </p:cTn>
                                        <p:tgtEl>
                                          <p:spTgt spid="5"/>
                                        </p:tgtEl>
                                        <p:attrNameLst>
                                          <p:attrName>style.visibility</p:attrName>
                                        </p:attrNameLst>
                                      </p:cBhvr>
                                      <p:to>
                                        <p:strVal val="visible"/>
                                      </p:to>
                                    </p:set>
                                    <p:anim calcmode="lin" valueType="num">
                                      <p:cBhvr>
                                        <p:cTn id="45" dur="500" fill="hold"/>
                                        <p:tgtEl>
                                          <p:spTgt spid="5"/>
                                        </p:tgtEl>
                                        <p:attrNameLst>
                                          <p:attrName>ppt_w</p:attrName>
                                        </p:attrNameLst>
                                      </p:cBhvr>
                                      <p:tavLst>
                                        <p:tav tm="0">
                                          <p:val>
                                            <p:fltVal val="0"/>
                                          </p:val>
                                        </p:tav>
                                        <p:tav tm="100000">
                                          <p:val>
                                            <p:strVal val="#ppt_w"/>
                                          </p:val>
                                        </p:tav>
                                      </p:tavLst>
                                    </p:anim>
                                    <p:anim calcmode="lin" valueType="num">
                                      <p:cBhvr>
                                        <p:cTn id="46" dur="500" fill="hold"/>
                                        <p:tgtEl>
                                          <p:spTgt spid="5"/>
                                        </p:tgtEl>
                                        <p:attrNameLst>
                                          <p:attrName>ppt_h</p:attrName>
                                        </p:attrNameLst>
                                      </p:cBhvr>
                                      <p:tavLst>
                                        <p:tav tm="0">
                                          <p:val>
                                            <p:fltVal val="0"/>
                                          </p:val>
                                        </p:tav>
                                        <p:tav tm="100000">
                                          <p:val>
                                            <p:strVal val="#ppt_h"/>
                                          </p:val>
                                        </p:tav>
                                      </p:tavLst>
                                    </p:anim>
                                    <p:animEffect transition="in" filter="fade">
                                      <p:cBhvr>
                                        <p:cTn id="47" dur="500"/>
                                        <p:tgtEl>
                                          <p:spTgt spid="5"/>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500"/>
                                        <p:tgtEl>
                                          <p:spTgt spid="14"/>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3"/>
                                        </p:tgtEl>
                                        <p:attrNameLst>
                                          <p:attrName>style.visibility</p:attrName>
                                        </p:attrNameLst>
                                      </p:cBhvr>
                                      <p:to>
                                        <p:strVal val="visible"/>
                                      </p:to>
                                    </p:set>
                                    <p:animEffect transition="in" filter="fade">
                                      <p:cBhvr>
                                        <p:cTn id="5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bldLvl="5"/>
      <p:bldP spid="5" grpId="0"/>
      <p:bldP spid="7" grpId="0"/>
      <p:bldP spid="8" grpId="0"/>
      <p:bldP spid="9" grpId="0"/>
      <p:bldP spid="10" grpId="0"/>
      <p:bldP spid="11" grpId="0" animBg="1"/>
      <p:bldP spid="12" grpId="0" animBg="1"/>
      <p:bldP spid="13" grpId="0" animBg="1"/>
      <p:bldP spid="14"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152516" y="990664"/>
                <a:ext cx="4267088" cy="6019642"/>
              </a:xfrm>
            </p:spPr>
            <p:txBody>
              <a:bodyPr>
                <a:noAutofit/>
              </a:bodyPr>
              <a:lstStyle/>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与二阶亚当姆斯预报</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校正系数及误差补偿方法相同，可构造</a:t>
                </a:r>
                <a:r>
                  <a:rPr lang="zh-CN" altLang="en-US" sz="2400" b="1" dirty="0" smtClean="0">
                    <a:solidFill>
                      <a:srgbClr val="FF0000"/>
                    </a:solidFill>
                    <a:latin typeface="Times New Roman" panose="02020603050405020304" pitchFamily="18" charset="0"/>
                    <a:ea typeface="全新硬笔行书简" panose="02010600040101010101" pitchFamily="2" charset="-122"/>
                    <a:cs typeface="Times New Roman" panose="02020603050405020304" pitchFamily="18" charset="0"/>
                  </a:rPr>
                  <a:t>四阶亚当姆斯预报</a:t>
                </a:r>
                <a:r>
                  <a:rPr lang="en-US" altLang="zh-CN" sz="2400" b="1" dirty="0" smtClean="0">
                    <a:solidFill>
                      <a:srgbClr val="FF0000"/>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2400" b="1" dirty="0" smtClean="0">
                    <a:solidFill>
                      <a:srgbClr val="FF0000"/>
                    </a:solidFill>
                    <a:latin typeface="Times New Roman" panose="02020603050405020304" pitchFamily="18" charset="0"/>
                    <a:ea typeface="全新硬笔行书简" panose="02010600040101010101" pitchFamily="2" charset="-122"/>
                    <a:cs typeface="Times New Roman" panose="02020603050405020304" pitchFamily="18" charset="0"/>
                  </a:rPr>
                  <a:t>校正格式</a:t>
                </a:r>
                <a:r>
                  <a:rPr lang="en-US" altLang="zh-CN" sz="2400" b="1" dirty="0" smtClean="0">
                    <a:solidFill>
                      <a:srgbClr val="FF0000"/>
                    </a:solidFill>
                    <a:latin typeface="Times New Roman" panose="02020603050405020304" pitchFamily="18" charset="0"/>
                    <a:ea typeface="全新硬笔行书简" panose="02010600040101010101" pitchFamily="2" charset="-122"/>
                    <a:cs typeface="Times New Roman" panose="02020603050405020304" pitchFamily="18" charset="0"/>
                  </a:rPr>
                  <a:t>(PECE):</a:t>
                </a:r>
              </a:p>
              <a:p>
                <a14:m>
                  <m:oMath xmlns:m="http://schemas.openxmlformats.org/officeDocument/2006/math">
                    <m:r>
                      <a:rPr lang="zh-CN" altLang="en-US" sz="2400" b="1" i="1" dirty="0"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预测</m:t>
                    </m:r>
                  </m:oMath>
                </a14:m>
                <a:r>
                  <a:rPr lang="en-US" altLang="zh-CN"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P</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14:m>
                  <m:oMath xmlns:m="http://schemas.openxmlformats.org/officeDocument/2006/math">
                    <m:sSub>
                      <m:sSub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e>
                      <m: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num>
                      <m:den>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𝟐𝟒</m:t>
                        </m:r>
                      </m:den>
                    </m:f>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𝟓𝟓</m:t>
                    </m:r>
                    <m:sSub>
                      <m:sSub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𝟓𝟗</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𝟑𝟕</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𝟗</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r>
                  <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p>
              <a:p>
                <a:r>
                  <a:rPr lang="zh-CN" altLang="en-US" sz="2400" b="1" dirty="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a:t>求值</a:t>
                </a:r>
                <a:r>
                  <a:rPr lang="en-US" altLang="zh-CN" sz="2400" b="1" dirty="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a:t>E</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14:m>
                  <m:oMath xmlns:m="http://schemas.openxmlformats.org/officeDocument/2006/math">
                    <m:sSubSup>
                      <m:sSub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Sup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  </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sup>
                    </m:sSubSup>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oMath>
                </a14:m>
                <a:r>
                  <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p>
              <a:p>
                <a:r>
                  <a:rPr lang="zh-CN" altLang="en-US" sz="2400" b="1" dirty="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a:t>校正</a:t>
                </a:r>
                <a:r>
                  <a:rPr lang="en-US" altLang="zh-CN" sz="2400" b="1" dirty="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a:t>C</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14:m>
                  <m:oMath xmlns:m="http://schemas.openxmlformats.org/officeDocument/2006/math">
                    <m:sSub>
                      <m:sSub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  </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num>
                      <m:den>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𝟐𝟒</m:t>
                        </m:r>
                      </m:den>
                    </m:f>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𝟗</m:t>
                    </m:r>
                    <m:sSubSup>
                      <m:sSub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sup>
                    </m:sSubSup>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𝟏𝟗</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r>
                  <a:rPr lang="en-US" altLang="zh-CN" sz="20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endPar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a:t>求值</a:t>
                </a:r>
                <a:r>
                  <a:rPr lang="en-US" altLang="zh-CN" sz="2400" b="1" dirty="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a:t>E</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14:m>
                  <m:oMath xmlns:m="http://schemas.openxmlformats.org/officeDocument/2006/math">
                    <m:sSub>
                      <m:sSub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  </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endPar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如果还利用局部截断误差</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e>
                        <m: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𝟐𝟓𝟏</m:t>
                          </m:r>
                        </m:num>
                        <m:den>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𝟕𝟐𝟎</m:t>
                          </m:r>
                        </m:den>
                      </m:f>
                      <m:sSup>
                        <m:sSup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m:t>
                          </m:r>
                        </m:sup>
                      </m:sSup>
                      <m:sSup>
                        <m:sSup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d>
                            <m:d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m:t>
                              </m:r>
                            </m:e>
                          </m:d>
                        </m:sup>
                      </m:sSup>
                      <m:d>
                        <m:d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𝜼</m:t>
                              </m:r>
                            </m:e>
                            <m: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e>
                      </m:d>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m:oMathPara>
                </a14:m>
                <a:endParaRPr lang="en-US" altLang="zh-CN" sz="20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𝟏𝟗</m:t>
                          </m:r>
                        </m:num>
                        <m:den>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𝟕𝟐𝟎</m:t>
                          </m:r>
                        </m:den>
                      </m:f>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m:t>
                          </m:r>
                        </m:sup>
                      </m:sSup>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m:t>
                              </m:r>
                            </m:e>
                          </m:d>
                        </m:sup>
                      </m:sSup>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𝜼</m:t>
                              </m:r>
                            </m:e>
                            <m: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e>
                      </m:d>
                    </m:oMath>
                  </m:oMathPara>
                </a14:m>
                <a:endPar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endPar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152516" y="990664"/>
                <a:ext cx="4267088" cy="6019642"/>
              </a:xfrm>
              <a:blipFill>
                <a:blip r:embed="rId3"/>
                <a:stretch>
                  <a:fillRect l="-2143" t="-1520" r="-714"/>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 name="矩形 2"/>
              <p:cNvSpPr/>
              <p:nvPr/>
            </p:nvSpPr>
            <p:spPr>
              <a:xfrm>
                <a:off x="4544568" y="905256"/>
                <a:ext cx="4370718" cy="4383316"/>
              </a:xfrm>
              <a:prstGeom prst="rect">
                <a:avLst/>
              </a:prstGeom>
            </p:spPr>
            <p:txBody>
              <a:bodyPr wrap="square">
                <a:spAutoFit/>
              </a:bodyPr>
              <a:lstStyle/>
              <a:p>
                <a:r>
                  <a:rPr lang="zh-CN" altLang="en-US"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对以上格式修正，就可得到</a:t>
                </a:r>
                <a:r>
                  <a:rPr lang="zh-CN" altLang="en-US" sz="2000" b="1" dirty="0">
                    <a:solidFill>
                      <a:srgbClr val="FF0000"/>
                    </a:solidFill>
                    <a:latin typeface="Times New Roman" panose="02020603050405020304" pitchFamily="18" charset="0"/>
                    <a:ea typeface="全新硬笔行书简" panose="02010600040101010101" pitchFamily="2" charset="-122"/>
                    <a:cs typeface="Times New Roman" panose="02020603050405020304" pitchFamily="18" charset="0"/>
                  </a:rPr>
                  <a:t>四阶亚当姆斯修正预报</a:t>
                </a:r>
                <a:r>
                  <a:rPr lang="en-US" altLang="zh-CN" sz="2000" b="1" dirty="0">
                    <a:solidFill>
                      <a:srgbClr val="FF0000"/>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2000" b="1" dirty="0">
                    <a:solidFill>
                      <a:srgbClr val="FF0000"/>
                    </a:solidFill>
                    <a:latin typeface="Times New Roman" panose="02020603050405020304" pitchFamily="18" charset="0"/>
                    <a:ea typeface="全新硬笔行书简" panose="02010600040101010101" pitchFamily="2" charset="-122"/>
                    <a:cs typeface="Times New Roman" panose="02020603050405020304" pitchFamily="18" charset="0"/>
                  </a:rPr>
                  <a:t>校正格式</a:t>
                </a:r>
                <a:r>
                  <a:rPr lang="en-US" altLang="zh-CN" sz="2000" b="1" dirty="0">
                    <a:solidFill>
                      <a:srgbClr val="FF0000"/>
                    </a:solidFill>
                    <a:latin typeface="Times New Roman" panose="02020603050405020304" pitchFamily="18" charset="0"/>
                    <a:ea typeface="全新硬笔行书简" panose="02010600040101010101" pitchFamily="2" charset="-122"/>
                    <a:cs typeface="Times New Roman" panose="02020603050405020304" pitchFamily="18" charset="0"/>
                  </a:rPr>
                  <a:t>(PMECME</a:t>
                </a:r>
                <a:r>
                  <a:rPr lang="en-US" altLang="zh-CN" sz="2000" b="1" dirty="0" smtClean="0">
                    <a:solidFill>
                      <a:srgbClr val="FF0000"/>
                    </a:solidFill>
                    <a:latin typeface="Times New Roman" panose="02020603050405020304" pitchFamily="18" charset="0"/>
                    <a:ea typeface="全新硬笔行书简" panose="02010600040101010101" pitchFamily="2" charset="-122"/>
                    <a:cs typeface="Times New Roman" panose="02020603050405020304" pitchFamily="18" charset="0"/>
                  </a:rPr>
                  <a:t>):</a:t>
                </a:r>
              </a:p>
              <a:p>
                <a:endParaRPr lang="en-US" altLang="zh-CN" sz="2000" b="1" dirty="0">
                  <a:solidFill>
                    <a:srgbClr val="FF0000"/>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en-US" altLang="zh-CN" sz="20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P</a:t>
                </a:r>
                <a:r>
                  <a:rPr lang="en-US" altLang="zh-CN" sz="20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14:m>
                  <m:oMath xmlns:m="http://schemas.openxmlformats.org/officeDocument/2006/math">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num>
                      <m:den>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𝟐𝟒</m:t>
                        </m:r>
                      </m:den>
                    </m:f>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𝟓𝟓</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𝟓𝟗</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            </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𝟑𝟕</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𝟗</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r>
                  <a:rPr lang="en-US" altLang="zh-CN" sz="20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endPar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en-US" altLang="zh-CN" sz="20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M</a:t>
                </a:r>
                <a:r>
                  <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14:m>
                  <m:oMath xmlns:m="http://schemas.openxmlformats.org/officeDocument/2006/math">
                    <m:sSub>
                      <m:sSub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𝒎</m:t>
                        </m:r>
                      </m:e>
                      <m: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𝟐𝟓𝟏</m:t>
                        </m:r>
                      </m:num>
                      <m:den>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𝟐𝟕𝟎</m:t>
                        </m:r>
                      </m:den>
                    </m:f>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e>
                      <m: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endPar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en-US" altLang="zh-CN" sz="2000" b="1" dirty="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E</a:t>
                </a:r>
                <a:r>
                  <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14:m>
                  <m:oMath xmlns:m="http://schemas.openxmlformats.org/officeDocument/2006/math">
                    <m:sSubSup>
                      <m:sSub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 </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sup>
                    </m:sSub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oMath>
                </a14:m>
                <a:r>
                  <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p>
              <a:p>
                <a:r>
                  <a:rPr lang="en-US" altLang="zh-CN" sz="2000" b="1" dirty="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C</a:t>
                </a:r>
                <a:r>
                  <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14:m>
                  <m:oMath xmlns:m="http://schemas.openxmlformats.org/officeDocument/2006/math">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num>
                      <m:den>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𝟐𝟒</m:t>
                        </m:r>
                      </m:den>
                    </m:f>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𝟗</m:t>
                    </m:r>
                    <m:sSubSup>
                      <m:sSub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sup>
                    </m:sSub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𝟏𝟗</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             </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r>
                  <a:rPr lang="en-US" altLang="zh-CN" sz="20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endPar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en-US" altLang="zh-CN" sz="2000" b="1" dirty="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M</a:t>
                </a:r>
                <a:r>
                  <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14:m>
                  <m:oMath xmlns:m="http://schemas.openxmlformats.org/officeDocument/2006/math">
                    <m:sSub>
                      <m:sSub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𝟏𝟗</m:t>
                        </m:r>
                      </m:num>
                      <m:den>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𝟐𝟕𝟎</m:t>
                        </m:r>
                      </m:den>
                    </m:f>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endPar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en-US" altLang="zh-CN" sz="2000" b="1" dirty="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E</a:t>
                </a:r>
                <a:r>
                  <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14:m>
                  <m:oMath xmlns:m="http://schemas.openxmlformats.org/officeDocument/2006/math">
                    <m:sSub>
                      <m:sSub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endParaRPr lang="en-US" altLang="zh-CN" sz="20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endParaRPr lang="en-US" altLang="zh-CN" sz="20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Choice>
        <mc:Fallback xmlns="">
          <p:sp>
            <p:nvSpPr>
              <p:cNvPr id="3" name="矩形 2"/>
              <p:cNvSpPr>
                <a:spLocks noRot="1" noChangeAspect="1" noMove="1" noResize="1" noEditPoints="1" noAdjustHandles="1" noChangeArrowheads="1" noChangeShapeType="1" noTextEdit="1"/>
              </p:cNvSpPr>
              <p:nvPr/>
            </p:nvSpPr>
            <p:spPr>
              <a:xfrm>
                <a:off x="4544568" y="905256"/>
                <a:ext cx="4370718" cy="4383316"/>
              </a:xfrm>
              <a:prstGeom prst="rect">
                <a:avLst/>
              </a:prstGeom>
              <a:blipFill>
                <a:blip r:embed="rId4"/>
                <a:stretch>
                  <a:fillRect l="-1536" t="-834" r="-2374"/>
                </a:stretch>
              </a:blipFill>
            </p:spPr>
            <p:txBody>
              <a:bodyPr/>
              <a:lstStyle/>
              <a:p>
                <a:r>
                  <a:rPr lang="zh-CN" altLang="en-US">
                    <a:noFill/>
                  </a:rPr>
                  <a:t> </a:t>
                </a:r>
              </a:p>
            </p:txBody>
          </p:sp>
        </mc:Fallback>
      </mc:AlternateContent>
      <p:sp>
        <p:nvSpPr>
          <p:cNvPr id="5" name="矩形 4"/>
          <p:cNvSpPr/>
          <p:nvPr/>
        </p:nvSpPr>
        <p:spPr>
          <a:xfrm>
            <a:off x="304912" y="304882"/>
            <a:ext cx="7848394" cy="523220"/>
          </a:xfrm>
          <a:prstGeom prst="rect">
            <a:avLst/>
          </a:prstGeom>
        </p:spPr>
        <p:txBody>
          <a:bodyPr wrap="square">
            <a:spAutoFit/>
          </a:bodyPr>
          <a:lstStyle/>
          <a:p>
            <a:r>
              <a:rPr lang="en-US" altLang="zh-CN" sz="28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3.4  </a:t>
            </a:r>
            <a:r>
              <a:rPr lang="zh-CN" altLang="en-US" sz="28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亚当姆斯预报</a:t>
            </a:r>
            <a:r>
              <a:rPr lang="en-US" altLang="zh-CN" sz="28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28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校正系统及误差补偿方法</a:t>
            </a:r>
            <a:endParaRPr lang="en-US" altLang="zh-CN" sz="28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374323782"/>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3">
                                            <p:txEl>
                                              <p:pRg st="0" end="0"/>
                                            </p:txEl>
                                          </p:spTgt>
                                        </p:tgtEl>
                                        <p:attrNameLst>
                                          <p:attrName>style.visibility</p:attrName>
                                        </p:attrNameLst>
                                      </p:cBhvr>
                                      <p:to>
                                        <p:strVal val="visible"/>
                                      </p:to>
                                    </p:set>
                                    <p:animEffect transition="in" filter="fade">
                                      <p:cBhvr>
                                        <p:cTn id="39" dur="1000"/>
                                        <p:tgtEl>
                                          <p:spTgt spid="3">
                                            <p:txEl>
                                              <p:pRg st="0" end="0"/>
                                            </p:txEl>
                                          </p:spTgt>
                                        </p:tgtEl>
                                      </p:cBhvr>
                                    </p:animEffect>
                                    <p:anim calcmode="lin" valueType="num">
                                      <p:cBhvr>
                                        <p:cTn id="40"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3">
                                            <p:txEl>
                                              <p:pRg st="2" end="2"/>
                                            </p:txEl>
                                          </p:spTgt>
                                        </p:tgtEl>
                                        <p:attrNameLst>
                                          <p:attrName>style.visibility</p:attrName>
                                        </p:attrNameLst>
                                      </p:cBhvr>
                                      <p:to>
                                        <p:strVal val="visible"/>
                                      </p:to>
                                    </p:set>
                                    <p:animEffect transition="in" filter="fade">
                                      <p:cBhvr>
                                        <p:cTn id="46" dur="1000"/>
                                        <p:tgtEl>
                                          <p:spTgt spid="3">
                                            <p:txEl>
                                              <p:pRg st="2" end="2"/>
                                            </p:txEl>
                                          </p:spTgt>
                                        </p:tgtEl>
                                      </p:cBhvr>
                                    </p:animEffect>
                                    <p:anim calcmode="lin" valueType="num">
                                      <p:cBhvr>
                                        <p:cTn id="4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4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grpId="0" nodeType="clickEffect">
                                  <p:stCondLst>
                                    <p:cond delay="0"/>
                                  </p:stCondLst>
                                  <p:childTnLst>
                                    <p:set>
                                      <p:cBhvr>
                                        <p:cTn id="52" dur="1" fill="hold">
                                          <p:stCondLst>
                                            <p:cond delay="0"/>
                                          </p:stCondLst>
                                        </p:cTn>
                                        <p:tgtEl>
                                          <p:spTgt spid="3">
                                            <p:txEl>
                                              <p:pRg st="3" end="3"/>
                                            </p:txEl>
                                          </p:spTgt>
                                        </p:tgtEl>
                                        <p:attrNameLst>
                                          <p:attrName>style.visibility</p:attrName>
                                        </p:attrNameLst>
                                      </p:cBhvr>
                                      <p:to>
                                        <p:strVal val="visible"/>
                                      </p:to>
                                    </p:set>
                                    <p:animEffect transition="in" filter="fade">
                                      <p:cBhvr>
                                        <p:cTn id="53" dur="1000"/>
                                        <p:tgtEl>
                                          <p:spTgt spid="3">
                                            <p:txEl>
                                              <p:pRg st="3" end="3"/>
                                            </p:txEl>
                                          </p:spTgt>
                                        </p:tgtEl>
                                      </p:cBhvr>
                                    </p:animEffect>
                                    <p:anim calcmode="lin" valueType="num">
                                      <p:cBhvr>
                                        <p:cTn id="5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5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3">
                                            <p:txEl>
                                              <p:pRg st="4" end="4"/>
                                            </p:txEl>
                                          </p:spTgt>
                                        </p:tgtEl>
                                        <p:attrNameLst>
                                          <p:attrName>style.visibility</p:attrName>
                                        </p:attrNameLst>
                                      </p:cBhvr>
                                      <p:to>
                                        <p:strVal val="visible"/>
                                      </p:to>
                                    </p:set>
                                    <p:animEffect transition="in" filter="fade">
                                      <p:cBhvr>
                                        <p:cTn id="60" dur="1000"/>
                                        <p:tgtEl>
                                          <p:spTgt spid="3">
                                            <p:txEl>
                                              <p:pRg st="4" end="4"/>
                                            </p:txEl>
                                          </p:spTgt>
                                        </p:tgtEl>
                                      </p:cBhvr>
                                    </p:animEffect>
                                    <p:anim calcmode="lin" valueType="num">
                                      <p:cBhvr>
                                        <p:cTn id="61"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62"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grpId="0" nodeType="clickEffect">
                                  <p:stCondLst>
                                    <p:cond delay="0"/>
                                  </p:stCondLst>
                                  <p:childTnLst>
                                    <p:set>
                                      <p:cBhvr>
                                        <p:cTn id="66" dur="1" fill="hold">
                                          <p:stCondLst>
                                            <p:cond delay="0"/>
                                          </p:stCondLst>
                                        </p:cTn>
                                        <p:tgtEl>
                                          <p:spTgt spid="3">
                                            <p:txEl>
                                              <p:pRg st="5" end="5"/>
                                            </p:txEl>
                                          </p:spTgt>
                                        </p:tgtEl>
                                        <p:attrNameLst>
                                          <p:attrName>style.visibility</p:attrName>
                                        </p:attrNameLst>
                                      </p:cBhvr>
                                      <p:to>
                                        <p:strVal val="visible"/>
                                      </p:to>
                                    </p:set>
                                    <p:animEffect transition="in" filter="fade">
                                      <p:cBhvr>
                                        <p:cTn id="67" dur="1000"/>
                                        <p:tgtEl>
                                          <p:spTgt spid="3">
                                            <p:txEl>
                                              <p:pRg st="5" end="5"/>
                                            </p:txEl>
                                          </p:spTgt>
                                        </p:tgtEl>
                                      </p:cBhvr>
                                    </p:animEffect>
                                    <p:anim calcmode="lin" valueType="num">
                                      <p:cBhvr>
                                        <p:cTn id="6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69"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42" presetClass="entr" presetSubtype="0" fill="hold" grpId="0" nodeType="clickEffect">
                                  <p:stCondLst>
                                    <p:cond delay="0"/>
                                  </p:stCondLst>
                                  <p:childTnLst>
                                    <p:set>
                                      <p:cBhvr>
                                        <p:cTn id="73" dur="1" fill="hold">
                                          <p:stCondLst>
                                            <p:cond delay="0"/>
                                          </p:stCondLst>
                                        </p:cTn>
                                        <p:tgtEl>
                                          <p:spTgt spid="3">
                                            <p:txEl>
                                              <p:pRg st="6" end="6"/>
                                            </p:txEl>
                                          </p:spTgt>
                                        </p:tgtEl>
                                        <p:attrNameLst>
                                          <p:attrName>style.visibility</p:attrName>
                                        </p:attrNameLst>
                                      </p:cBhvr>
                                      <p:to>
                                        <p:strVal val="visible"/>
                                      </p:to>
                                    </p:set>
                                    <p:animEffect transition="in" filter="fade">
                                      <p:cBhvr>
                                        <p:cTn id="74" dur="1000"/>
                                        <p:tgtEl>
                                          <p:spTgt spid="3">
                                            <p:txEl>
                                              <p:pRg st="6" end="6"/>
                                            </p:txEl>
                                          </p:spTgt>
                                        </p:tgtEl>
                                      </p:cBhvr>
                                    </p:animEffect>
                                    <p:anim calcmode="lin" valueType="num">
                                      <p:cBhvr>
                                        <p:cTn id="7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76"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42" presetClass="entr" presetSubtype="0" fill="hold" grpId="0" nodeType="clickEffect">
                                  <p:stCondLst>
                                    <p:cond delay="0"/>
                                  </p:stCondLst>
                                  <p:childTnLst>
                                    <p:set>
                                      <p:cBhvr>
                                        <p:cTn id="80" dur="1" fill="hold">
                                          <p:stCondLst>
                                            <p:cond delay="0"/>
                                          </p:stCondLst>
                                        </p:cTn>
                                        <p:tgtEl>
                                          <p:spTgt spid="3">
                                            <p:txEl>
                                              <p:pRg st="7" end="7"/>
                                            </p:txEl>
                                          </p:spTgt>
                                        </p:tgtEl>
                                        <p:attrNameLst>
                                          <p:attrName>style.visibility</p:attrName>
                                        </p:attrNameLst>
                                      </p:cBhvr>
                                      <p:to>
                                        <p:strVal val="visible"/>
                                      </p:to>
                                    </p:set>
                                    <p:animEffect transition="in" filter="fade">
                                      <p:cBhvr>
                                        <p:cTn id="81" dur="1000"/>
                                        <p:tgtEl>
                                          <p:spTgt spid="3">
                                            <p:txEl>
                                              <p:pRg st="7" end="7"/>
                                            </p:txEl>
                                          </p:spTgt>
                                        </p:tgtEl>
                                      </p:cBhvr>
                                    </p:animEffect>
                                    <p:anim calcmode="lin" valueType="num">
                                      <p:cBhvr>
                                        <p:cTn id="82"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83"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3" grpId="0" build="p" bldLvl="5"/>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noChangeArrowheads="1"/>
          </p:cNvSpPr>
          <p:nvPr>
            <p:ph type="body" sz="half" idx="2"/>
          </p:nvPr>
        </p:nvSpPr>
        <p:spPr>
          <a:xfrm>
            <a:off x="533506" y="304792"/>
            <a:ext cx="4267088" cy="381080"/>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3.5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线性多步法</a:t>
            </a:r>
            <a:endPar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p:sp>
        <p:nvSpPr>
          <p:cNvPr id="2" name="矩形 1"/>
          <p:cNvSpPr/>
          <p:nvPr/>
        </p:nvSpPr>
        <p:spPr>
          <a:xfrm>
            <a:off x="381110" y="685872"/>
            <a:ext cx="8573822" cy="369332"/>
          </a:xfrm>
          <a:prstGeom prst="rect">
            <a:avLst/>
          </a:prstGeom>
        </p:spPr>
        <p:txBody>
          <a:bodyPr wrap="square">
            <a:spAutoFit/>
          </a:bodyPr>
          <a:lstStyle/>
          <a:p>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endParaRPr lang="zh-CN" altLang="en-US"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AlternateContent xmlns:mc="http://schemas.openxmlformats.org/markup-compatibility/2006" xmlns:a14="http://schemas.microsoft.com/office/drawing/2010/main">
        <mc:Choice Requires="a14">
          <p:sp>
            <p:nvSpPr>
              <p:cNvPr id="6" name="文本占位符 3"/>
              <p:cNvSpPr txBox="1">
                <a:spLocks noChangeArrowheads="1"/>
              </p:cNvSpPr>
              <p:nvPr/>
            </p:nvSpPr>
            <p:spPr>
              <a:xfrm>
                <a:off x="533506" y="838178"/>
                <a:ext cx="8153186" cy="5791138"/>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与亚当姆斯方法类似地，</a:t>
                </a:r>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利用</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在计算</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之前已求得的</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r>
                  <a:rPr lang="en-US" altLang="zh-CN" sz="2400" b="1" dirty="0">
                    <a:solidFill>
                      <a:schemeClr val="bg1"/>
                    </a:solidFill>
                    <a:ea typeface="全新硬笔行书简" panose="02010600040101010101" pitchFamily="2" charset="-122"/>
                    <a:cs typeface="Times New Roman" panose="02020603050405020304" pitchFamily="18" charset="0"/>
                  </a:rPr>
                  <a:t> </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oMath>
                </a14:m>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构造求解</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的格式进行计算，这种逐步推进的求解方法称为多步法，如一般的线性多步法的公式为</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hr m:val="∑"/>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p>
                        <m:e>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Sub>
                        </m:e>
                      </m:nary>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nary>
                        <m:naryPr>
                          <m:chr m:val="∑"/>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p>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Sub>
                        </m:e>
                      </m:nary>
                    </m:oMath>
                  </m:oMathPara>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称为线性</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步法。当</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0</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时称为显式</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步法；</a:t>
                </a:r>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当</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0</m:t>
                        </m:r>
                      </m:sub>
                    </m:sSub>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oMath>
                </a14:m>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时</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称为隐式</a:t>
                </a:r>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k</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步法。</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将各项在</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处泰勒展开后，局部截断误差</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𝑻</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hr m:val="∑"/>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up>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sup>
                        <m:e>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e>
                              </m:d>
                            </m:sup>
                          </m:sSup>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e>
                          </m:d>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p>
                          </m:sSup>
                        </m:e>
                      </m:nary>
                    </m:oMath>
                  </m:oMathPara>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若选择系数</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，使</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0</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𝟎</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则</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𝑻</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sup>
                      </m:sSup>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e>
                      </m:d>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p>
                      </m:s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𝑶</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p>
                      </m:s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m:oMathPara>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称右端第一项为局部误差主项，</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称为误差常数。</a:t>
                </a:r>
                <a:endPar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Choice>
        <mc:Fallback xmlns="">
          <p:sp>
            <p:nvSpPr>
              <p:cNvPr id="6" name="文本占位符 3"/>
              <p:cNvSpPr txBox="1">
                <a:spLocks noRot="1" noChangeAspect="1" noMove="1" noResize="1" noEditPoints="1" noAdjustHandles="1" noChangeArrowheads="1" noChangeShapeType="1" noTextEdit="1"/>
              </p:cNvSpPr>
              <p:nvPr/>
            </p:nvSpPr>
            <p:spPr>
              <a:xfrm>
                <a:off x="533506" y="838178"/>
                <a:ext cx="8153186" cy="5791138"/>
              </a:xfrm>
              <a:prstGeom prst="rect">
                <a:avLst/>
              </a:prstGeom>
              <a:blipFill>
                <a:blip r:embed="rId3"/>
                <a:stretch>
                  <a:fillRect l="-1197" t="-1474" r="-112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632488664"/>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6" grpId="0" uiExpand="1"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noChangeArrowheads="1"/>
          </p:cNvSpPr>
          <p:nvPr>
            <p:ph type="body" sz="half" idx="2"/>
          </p:nvPr>
        </p:nvSpPr>
        <p:spPr>
          <a:xfrm>
            <a:off x="533506" y="304792"/>
            <a:ext cx="4267088" cy="381080"/>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3.5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线性多步法</a:t>
            </a:r>
            <a:endPar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p:sp>
        <p:nvSpPr>
          <p:cNvPr id="2" name="矩形 1"/>
          <p:cNvSpPr/>
          <p:nvPr/>
        </p:nvSpPr>
        <p:spPr>
          <a:xfrm>
            <a:off x="381110" y="685872"/>
            <a:ext cx="8573822" cy="369332"/>
          </a:xfrm>
          <a:prstGeom prst="rect">
            <a:avLst/>
          </a:prstGeom>
        </p:spPr>
        <p:txBody>
          <a:bodyPr wrap="square">
            <a:spAutoFit/>
          </a:bodyPr>
          <a:lstStyle/>
          <a:p>
            <a:r>
              <a:rPr lang="en-US" altLang="zh-CN"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endParaRPr lang="zh-CN" altLang="en-US"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AlternateContent xmlns:mc="http://schemas.openxmlformats.org/markup-compatibility/2006" xmlns:a14="http://schemas.microsoft.com/office/drawing/2010/main">
        <mc:Choice Requires="a14">
          <p:sp>
            <p:nvSpPr>
              <p:cNvPr id="6" name="文本占位符 3"/>
              <p:cNvSpPr txBox="1">
                <a:spLocks noChangeArrowheads="1"/>
              </p:cNvSpPr>
              <p:nvPr/>
            </p:nvSpPr>
            <p:spPr>
              <a:xfrm>
                <a:off x="533506" y="838178"/>
                <a:ext cx="8153186" cy="5791138"/>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线性多步法的公式</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hr m:val="∑"/>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p>
                        <m:e>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Sub>
                        </m:e>
                      </m:nary>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nary>
                        <m:naryPr>
                          <m:chr m:val="∑"/>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p>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Sub>
                        </m:e>
                      </m:nary>
                    </m:oMath>
                  </m:oMathPara>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如果是显式时，</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0</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0</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，另外还有</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2k</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个参数；如果是隐式，则共有</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2k+1</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个参数。要使其具有</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p</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阶精度，可以直接用泰勒展开，通过比较</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Sub>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与</a:t>
                </a:r>
                <a14:m>
                  <m:oMath xmlns:m="http://schemas.openxmlformats.org/officeDocument/2006/math">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中系数建立方程，可获得这些参数的取值。</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也可根据局部误差</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𝑻</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sup>
                      </m:sSup>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𝜼</m:t>
                          </m:r>
                        </m:e>
                      </m:d>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𝒑</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p>
                      </m:s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m:oMathPara>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构造合适的模型方程确定这些参数及误差常数。</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Choice>
        <mc:Fallback xmlns="">
          <p:sp>
            <p:nvSpPr>
              <p:cNvPr id="6" name="文本占位符 3"/>
              <p:cNvSpPr txBox="1">
                <a:spLocks noRot="1" noChangeAspect="1" noMove="1" noResize="1" noEditPoints="1" noAdjustHandles="1" noChangeArrowheads="1" noChangeShapeType="1" noTextEdit="1"/>
              </p:cNvSpPr>
              <p:nvPr/>
            </p:nvSpPr>
            <p:spPr>
              <a:xfrm>
                <a:off x="533506" y="838178"/>
                <a:ext cx="8153186" cy="5791138"/>
              </a:xfrm>
              <a:prstGeom prst="rect">
                <a:avLst/>
              </a:prstGeom>
              <a:blipFill>
                <a:blip r:embed="rId3"/>
                <a:stretch>
                  <a:fillRect l="-1197" t="-1474" r="-15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250143253"/>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6"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noChangeArrowheads="1"/>
          </p:cNvSpPr>
          <p:nvPr>
            <p:ph type="body" sz="half" idx="2"/>
          </p:nvPr>
        </p:nvSpPr>
        <p:spPr>
          <a:xfrm>
            <a:off x="533506" y="304792"/>
            <a:ext cx="4267088" cy="381080"/>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3.5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线性多步法</a:t>
            </a:r>
            <a:endPar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AlternateContent xmlns:mc="http://schemas.openxmlformats.org/markup-compatibility/2006" xmlns:a14="http://schemas.microsoft.com/office/drawing/2010/main">
        <mc:Choice Requires="a14">
          <p:sp>
            <p:nvSpPr>
              <p:cNvPr id="6" name="文本占位符 3"/>
              <p:cNvSpPr txBox="1">
                <a:spLocks noChangeArrowheads="1"/>
              </p:cNvSpPr>
              <p:nvPr/>
            </p:nvSpPr>
            <p:spPr>
              <a:xfrm>
                <a:off x="533506" y="838178"/>
                <a:ext cx="8153186" cy="609593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例：</a:t>
                </a:r>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求</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解</a:t>
                </a:r>
                <a14:m>
                  <m:oMath xmlns:m="http://schemas.openxmlformats.org/officeDocument/2006/math">
                    <m:d>
                      <m:dPr>
                        <m:begChr m:val="{"/>
                        <m:endChr m:val=""/>
                        <m:ctrlPr>
                          <a:rPr lang="en-US" altLang="zh-CN" sz="2400" b="1" i="1">
                            <a:solidFill>
                              <a:schemeClr val="bg1"/>
                            </a:solidFill>
                            <a:latin typeface="Cambria Math" panose="02040503050406030204" pitchFamily="18" charset="0"/>
                            <a:ea typeface="全新硬笔行书简" panose="02010600040101010101" pitchFamily="2" charset="-122"/>
                          </a:rPr>
                        </m:ctrlPr>
                      </m:dPr>
                      <m:e>
                        <m:eqArr>
                          <m:eqArrPr>
                            <m:ctrlPr>
                              <a:rPr lang="en-US" altLang="zh-CN" sz="2400" b="1" i="1">
                                <a:solidFill>
                                  <a:schemeClr val="bg1"/>
                                </a:solidFill>
                                <a:latin typeface="Cambria Math" panose="02040503050406030204" pitchFamily="18" charset="0"/>
                                <a:ea typeface="全新硬笔行书简" panose="02010600040101010101" pitchFamily="2" charset="-122"/>
                              </a:rPr>
                            </m:ctrlPr>
                          </m:eqArrPr>
                          <m:e>
                            <m:sSup>
                              <m:sSupPr>
                                <m:ctrlPr>
                                  <a:rPr lang="en-US" altLang="zh-CN" sz="2400" b="1" i="1">
                                    <a:solidFill>
                                      <a:schemeClr val="bg1"/>
                                    </a:solidFill>
                                    <a:latin typeface="Cambria Math" panose="02040503050406030204" pitchFamily="18" charset="0"/>
                                    <a:ea typeface="全新硬笔行书简" panose="02010600040101010101" pitchFamily="2" charset="-122"/>
                                  </a:rPr>
                                </m:ctrlPr>
                              </m:sSupPr>
                              <m:e>
                                <m:r>
                                  <a:rPr lang="en-US" altLang="zh-CN" sz="2400" b="1" i="1">
                                    <a:solidFill>
                                      <a:schemeClr val="bg1"/>
                                    </a:solidFill>
                                    <a:latin typeface="Cambria Math" panose="02040503050406030204" pitchFamily="18" charset="0"/>
                                    <a:ea typeface="全新硬笔行书简" panose="02010600040101010101" pitchFamily="2" charset="-122"/>
                                  </a:rPr>
                                  <m:t>𝒚</m:t>
                                </m:r>
                              </m:e>
                              <m:sup>
                                <m:r>
                                  <a:rPr lang="en-US" altLang="zh-CN" sz="2400" b="1" i="1">
                                    <a:solidFill>
                                      <a:schemeClr val="bg1"/>
                                    </a:solidFill>
                                    <a:latin typeface="Cambria Math" panose="02040503050406030204" pitchFamily="18" charset="0"/>
                                    <a:ea typeface="全新硬笔行书简" panose="02010600040101010101" pitchFamily="2" charset="-122"/>
                                  </a:rPr>
                                  <m:t>′</m:t>
                                </m:r>
                              </m:sup>
                            </m:sSup>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r>
                                  <a:rPr lang="en-US" altLang="zh-CN" sz="2400" b="1" i="1">
                                    <a:solidFill>
                                      <a:schemeClr val="bg1"/>
                                    </a:solidFill>
                                    <a:latin typeface="Cambria Math" panose="02040503050406030204" pitchFamily="18" charset="0"/>
                                    <a:ea typeface="全新硬笔行书简" panose="02010600040101010101" pitchFamily="2" charset="-122"/>
                                  </a:rPr>
                                  <m:t>𝒙</m:t>
                                </m:r>
                              </m:e>
                            </m:d>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𝒇</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𝒙</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𝒚</m:t>
                            </m:r>
                            <m:r>
                              <a:rPr lang="en-US" altLang="zh-CN" sz="2400" b="1" i="1">
                                <a:solidFill>
                                  <a:schemeClr val="bg1"/>
                                </a:solidFill>
                                <a:latin typeface="Cambria Math" panose="02040503050406030204" pitchFamily="18" charset="0"/>
                                <a:ea typeface="全新硬笔行书简" panose="02010600040101010101" pitchFamily="2" charset="-122"/>
                              </a:rPr>
                              <m:t>)</m:t>
                            </m:r>
                          </m:e>
                          <m:e>
                            <m:r>
                              <a:rPr lang="en-US" altLang="zh-CN" sz="2400" b="1" i="1">
                                <a:solidFill>
                                  <a:schemeClr val="bg1"/>
                                </a:solidFill>
                                <a:latin typeface="Cambria Math" panose="02040503050406030204" pitchFamily="18" charset="0"/>
                                <a:ea typeface="全新硬笔行书简" panose="02010600040101010101" pitchFamily="2" charset="-122"/>
                              </a:rPr>
                              <m:t>𝒚</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𝟎</m:t>
                                    </m:r>
                                  </m:sub>
                                </m:sSub>
                              </m:e>
                            </m:d>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𝟎</m:t>
                                </m:r>
                              </m:sub>
                            </m:sSub>
                          </m:e>
                        </m:eqArr>
                      </m:e>
                    </m:d>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的显式二步法</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lgn="ct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oMath>
                </a14:m>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14:m>
                  <m:oMath xmlns:m="http://schemas.openxmlformats.org/officeDocument/2006/math">
                    <m:r>
                      <a:rPr lang="en-US" altLang="zh-CN" sz="2400" b="1" i="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𝐡</m:t>
                    </m:r>
                    <m:r>
                      <a:rPr lang="en-US" altLang="zh-CN" sz="2400" b="1" i="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oMath>
                </a14:m>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14:m>
                  <m:oMath xmlns:m="http://schemas.openxmlformats.org/officeDocument/2006/math">
                    <m:sSub>
                      <m:sSubPr>
                        <m:ctrlP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sSub>
                      <m:sSubPr>
                        <m:ctrlP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m:t>
                    </m:r>
                  </m:oMath>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的参数选取为多少，可使方法阶数尽可能高？并求相应的局部截断误差。</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解：所给二步法共有</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4</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个参数，故适当选取参数，能使方法阶数至少为</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阶。对于解为</a:t>
                </a:r>
                <a14:m>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d>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p>
                    </m:s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up>
                    </m:sSup>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的模型方程</a:t>
                </a:r>
                <a14:m>
                  <m:oMath xmlns:m="http://schemas.openxmlformats.org/officeDocument/2006/math">
                    <m:sSup>
                      <m:sSupPr>
                        <m:ctrlPr>
                          <a:rPr lang="en-US" altLang="zh-CN" sz="2400" b="1" i="1">
                            <a:solidFill>
                              <a:schemeClr val="bg1"/>
                            </a:solidFill>
                            <a:latin typeface="Cambria Math" panose="02040503050406030204" pitchFamily="18" charset="0"/>
                            <a:ea typeface="全新硬笔行书简" panose="02010600040101010101" pitchFamily="2" charset="-122"/>
                          </a:rPr>
                        </m:ctrlPr>
                      </m:sSupPr>
                      <m:e>
                        <m:r>
                          <a:rPr lang="en-US" altLang="zh-CN" sz="2400" b="1" i="1">
                            <a:solidFill>
                              <a:schemeClr val="bg1"/>
                            </a:solidFill>
                            <a:latin typeface="Cambria Math" panose="02040503050406030204" pitchFamily="18" charset="0"/>
                            <a:ea typeface="全新硬笔行书简" panose="02010600040101010101" pitchFamily="2" charset="-122"/>
                          </a:rPr>
                          <m:t>𝒚</m:t>
                        </m:r>
                      </m:e>
                      <m:sup>
                        <m:r>
                          <a:rPr lang="en-US" altLang="zh-CN" sz="2400" b="1" i="1">
                            <a:solidFill>
                              <a:schemeClr val="bg1"/>
                            </a:solidFill>
                            <a:latin typeface="Cambria Math" panose="02040503050406030204" pitchFamily="18" charset="0"/>
                            <a:ea typeface="全新硬笔行书简" panose="02010600040101010101" pitchFamily="2" charset="-122"/>
                          </a:rPr>
                          <m:t>′</m:t>
                        </m:r>
                      </m:sup>
                    </m:sSup>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r>
                          <a:rPr lang="en-US" altLang="zh-CN" sz="2400" b="1" i="1">
                            <a:solidFill>
                              <a:schemeClr val="bg1"/>
                            </a:solidFill>
                            <a:latin typeface="Cambria Math" panose="02040503050406030204" pitchFamily="18" charset="0"/>
                            <a:ea typeface="全新硬笔行书简" panose="02010600040101010101" pitchFamily="2" charset="-122"/>
                          </a:rPr>
                          <m:t>𝒙</m:t>
                        </m:r>
                      </m:e>
                    </m:d>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𝒇</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𝒙</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𝒚</m:t>
                    </m:r>
                    <m:r>
                      <a:rPr lang="en-US" altLang="zh-CN" sz="2400" b="1" i="1">
                        <a:solidFill>
                          <a:schemeClr val="bg1"/>
                        </a:solidFill>
                        <a:latin typeface="Cambria Math" panose="02040503050406030204" pitchFamily="18" charset="0"/>
                        <a:ea typeface="全新硬笔行书简" panose="02010600040101010101" pitchFamily="2" charset="-122"/>
                      </a:rPr>
                      <m:t>)</m:t>
                    </m:r>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用这个二步法应该是准确成立的，相应模型方程中</a:t>
                </a:r>
                <a14:m>
                  <m:oMath xmlns:m="http://schemas.openxmlformats.org/officeDocument/2006/math">
                    <m:r>
                      <a:rPr lang="en-US" altLang="zh-CN" sz="2400" b="1" i="1">
                        <a:solidFill>
                          <a:schemeClr val="bg1"/>
                        </a:solidFill>
                        <a:latin typeface="Cambria Math" panose="02040503050406030204" pitchFamily="18" charset="0"/>
                        <a:ea typeface="全新硬笔行书简" panose="02010600040101010101" pitchFamily="2" charset="-122"/>
                      </a:rPr>
                      <m:t>𝒇</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r>
                          <a:rPr lang="en-US" altLang="zh-CN" sz="2400" b="1" i="1">
                            <a:solidFill>
                              <a:schemeClr val="bg1"/>
                            </a:solidFill>
                            <a:latin typeface="Cambria Math" panose="02040503050406030204" pitchFamily="18" charset="0"/>
                            <a:ea typeface="全新硬笔行书简" panose="02010600040101010101" pitchFamily="2" charset="-122"/>
                          </a:rPr>
                          <m:t>𝒙</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𝒚</m:t>
                        </m:r>
                      </m:e>
                    </m:d>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𝟎</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𝟐</m:t>
                    </m:r>
                    <m:r>
                      <a:rPr lang="en-US" altLang="zh-CN" sz="2400" b="1" i="1" smtClean="0">
                        <a:solidFill>
                          <a:schemeClr val="bg1"/>
                        </a:solidFill>
                        <a:latin typeface="Cambria Math" panose="02040503050406030204" pitchFamily="18" charset="0"/>
                        <a:ea typeface="全新硬笔行书简" panose="02010600040101010101" pitchFamily="2" charset="-122"/>
                      </a:rPr>
                      <m:t>𝒙</m:t>
                    </m:r>
                    <m:r>
                      <a:rPr lang="en-US" altLang="zh-CN" sz="2400" b="1" i="1" smtClean="0">
                        <a:solidFill>
                          <a:schemeClr val="bg1"/>
                        </a:solidFill>
                        <a:latin typeface="Cambria Math" panose="02040503050406030204" pitchFamily="18" charset="0"/>
                        <a:ea typeface="全新硬笔行书简" panose="02010600040101010101" pitchFamily="2" charset="-122"/>
                      </a:rPr>
                      <m:t>,</m:t>
                    </m:r>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p>
                    </m:sSup>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。选取</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h=1,n=0,</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有</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d>
                        <m:dPr>
                          <m:begChr m:val="{"/>
                          <m:endChr m:val=""/>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eqArr>
                            <m:eqArr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eqArr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2</m:t>
                                  </m:r>
                                </m:sub>
                              </m:sSub>
                            </m:e>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m:rPr>
                                  <m:nor/>
                                </m:rP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m:t>+</m:t>
                              </m:r>
                              <m:sSub>
                                <m:sSubPr>
                                  <m:ctrlP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e>
                            <m:e>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Sub>
                                <m:sSubPr>
                                  <m:ctrlP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e>
                            <m:e>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Sub>
                                <m:sSubPr>
                                  <m:ctrlP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e>
                          </m:eqArr>
                        </m:e>
                      </m:d>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d>
                        <m:dPr>
                          <m:begChr m:val="{"/>
                          <m:endChr m:val=""/>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eqArr>
                            <m:eqArr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eqArrPr>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e>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m:t>
                              </m:r>
                            </m:e>
                            <m:e>
                              <m:sSub>
                                <m:sSubPr>
                                  <m:ctrlP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𝟒</m:t>
                              </m:r>
                            </m:e>
                            <m:e>
                              <m:sSub>
                                <m:sSubPr>
                                  <m:ctrlP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𝟐</m:t>
                              </m:r>
                            </m:e>
                          </m:eqArr>
                        </m:e>
                      </m:d>
                    </m:oMath>
                  </m:oMathPara>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所求显式二步法的格式为：</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oMath>
                </a14:m>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14:m>
                  <m:oMath xmlns:m="http://schemas.openxmlformats.org/officeDocument/2006/math">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𝐡</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oMath>
                </a14:m>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14:m>
                  <m:oMath xmlns:m="http://schemas.openxmlformats.org/officeDocument/2006/math">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𝟐</m:t>
                    </m:r>
                    <m:sSub>
                      <m:sSubPr>
                        <m:ctrlP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m:t>
                    </m:r>
                  </m:oMath>
                </a14:m>
                <a:endPar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Choice>
        <mc:Fallback xmlns="">
          <p:sp>
            <p:nvSpPr>
              <p:cNvPr id="6" name="文本占位符 3"/>
              <p:cNvSpPr txBox="1">
                <a:spLocks noRot="1" noChangeAspect="1" noMove="1" noResize="1" noEditPoints="1" noAdjustHandles="1" noChangeArrowheads="1" noChangeShapeType="1" noTextEdit="1"/>
              </p:cNvSpPr>
              <p:nvPr/>
            </p:nvSpPr>
            <p:spPr>
              <a:xfrm>
                <a:off x="533506" y="838178"/>
                <a:ext cx="8153186" cy="6095930"/>
              </a:xfrm>
              <a:prstGeom prst="rect">
                <a:avLst/>
              </a:prstGeom>
              <a:blipFill>
                <a:blip r:embed="rId3"/>
                <a:stretch>
                  <a:fillRect l="-1197" r="-112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229119495"/>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6"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noChangeArrowheads="1"/>
          </p:cNvSpPr>
          <p:nvPr>
            <p:ph type="body" sz="half" idx="2"/>
          </p:nvPr>
        </p:nvSpPr>
        <p:spPr>
          <a:xfrm>
            <a:off x="533506" y="304792"/>
            <a:ext cx="4267088" cy="381080"/>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3.5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线性多步法</a:t>
            </a:r>
            <a:endPar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AlternateContent xmlns:mc="http://schemas.openxmlformats.org/markup-compatibility/2006" xmlns:a14="http://schemas.microsoft.com/office/drawing/2010/main">
        <mc:Choice Requires="a14">
          <p:sp>
            <p:nvSpPr>
              <p:cNvPr id="6" name="文本占位符 3"/>
              <p:cNvSpPr txBox="1">
                <a:spLocks noChangeArrowheads="1"/>
              </p:cNvSpPr>
              <p:nvPr/>
            </p:nvSpPr>
            <p:spPr>
              <a:xfrm>
                <a:off x="533506" y="838178"/>
                <a:ext cx="8153186" cy="609593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例：</a:t>
                </a:r>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求</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解</a:t>
                </a:r>
                <a14:m>
                  <m:oMath xmlns:m="http://schemas.openxmlformats.org/officeDocument/2006/math">
                    <m:d>
                      <m:dPr>
                        <m:begChr m:val="{"/>
                        <m:endChr m:val=""/>
                        <m:ctrlPr>
                          <a:rPr lang="en-US" altLang="zh-CN" sz="2400" b="1" i="1">
                            <a:solidFill>
                              <a:schemeClr val="bg1"/>
                            </a:solidFill>
                            <a:latin typeface="Cambria Math" panose="02040503050406030204" pitchFamily="18" charset="0"/>
                            <a:ea typeface="全新硬笔行书简" panose="02010600040101010101" pitchFamily="2" charset="-122"/>
                          </a:rPr>
                        </m:ctrlPr>
                      </m:dPr>
                      <m:e>
                        <m:eqArr>
                          <m:eqArrPr>
                            <m:ctrlPr>
                              <a:rPr lang="en-US" altLang="zh-CN" sz="2400" b="1" i="1">
                                <a:solidFill>
                                  <a:schemeClr val="bg1"/>
                                </a:solidFill>
                                <a:latin typeface="Cambria Math" panose="02040503050406030204" pitchFamily="18" charset="0"/>
                                <a:ea typeface="全新硬笔行书简" panose="02010600040101010101" pitchFamily="2" charset="-122"/>
                              </a:rPr>
                            </m:ctrlPr>
                          </m:eqArrPr>
                          <m:e>
                            <m:sSup>
                              <m:sSupPr>
                                <m:ctrlPr>
                                  <a:rPr lang="en-US" altLang="zh-CN" sz="2400" b="1" i="1">
                                    <a:solidFill>
                                      <a:schemeClr val="bg1"/>
                                    </a:solidFill>
                                    <a:latin typeface="Cambria Math" panose="02040503050406030204" pitchFamily="18" charset="0"/>
                                    <a:ea typeface="全新硬笔行书简" panose="02010600040101010101" pitchFamily="2" charset="-122"/>
                                  </a:rPr>
                                </m:ctrlPr>
                              </m:sSupPr>
                              <m:e>
                                <m:r>
                                  <a:rPr lang="en-US" altLang="zh-CN" sz="2400" b="1" i="1">
                                    <a:solidFill>
                                      <a:schemeClr val="bg1"/>
                                    </a:solidFill>
                                    <a:latin typeface="Cambria Math" panose="02040503050406030204" pitchFamily="18" charset="0"/>
                                    <a:ea typeface="全新硬笔行书简" panose="02010600040101010101" pitchFamily="2" charset="-122"/>
                                  </a:rPr>
                                  <m:t>𝒚</m:t>
                                </m:r>
                              </m:e>
                              <m:sup>
                                <m:r>
                                  <a:rPr lang="en-US" altLang="zh-CN" sz="2400" b="1" i="1">
                                    <a:solidFill>
                                      <a:schemeClr val="bg1"/>
                                    </a:solidFill>
                                    <a:latin typeface="Cambria Math" panose="02040503050406030204" pitchFamily="18" charset="0"/>
                                    <a:ea typeface="全新硬笔行书简" panose="02010600040101010101" pitchFamily="2" charset="-122"/>
                                  </a:rPr>
                                  <m:t>′</m:t>
                                </m:r>
                              </m:sup>
                            </m:sSup>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r>
                                  <a:rPr lang="en-US" altLang="zh-CN" sz="2400" b="1" i="1">
                                    <a:solidFill>
                                      <a:schemeClr val="bg1"/>
                                    </a:solidFill>
                                    <a:latin typeface="Cambria Math" panose="02040503050406030204" pitchFamily="18" charset="0"/>
                                    <a:ea typeface="全新硬笔行书简" panose="02010600040101010101" pitchFamily="2" charset="-122"/>
                                  </a:rPr>
                                  <m:t>𝒙</m:t>
                                </m:r>
                              </m:e>
                            </m:d>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𝒇</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𝒙</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𝒚</m:t>
                            </m:r>
                            <m:r>
                              <a:rPr lang="en-US" altLang="zh-CN" sz="2400" b="1" i="1">
                                <a:solidFill>
                                  <a:schemeClr val="bg1"/>
                                </a:solidFill>
                                <a:latin typeface="Cambria Math" panose="02040503050406030204" pitchFamily="18" charset="0"/>
                                <a:ea typeface="全新硬笔行书简" panose="02010600040101010101" pitchFamily="2" charset="-122"/>
                              </a:rPr>
                              <m:t>)</m:t>
                            </m:r>
                          </m:e>
                          <m:e>
                            <m:r>
                              <a:rPr lang="en-US" altLang="zh-CN" sz="2400" b="1" i="1">
                                <a:solidFill>
                                  <a:schemeClr val="bg1"/>
                                </a:solidFill>
                                <a:latin typeface="Cambria Math" panose="02040503050406030204" pitchFamily="18" charset="0"/>
                                <a:ea typeface="全新硬笔行书简" panose="02010600040101010101" pitchFamily="2" charset="-122"/>
                              </a:rPr>
                              <m:t>𝒚</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𝟎</m:t>
                                    </m:r>
                                  </m:sub>
                                </m:sSub>
                              </m:e>
                            </m:d>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𝟎</m:t>
                                </m:r>
                              </m:sub>
                            </m:sSub>
                          </m:e>
                        </m:eqArr>
                      </m:e>
                    </m:d>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的显式二步法</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lgn="ct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oMath>
                </a14:m>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14:m>
                  <m:oMath xmlns:m="http://schemas.openxmlformats.org/officeDocument/2006/math">
                    <m:r>
                      <a:rPr lang="en-US" altLang="zh-CN" sz="2400" b="1" i="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𝐡</m:t>
                    </m:r>
                    <m:r>
                      <a:rPr lang="en-US" altLang="zh-CN" sz="2400" b="1" i="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oMath>
                </a14:m>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14:m>
                  <m:oMath xmlns:m="http://schemas.openxmlformats.org/officeDocument/2006/math">
                    <m:sSub>
                      <m:sSubPr>
                        <m:ctrlP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sSub>
                      <m:sSubPr>
                        <m:ctrlP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m:t>
                    </m:r>
                  </m:oMath>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的参数选取为多少，可使方法阶数尽可能高？并求相应的局部截断误差。</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解：</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oMath>
                </a14:m>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14:m>
                  <m:oMath xmlns:m="http://schemas.openxmlformats.org/officeDocument/2006/math">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𝐡</m:t>
                    </m:r>
                    <m:r>
                      <a:rPr lang="en-US" altLang="zh-CN" sz="24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oMath>
                </a14:m>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14:m>
                  <m:oMath xmlns:m="http://schemas.openxmlformats.org/officeDocument/2006/math">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𝟐</m:t>
                    </m:r>
                    <m:sSub>
                      <m:sSubPr>
                        <m:ctrlP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m:t>
                    </m:r>
                  </m:oMath>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将解为</a:t>
                </a:r>
                <a14:m>
                  <m:oMath xmlns:m="http://schemas.openxmlformats.org/officeDocument/2006/math">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d>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4</m:t>
                        </m:r>
                      </m:sup>
                    </m:sSup>
                  </m:oMath>
                </a14:m>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的模型方程</a:t>
                </a:r>
                <a14:m>
                  <m:oMath xmlns:m="http://schemas.openxmlformats.org/officeDocument/2006/math">
                    <m:sSup>
                      <m:sSupPr>
                        <m:ctrlPr>
                          <a:rPr lang="en-US" altLang="zh-CN" sz="2400" b="1" i="1">
                            <a:solidFill>
                              <a:schemeClr val="bg1"/>
                            </a:solidFill>
                            <a:latin typeface="Cambria Math" panose="02040503050406030204" pitchFamily="18" charset="0"/>
                            <a:ea typeface="全新硬笔行书简" panose="02010600040101010101" pitchFamily="2" charset="-122"/>
                          </a:rPr>
                        </m:ctrlPr>
                      </m:sSupPr>
                      <m:e>
                        <m:r>
                          <a:rPr lang="en-US" altLang="zh-CN" sz="2400" b="1" i="1">
                            <a:solidFill>
                              <a:schemeClr val="bg1"/>
                            </a:solidFill>
                            <a:latin typeface="Cambria Math" panose="02040503050406030204" pitchFamily="18" charset="0"/>
                            <a:ea typeface="全新硬笔行书简" panose="02010600040101010101" pitchFamily="2" charset="-122"/>
                          </a:rPr>
                          <m:t>𝒚</m:t>
                        </m:r>
                      </m:e>
                      <m:sup>
                        <m:r>
                          <a:rPr lang="en-US" altLang="zh-CN" sz="2400" b="1" i="1">
                            <a:solidFill>
                              <a:schemeClr val="bg1"/>
                            </a:solidFill>
                            <a:latin typeface="Cambria Math" panose="02040503050406030204" pitchFamily="18" charset="0"/>
                            <a:ea typeface="全新硬笔行书简" panose="02010600040101010101" pitchFamily="2" charset="-122"/>
                          </a:rPr>
                          <m:t>′</m:t>
                        </m:r>
                      </m:sup>
                    </m:sSup>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r>
                          <a:rPr lang="en-US" altLang="zh-CN" sz="2400" b="1" i="1">
                            <a:solidFill>
                              <a:schemeClr val="bg1"/>
                            </a:solidFill>
                            <a:latin typeface="Cambria Math" panose="02040503050406030204" pitchFamily="18" charset="0"/>
                            <a:ea typeface="全新硬笔行书简" panose="02010600040101010101" pitchFamily="2" charset="-122"/>
                          </a:rPr>
                          <m:t>𝒙</m:t>
                        </m:r>
                      </m:e>
                    </m:d>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𝟒</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p>
                        <m:r>
                          <a:rPr lang="en-US" altLang="zh-CN" sz="2400" b="1" i="1" smtClean="0">
                            <a:solidFill>
                              <a:schemeClr val="bg1"/>
                            </a:solidFill>
                            <a:latin typeface="Cambria Math" panose="02040503050406030204" pitchFamily="18" charset="0"/>
                            <a:ea typeface="全新硬笔行书简" panose="02010600040101010101" pitchFamily="2" charset="-122"/>
                          </a:rPr>
                          <m:t>𝟑</m:t>
                        </m:r>
                      </m:sup>
                    </m:sSup>
                  </m:oMath>
                </a14:m>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用这个二</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步法计算，并比较局部截断误差</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𝑻</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4</m:t>
                        </m:r>
                      </m:sub>
                    </m:sSub>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4</m:t>
                            </m:r>
                          </m:e>
                        </m:d>
                      </m:sup>
                    </m:sSup>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𝜼</m:t>
                        </m:r>
                      </m:e>
                    </m:d>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4</m:t>
                        </m:r>
                      </m:sup>
                    </m:sSup>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取</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n=0,h=1,</a:t>
                </a:r>
              </a:p>
              <a:p>
                <a:pPr/>
                <a14:m>
                  <m:oMathPara xmlns:m="http://schemas.openxmlformats.org/officeDocument/2006/math">
                    <m:oMathParaPr>
                      <m:jc m:val="centerGroup"/>
                    </m:oMathParaPr>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𝑻</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𝟐𝟒</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4</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𝟒</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d>
                            <m:dPr>
                              <m:ctrlP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e>
                          </m:d>
                        </m:e>
                      </m:d>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𝟒</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解得</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4</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num>
                      <m:den>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𝟔</m:t>
                        </m:r>
                      </m:den>
                    </m:f>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从而</a:t>
                </a:r>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局部截断误差</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𝑻</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num>
                      <m:den>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6</m:t>
                        </m:r>
                      </m:den>
                    </m:f>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4</m:t>
                            </m:r>
                          </m:e>
                        </m:d>
                      </m:sup>
                    </m:sSup>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𝜼</m:t>
                        </m:r>
                      </m:e>
                    </m:d>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4</m:t>
                        </m:r>
                      </m:sup>
                    </m:sSup>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Choice>
        <mc:Fallback xmlns="">
          <p:sp>
            <p:nvSpPr>
              <p:cNvPr id="6" name="文本占位符 3"/>
              <p:cNvSpPr txBox="1">
                <a:spLocks noRot="1" noChangeAspect="1" noMove="1" noResize="1" noEditPoints="1" noAdjustHandles="1" noChangeArrowheads="1" noChangeShapeType="1" noTextEdit="1"/>
              </p:cNvSpPr>
              <p:nvPr/>
            </p:nvSpPr>
            <p:spPr>
              <a:xfrm>
                <a:off x="533506" y="838178"/>
                <a:ext cx="8153186" cy="6095930"/>
              </a:xfrm>
              <a:prstGeom prst="rect">
                <a:avLst/>
              </a:prstGeom>
              <a:blipFill>
                <a:blip r:embed="rId3"/>
                <a:stretch>
                  <a:fillRect l="-1197" r="-486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148582616"/>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6"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noChangeArrowheads="1"/>
          </p:cNvSpPr>
          <p:nvPr>
            <p:ph type="title"/>
          </p:nvPr>
        </p:nvSpPr>
        <p:spPr>
          <a:xfrm>
            <a:off x="171450" y="228684"/>
            <a:ext cx="6029960" cy="871855"/>
          </a:xfrm>
        </p:spPr>
        <p:txBody>
          <a:bodyPr>
            <a:normAutofit/>
          </a:bodyPr>
          <a:lstStyle/>
          <a:p>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1. </a:t>
            </a:r>
            <a:r>
              <a:rPr lang="zh-CN" altLang="en-US" sz="4950" dirty="0">
                <a:solidFill>
                  <a:srgbClr val="00B050"/>
                </a:solidFill>
                <a:latin typeface="全新硬笔行书简" panose="02010600040101010101" pitchFamily="2" charset="-122"/>
                <a:ea typeface="全新硬笔行书简" panose="02010600040101010101" pitchFamily="2" charset="-122"/>
              </a:rPr>
              <a:t>欧</a:t>
            </a:r>
            <a:r>
              <a:rPr lang="zh-CN" altLang="en-US" sz="4950" dirty="0" smtClean="0">
                <a:solidFill>
                  <a:srgbClr val="00B050"/>
                </a:solidFill>
                <a:latin typeface="全新硬笔行书简" panose="02010600040101010101" pitchFamily="2" charset="-122"/>
                <a:ea typeface="全新硬笔行书简" panose="02010600040101010101" pitchFamily="2" charset="-122"/>
              </a:rPr>
              <a:t>拉方法</a:t>
            </a:r>
            <a:endParaRPr lang="zh-CN" altLang="en-US" sz="4950" dirty="0">
              <a:solidFill>
                <a:srgbClr val="00B050"/>
              </a:solidFill>
              <a:latin typeface="全新硬笔行书简" panose="02010600040101010101" pitchFamily="2" charset="-122"/>
              <a:ea typeface="全新硬笔行书简" panose="02010600040101010101" pitchFamily="2" charset="-122"/>
            </a:endParaRPr>
          </a:p>
        </p:txBody>
      </p:sp>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457202" y="1219258"/>
                <a:ext cx="8115195" cy="5638742"/>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1.2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欧拉格式</a:t>
                </a:r>
                <a:r>
                  <a:rPr lang="zh-CN" altLang="en-US" sz="2400" b="1"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几何意</a:t>
                </a:r>
                <a:r>
                  <a:rPr lang="zh-CN" altLang="en-US" sz="2400" b="1">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义</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将微分方程问题</a:t>
                </a:r>
                <a14:m>
                  <m:oMath xmlns:m="http://schemas.openxmlformats.org/officeDocument/2006/math">
                    <m:d>
                      <m:dPr>
                        <m:begChr m:val="{"/>
                        <m:endChr m:val=""/>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eqArr>
                          <m:eqArrPr>
                            <m:ctrlPr>
                              <a:rPr lang="en-US" altLang="zh-CN" sz="2400" b="1" i="1" smtClean="0">
                                <a:solidFill>
                                  <a:schemeClr val="bg1"/>
                                </a:solidFill>
                                <a:latin typeface="Cambria Math" panose="02040503050406030204" pitchFamily="18" charset="0"/>
                                <a:ea typeface="全新硬笔行书简" panose="02010600040101010101" pitchFamily="2" charset="-122"/>
                              </a:rPr>
                            </m:ctrlPr>
                          </m:eqArrPr>
                          <m:e>
                            <m:sSup>
                              <m:sSup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p>
                                <m:r>
                                  <a:rPr lang="en-US" altLang="zh-CN" sz="2400" b="1" i="1" smtClean="0">
                                    <a:solidFill>
                                      <a:schemeClr val="bg1"/>
                                    </a:solidFill>
                                    <a:latin typeface="Cambria Math" panose="02040503050406030204" pitchFamily="18" charset="0"/>
                                    <a:ea typeface="全新硬笔行书简" panose="02010600040101010101" pitchFamily="2" charset="-122"/>
                                  </a:rPr>
                                  <m:t>′</m:t>
                                </m:r>
                              </m:sup>
                            </m:sSup>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d>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𝒇</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𝒙</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𝒚</m:t>
                            </m:r>
                            <m:r>
                              <a:rPr lang="en-US" altLang="zh-CN" sz="2400" b="1" i="1" smtClean="0">
                                <a:solidFill>
                                  <a:schemeClr val="bg1"/>
                                </a:solidFill>
                                <a:latin typeface="Cambria Math" panose="02040503050406030204" pitchFamily="18" charset="0"/>
                                <a:ea typeface="全新硬笔行书简" panose="02010600040101010101" pitchFamily="2" charset="-122"/>
                              </a:rPr>
                              <m:t>)</m:t>
                            </m:r>
                          </m:e>
                          <m:e>
                            <m:r>
                              <a:rPr lang="en-US" altLang="zh-CN" sz="2400" b="1" i="1" smtClean="0">
                                <a:solidFill>
                                  <a:schemeClr val="bg1"/>
                                </a:solidFill>
                                <a:latin typeface="Cambria Math" panose="02040503050406030204" pitchFamily="18" charset="0"/>
                                <a:ea typeface="全新硬笔行书简" panose="02010600040101010101" pitchFamily="2" charset="-122"/>
                              </a:rPr>
                              <m:t>𝒚</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𝟎</m:t>
                                    </m:r>
                                  </m:sub>
                                </m:sSub>
                              </m:e>
                            </m:d>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𝟎</m:t>
                                </m:r>
                              </m:sub>
                            </m:sSub>
                          </m:e>
                        </m:eqArr>
                      </m:e>
                    </m:d>
                    <m:r>
                      <a:rPr lang="zh-CN" altLang="en-US" sz="2400" b="1" i="0">
                        <a:solidFill>
                          <a:schemeClr val="bg1"/>
                        </a:solidFill>
                        <a:latin typeface="Cambria Math" panose="02040503050406030204" pitchFamily="18" charset="0"/>
                        <a:ea typeface="全新硬笔行书简" panose="02010600040101010101" pitchFamily="2" charset="-122"/>
                      </a:rPr>
                      <m:t>欧拉</m:t>
                    </m:r>
                  </m:oMath>
                </a14:m>
                <a:r>
                  <a:rPr lang="zh-CN" altLang="en-US" sz="2400" b="1" dirty="0" smtClean="0">
                    <a:solidFill>
                      <a:schemeClr val="bg1"/>
                    </a:solidFill>
                    <a:latin typeface="Cambria Math" panose="02040503050406030204" pitchFamily="18" charset="0"/>
                    <a:ea typeface="全新硬笔行书简" panose="02010600040101010101" pitchFamily="2" charset="-122"/>
                  </a:rPr>
                  <a:t>格式</a:t>
                </a:r>
                <a:endParaRPr lang="en-US" altLang="zh-CN" sz="2400" b="1" dirty="0" smtClean="0">
                  <a:solidFill>
                    <a:schemeClr val="bg1"/>
                  </a:solidFill>
                  <a:latin typeface="Cambria Math" panose="02040503050406030204" pitchFamily="18" charset="0"/>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𝒉</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𝒇</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e>
                      </m:d>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𝟎</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𝟐</m:t>
                      </m:r>
                      <m:r>
                        <a:rPr lang="en-US" altLang="zh-CN" sz="2400" b="1" i="1" smtClean="0">
                          <a:solidFill>
                            <a:schemeClr val="bg1"/>
                          </a:solidFill>
                          <a:latin typeface="Cambria Math" panose="02040503050406030204" pitchFamily="18" charset="0"/>
                          <a:ea typeface="全新硬笔行书简" panose="02010600040101010101" pitchFamily="2" charset="-122"/>
                        </a:rPr>
                        <m:t>,⋯)</m:t>
                      </m:r>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在几何上</a:t>
                </a:r>
                <a:endParaRPr lang="zh-CN" altLang="en-US" sz="2400" b="1" dirty="0">
                  <a:solidFill>
                    <a:schemeClr val="bg1"/>
                  </a:solidFill>
                  <a:latin typeface="全新硬笔行书简" panose="02010600040101010101" pitchFamily="2" charset="-122"/>
                  <a:ea typeface="全新硬笔行书简" panose="02010600040101010101" pitchFamily="2" charset="-122"/>
                </a:endParaRPr>
              </a:p>
              <a:p>
                <a:endParaRPr lang="zh-CN" altLang="en-US" sz="2400" b="1" dirty="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457202" y="1219258"/>
                <a:ext cx="8115195" cy="5638742"/>
              </a:xfrm>
              <a:blipFill rotWithShape="1">
                <a:blip r:embed="rId3"/>
                <a:stretch>
                  <a:fillRect l="-1127" t="-1622"/>
                </a:stretch>
              </a:blipFill>
            </p:spPr>
            <p:txBody>
              <a:bodyPr/>
              <a:lstStyle/>
              <a:p>
                <a:r>
                  <a:rPr lang="zh-CN" altLang="en-US">
                    <a:noFill/>
                  </a:rPr>
                  <a:t> </a:t>
                </a:r>
                <a:endParaRPr lang="zh-CN" altLang="en-US">
                  <a:noFill/>
                </a:endParaRPr>
              </a:p>
            </p:txBody>
          </p:sp>
        </mc:Fallback>
      </mc:AlternateContent>
      <p:pic>
        <p:nvPicPr>
          <p:cNvPr id="3" name="图片 2"/>
          <p:cNvPicPr>
            <a:picLocks noChangeAspect="1"/>
          </p:cNvPicPr>
          <p:nvPr/>
        </p:nvPicPr>
        <p:blipFill>
          <a:blip r:embed="rId4"/>
          <a:stretch>
            <a:fillRect/>
          </a:stretch>
        </p:blipFill>
        <p:spPr>
          <a:xfrm>
            <a:off x="2971842" y="2971812"/>
            <a:ext cx="5562454" cy="3560775"/>
          </a:xfrm>
          <a:prstGeom prst="rect">
            <a:avLst/>
          </a:prstGeom>
        </p:spPr>
      </p:pic>
      <p:cxnSp>
        <p:nvCxnSpPr>
          <p:cNvPr id="6" name="直接连接符 5"/>
          <p:cNvCxnSpPr/>
          <p:nvPr/>
        </p:nvCxnSpPr>
        <p:spPr>
          <a:xfrm flipH="1">
            <a:off x="3232366" y="5333950"/>
            <a:ext cx="958644" cy="772690"/>
          </a:xfrm>
          <a:prstGeom prst="line">
            <a:avLst/>
          </a:prstGeom>
          <a:ln w="19050">
            <a:prstDash val="dash"/>
          </a:ln>
        </p:spPr>
        <p:style>
          <a:lnRef idx="1">
            <a:schemeClr val="accent2"/>
          </a:lnRef>
          <a:fillRef idx="0">
            <a:schemeClr val="accent2"/>
          </a:fillRef>
          <a:effectRef idx="0">
            <a:schemeClr val="accent2"/>
          </a:effectRef>
          <a:fontRef idx="minor">
            <a:schemeClr val="tx1"/>
          </a:fontRef>
        </p:style>
      </p:cxnSp>
      <p:cxnSp>
        <p:nvCxnSpPr>
          <p:cNvPr id="13" name="直接连接符 12"/>
          <p:cNvCxnSpPr/>
          <p:nvPr/>
        </p:nvCxnSpPr>
        <p:spPr>
          <a:xfrm flipH="1">
            <a:off x="4232320" y="4648168"/>
            <a:ext cx="949264" cy="666198"/>
          </a:xfrm>
          <a:prstGeom prst="line">
            <a:avLst/>
          </a:prstGeom>
          <a:ln w="19050">
            <a:prstDash val="dash"/>
          </a:ln>
        </p:spPr>
        <p:style>
          <a:lnRef idx="1">
            <a:schemeClr val="accent2"/>
          </a:lnRef>
          <a:fillRef idx="0">
            <a:schemeClr val="accent2"/>
          </a:fillRef>
          <a:effectRef idx="0">
            <a:schemeClr val="accent2"/>
          </a:effectRef>
          <a:fontRef idx="minor">
            <a:schemeClr val="tx1"/>
          </a:fontRef>
        </p:style>
      </p:cxnSp>
      <p:cxnSp>
        <p:nvCxnSpPr>
          <p:cNvPr id="15" name="直接连接符 14"/>
          <p:cNvCxnSpPr/>
          <p:nvPr/>
        </p:nvCxnSpPr>
        <p:spPr>
          <a:xfrm flipH="1">
            <a:off x="5257782" y="4038584"/>
            <a:ext cx="914376" cy="573476"/>
          </a:xfrm>
          <a:prstGeom prst="line">
            <a:avLst/>
          </a:prstGeom>
          <a:ln w="19050">
            <a:prstDash val="dash"/>
          </a:ln>
        </p:spPr>
        <p:style>
          <a:lnRef idx="1">
            <a:schemeClr val="accent2"/>
          </a:lnRef>
          <a:fillRef idx="0">
            <a:schemeClr val="accent2"/>
          </a:fillRef>
          <a:effectRef idx="0">
            <a:schemeClr val="accent2"/>
          </a:effectRef>
          <a:fontRef idx="minor">
            <a:schemeClr val="tx1"/>
          </a:fontRef>
        </p:style>
      </p:cxnSp>
      <p:cxnSp>
        <p:nvCxnSpPr>
          <p:cNvPr id="17" name="直接连接符 16"/>
          <p:cNvCxnSpPr/>
          <p:nvPr/>
        </p:nvCxnSpPr>
        <p:spPr>
          <a:xfrm flipH="1">
            <a:off x="6262126" y="3352802"/>
            <a:ext cx="1053002" cy="633150"/>
          </a:xfrm>
          <a:prstGeom prst="line">
            <a:avLst/>
          </a:prstGeom>
          <a:ln w="19050">
            <a:prstDash val="dash"/>
          </a:ln>
        </p:spPr>
        <p:style>
          <a:lnRef idx="1">
            <a:schemeClr val="accent2"/>
          </a:lnRef>
          <a:fillRef idx="0">
            <a:schemeClr val="accent2"/>
          </a:fillRef>
          <a:effectRef idx="0">
            <a:schemeClr val="accent2"/>
          </a:effectRef>
          <a:fontRef idx="minor">
            <a:schemeClr val="tx1"/>
          </a:fontRef>
        </p:style>
      </p:cxnSp>
      <p:cxnSp>
        <p:nvCxnSpPr>
          <p:cNvPr id="19" name="直接连接符 18"/>
          <p:cNvCxnSpPr/>
          <p:nvPr/>
        </p:nvCxnSpPr>
        <p:spPr>
          <a:xfrm flipH="1">
            <a:off x="7284834" y="2980074"/>
            <a:ext cx="685782" cy="404556"/>
          </a:xfrm>
          <a:prstGeom prst="line">
            <a:avLst/>
          </a:prstGeom>
          <a:ln w="19050">
            <a:prstDash val="dash"/>
          </a:ln>
        </p:spPr>
        <p:style>
          <a:lnRef idx="1">
            <a:schemeClr val="accent2"/>
          </a:lnRef>
          <a:fillRef idx="0">
            <a:schemeClr val="accent2"/>
          </a:fillRef>
          <a:effectRef idx="0">
            <a:schemeClr val="accent2"/>
          </a:effectRef>
          <a:fontRef idx="minor">
            <a:schemeClr val="tx1"/>
          </a:fontRef>
        </p:style>
      </p:cxn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cBhvr>
                                        <p:cTn id="27" dur="500" fill="hold"/>
                                        <p:tgtEl>
                                          <p:spTgt spid="3"/>
                                        </p:tgtEl>
                                        <p:attrNameLst>
                                          <p:attrName>ppt_w</p:attrName>
                                        </p:attrNameLst>
                                      </p:cBhvr>
                                      <p:tavLst>
                                        <p:tav tm="0">
                                          <p:val>
                                            <p:fltVal val="0"/>
                                          </p:val>
                                        </p:tav>
                                        <p:tav tm="100000">
                                          <p:val>
                                            <p:strVal val="#ppt_w"/>
                                          </p:val>
                                        </p:tav>
                                      </p:tavLst>
                                    </p:anim>
                                    <p:anim calcmode="lin" valueType="num">
                                      <p:cBhvr>
                                        <p:cTn id="28" dur="500" fill="hold"/>
                                        <p:tgtEl>
                                          <p:spTgt spid="3"/>
                                        </p:tgtEl>
                                        <p:attrNameLst>
                                          <p:attrName>ppt_h</p:attrName>
                                        </p:attrNameLst>
                                      </p:cBhvr>
                                      <p:tavLst>
                                        <p:tav tm="0">
                                          <p:val>
                                            <p:fltVal val="0"/>
                                          </p:val>
                                        </p:tav>
                                        <p:tav tm="100000">
                                          <p:val>
                                            <p:strVal val="#ppt_h"/>
                                          </p:val>
                                        </p:tav>
                                      </p:tavLst>
                                    </p:anim>
                                    <p:animEffect transition="in" filter="fade">
                                      <p:cBhvr>
                                        <p:cTn id="29" dur="500"/>
                                        <p:tgtEl>
                                          <p:spTgt spid="3"/>
                                        </p:tgtEl>
                                      </p:cBhvr>
                                    </p:animEffec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6"/>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13"/>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15"/>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17"/>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nodeType="clickEffect">
                                  <p:stCondLst>
                                    <p:cond delay="0"/>
                                  </p:stCondLst>
                                  <p:childTnLst>
                                    <p:set>
                                      <p:cBhvr>
                                        <p:cTn id="49"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noChangeArrowheads="1"/>
          </p:cNvSpPr>
          <p:nvPr>
            <p:ph type="body" sz="half" idx="2"/>
          </p:nvPr>
        </p:nvSpPr>
        <p:spPr>
          <a:xfrm>
            <a:off x="533506" y="152486"/>
            <a:ext cx="4267088" cy="381080"/>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3.5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线性多步法</a:t>
            </a:r>
            <a:endPar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AlternateContent xmlns:mc="http://schemas.openxmlformats.org/markup-compatibility/2006" xmlns:a14="http://schemas.microsoft.com/office/drawing/2010/main">
        <mc:Choice Requires="a14">
          <p:sp>
            <p:nvSpPr>
              <p:cNvPr id="6" name="文本占位符 3"/>
              <p:cNvSpPr txBox="1">
                <a:spLocks noChangeArrowheads="1"/>
              </p:cNvSpPr>
              <p:nvPr/>
            </p:nvSpPr>
            <p:spPr>
              <a:xfrm>
                <a:off x="533506" y="533476"/>
                <a:ext cx="8153186" cy="6400632"/>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例：是否存在常数</a:t>
                </a:r>
                <a14:m>
                  <m:oMath xmlns:m="http://schemas.openxmlformats.org/officeDocument/2006/math">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oMath>
                </a14:m>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使微分</a:t>
                </a:r>
                <a14:m>
                  <m:oMath xmlns:m="http://schemas.openxmlformats.org/officeDocument/2006/math">
                    <m:r>
                      <a:rPr lang="zh-CN" altLang="en-US" sz="2400" b="1" i="1">
                        <a:solidFill>
                          <a:schemeClr val="bg1"/>
                        </a:solidFill>
                        <a:latin typeface="Cambria Math" panose="02040503050406030204" pitchFamily="18" charset="0"/>
                        <a:ea typeface="全新硬笔行书简" panose="02010600040101010101" pitchFamily="2" charset="-122"/>
                      </a:rPr>
                      <m:t>方程</m:t>
                    </m:r>
                    <m:d>
                      <m:dPr>
                        <m:begChr m:val="{"/>
                        <m:endChr m:val=""/>
                        <m:ctrlPr>
                          <a:rPr lang="en-US" altLang="zh-CN" sz="2400" b="1" i="1">
                            <a:solidFill>
                              <a:schemeClr val="bg1"/>
                            </a:solidFill>
                            <a:latin typeface="Cambria Math" panose="02040503050406030204" pitchFamily="18" charset="0"/>
                            <a:ea typeface="全新硬笔行书简" panose="02010600040101010101" pitchFamily="2" charset="-122"/>
                          </a:rPr>
                        </m:ctrlPr>
                      </m:dPr>
                      <m:e>
                        <m:eqArr>
                          <m:eqArrPr>
                            <m:ctrlPr>
                              <a:rPr lang="en-US" altLang="zh-CN" sz="2400" b="1" i="1">
                                <a:solidFill>
                                  <a:schemeClr val="bg1"/>
                                </a:solidFill>
                                <a:latin typeface="Cambria Math" panose="02040503050406030204" pitchFamily="18" charset="0"/>
                                <a:ea typeface="全新硬笔行书简" panose="02010600040101010101" pitchFamily="2" charset="-122"/>
                              </a:rPr>
                            </m:ctrlPr>
                          </m:eqArrPr>
                          <m:e>
                            <m:sSup>
                              <m:sSupPr>
                                <m:ctrlPr>
                                  <a:rPr lang="en-US" altLang="zh-CN" sz="2400" b="1" i="1">
                                    <a:solidFill>
                                      <a:schemeClr val="bg1"/>
                                    </a:solidFill>
                                    <a:latin typeface="Cambria Math" panose="02040503050406030204" pitchFamily="18" charset="0"/>
                                    <a:ea typeface="全新硬笔行书简" panose="02010600040101010101" pitchFamily="2" charset="-122"/>
                                  </a:rPr>
                                </m:ctrlPr>
                              </m:sSupPr>
                              <m:e>
                                <m:r>
                                  <a:rPr lang="en-US" altLang="zh-CN" sz="2400" b="1" i="1">
                                    <a:solidFill>
                                      <a:schemeClr val="bg1"/>
                                    </a:solidFill>
                                    <a:latin typeface="Cambria Math" panose="02040503050406030204" pitchFamily="18" charset="0"/>
                                    <a:ea typeface="全新硬笔行书简" panose="02010600040101010101" pitchFamily="2" charset="-122"/>
                                  </a:rPr>
                                  <m:t>𝒚</m:t>
                                </m:r>
                              </m:e>
                              <m:sup>
                                <m:r>
                                  <a:rPr lang="en-US" altLang="zh-CN" sz="2400" b="1" i="1">
                                    <a:solidFill>
                                      <a:schemeClr val="bg1"/>
                                    </a:solidFill>
                                    <a:latin typeface="Cambria Math" panose="02040503050406030204" pitchFamily="18" charset="0"/>
                                    <a:ea typeface="全新硬笔行书简" panose="02010600040101010101" pitchFamily="2" charset="-122"/>
                                  </a:rPr>
                                  <m:t>′</m:t>
                                </m:r>
                              </m:sup>
                            </m:sSup>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r>
                                  <a:rPr lang="en-US" altLang="zh-CN" sz="2400" b="1" i="1">
                                    <a:solidFill>
                                      <a:schemeClr val="bg1"/>
                                    </a:solidFill>
                                    <a:latin typeface="Cambria Math" panose="02040503050406030204" pitchFamily="18" charset="0"/>
                                    <a:ea typeface="全新硬笔行书简" panose="02010600040101010101" pitchFamily="2" charset="-122"/>
                                  </a:rPr>
                                  <m:t>𝒙</m:t>
                                </m:r>
                              </m:e>
                            </m:d>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𝒇</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𝒙</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𝒚</m:t>
                            </m:r>
                            <m:r>
                              <a:rPr lang="en-US" altLang="zh-CN" sz="2400" b="1" i="1">
                                <a:solidFill>
                                  <a:schemeClr val="bg1"/>
                                </a:solidFill>
                                <a:latin typeface="Cambria Math" panose="02040503050406030204" pitchFamily="18" charset="0"/>
                                <a:ea typeface="全新硬笔行书简" panose="02010600040101010101" pitchFamily="2" charset="-122"/>
                              </a:rPr>
                              <m:t>)</m:t>
                            </m:r>
                          </m:e>
                          <m:e>
                            <m:r>
                              <a:rPr lang="en-US" altLang="zh-CN" sz="2400" b="1" i="1">
                                <a:solidFill>
                                  <a:schemeClr val="bg1"/>
                                </a:solidFill>
                                <a:latin typeface="Cambria Math" panose="02040503050406030204" pitchFamily="18" charset="0"/>
                                <a:ea typeface="全新硬笔行书简" panose="02010600040101010101" pitchFamily="2" charset="-122"/>
                              </a:rPr>
                              <m:t>𝒚</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𝟎</m:t>
                                    </m:r>
                                  </m:sub>
                                </m:sSub>
                              </m:e>
                            </m:d>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𝟎</m:t>
                                </m:r>
                              </m:sub>
                            </m:sSub>
                          </m:e>
                        </m:eqArr>
                      </m:e>
                    </m:d>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数值解的线性多步法</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e>
                    </m:d>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num>
                      <m:den>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den>
                    </m:f>
                    <m:r>
                      <a:rPr lang="en-US" altLang="zh-CN" sz="2400" b="1" i="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𝐡</m:t>
                    </m:r>
                    <m:r>
                      <a:rPr lang="en-US" altLang="zh-CN" sz="2400" b="1" i="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oMath>
                </a14:m>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14:m>
                  <m:oMath xmlns:m="http://schemas.openxmlformats.org/officeDocument/2006/math">
                    <m:sSub>
                      <m:sSubPr>
                        <m:ctrlP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m:t>
                    </m:r>
                  </m:oMath>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是</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4</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阶的？</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解：若所给线性多步法是</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4</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阶的，</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则</a:t>
                </a:r>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解为</a:t>
                </a:r>
                <a14:m>
                  <m:oMath xmlns:m="http://schemas.openxmlformats.org/officeDocument/2006/math">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d>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p>
                    </m:s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up>
                    </m:s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sup>
                    </m:sSup>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的</a:t>
                </a:r>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模型方程</a:t>
                </a:r>
                <a14:m>
                  <m:oMath xmlns:m="http://schemas.openxmlformats.org/officeDocument/2006/math">
                    <m:sSup>
                      <m:sSupPr>
                        <m:ctrlPr>
                          <a:rPr lang="en-US" altLang="zh-CN" sz="2400" b="1" i="1">
                            <a:solidFill>
                              <a:schemeClr val="bg1"/>
                            </a:solidFill>
                            <a:latin typeface="Cambria Math" panose="02040503050406030204" pitchFamily="18" charset="0"/>
                            <a:ea typeface="全新硬笔行书简" panose="02010600040101010101" pitchFamily="2" charset="-122"/>
                          </a:rPr>
                        </m:ctrlPr>
                      </m:sSupPr>
                      <m:e>
                        <m:r>
                          <a:rPr lang="en-US" altLang="zh-CN" sz="2400" b="1" i="1">
                            <a:solidFill>
                              <a:schemeClr val="bg1"/>
                            </a:solidFill>
                            <a:latin typeface="Cambria Math" panose="02040503050406030204" pitchFamily="18" charset="0"/>
                            <a:ea typeface="全新硬笔行书简" panose="02010600040101010101" pitchFamily="2" charset="-122"/>
                          </a:rPr>
                          <m:t>𝒚</m:t>
                        </m:r>
                      </m:e>
                      <m:sup>
                        <m:r>
                          <a:rPr lang="en-US" altLang="zh-CN" sz="2400" b="1" i="1">
                            <a:solidFill>
                              <a:schemeClr val="bg1"/>
                            </a:solidFill>
                            <a:latin typeface="Cambria Math" panose="02040503050406030204" pitchFamily="18" charset="0"/>
                            <a:ea typeface="全新硬笔行书简" panose="02010600040101010101" pitchFamily="2" charset="-122"/>
                          </a:rPr>
                          <m:t>′</m:t>
                        </m:r>
                      </m:sup>
                    </m:sSup>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r>
                          <a:rPr lang="en-US" altLang="zh-CN" sz="2400" b="1" i="1">
                            <a:solidFill>
                              <a:schemeClr val="bg1"/>
                            </a:solidFill>
                            <a:latin typeface="Cambria Math" panose="02040503050406030204" pitchFamily="18" charset="0"/>
                            <a:ea typeface="全新硬笔行书简" panose="02010600040101010101" pitchFamily="2" charset="-122"/>
                          </a:rPr>
                          <m:t>𝒙</m:t>
                        </m:r>
                      </m:e>
                    </m:d>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𝒇</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𝒙</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𝒚</m:t>
                    </m:r>
                    <m:r>
                      <a:rPr lang="en-US" altLang="zh-CN" sz="2400" b="1" i="1">
                        <a:solidFill>
                          <a:schemeClr val="bg1"/>
                        </a:solidFill>
                        <a:latin typeface="Cambria Math" panose="02040503050406030204" pitchFamily="18" charset="0"/>
                        <a:ea typeface="全新硬笔行书简" panose="02010600040101010101" pitchFamily="2" charset="-122"/>
                      </a:rPr>
                      <m:t>)</m:t>
                    </m:r>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用该线性多步法准确成立</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模型</a:t>
                </a:r>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方程中</a:t>
                </a:r>
                <a14:m>
                  <m:oMath xmlns:m="http://schemas.openxmlformats.org/officeDocument/2006/math">
                    <m:r>
                      <a:rPr lang="en-US" altLang="zh-CN" sz="2400" b="1" i="1">
                        <a:solidFill>
                          <a:schemeClr val="bg1"/>
                        </a:solidFill>
                        <a:latin typeface="Cambria Math" panose="02040503050406030204" pitchFamily="18" charset="0"/>
                        <a:ea typeface="全新硬笔行书简" panose="02010600040101010101" pitchFamily="2" charset="-122"/>
                      </a:rPr>
                      <m:t>𝒇</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r>
                          <a:rPr lang="en-US" altLang="zh-CN" sz="2400" b="1" i="1">
                            <a:solidFill>
                              <a:schemeClr val="bg1"/>
                            </a:solidFill>
                            <a:latin typeface="Cambria Math" panose="02040503050406030204" pitchFamily="18" charset="0"/>
                            <a:ea typeface="全新硬笔行书简" panose="02010600040101010101" pitchFamily="2" charset="-122"/>
                          </a:rPr>
                          <m:t>𝒙</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𝒚</m:t>
                        </m:r>
                      </m:e>
                    </m:d>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𝟎</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𝟐</m:t>
                    </m:r>
                    <m:r>
                      <a:rPr lang="en-US" altLang="zh-CN" sz="2400" b="1" i="1">
                        <a:solidFill>
                          <a:schemeClr val="bg1"/>
                        </a:solidFill>
                        <a:latin typeface="Cambria Math" panose="02040503050406030204" pitchFamily="18" charset="0"/>
                        <a:ea typeface="全新硬笔行书简" panose="02010600040101010101" pitchFamily="2" charset="-122"/>
                      </a:rPr>
                      <m:t>𝒙</m:t>
                    </m:r>
                    <m:r>
                      <a:rPr lang="en-US" altLang="zh-CN" sz="2400" b="1" i="1">
                        <a:solidFill>
                          <a:schemeClr val="bg1"/>
                        </a:solidFill>
                        <a:latin typeface="Cambria Math" panose="02040503050406030204" pitchFamily="18" charset="0"/>
                        <a:ea typeface="全新硬笔行书简" panose="02010600040101010101" pitchFamily="2" charset="-122"/>
                      </a:rPr>
                      <m:t>,</m:t>
                    </m:r>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p>
                    </m:s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up>
                    </m:sSup>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取</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n=0,h=1,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容易验证</a:t>
                </a:r>
                <a14:m>
                  <m:oMath xmlns:m="http://schemas.openxmlformats.org/officeDocument/2006/math">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d>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p>
                    </m:sSup>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时多步法恒成立；</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14:m>
                  <m:oMath xmlns:m="http://schemas.openxmlformats.org/officeDocument/2006/math">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d>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up>
                    </m:s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 </m:t>
                    </m:r>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时使多步法成立的条件是</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14:m>
                  <m:oMath xmlns:m="http://schemas.openxmlformats.org/officeDocument/2006/math">
                    <m:r>
                      <a:rPr lang="en-US" altLang="zh-CN" sz="24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e>
                    </m:d>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𝟖</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num>
                      <m:den>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den>
                    </m:f>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，即</a:t>
                </a:r>
                <a14:m>
                  <m:oMath xmlns:m="http://schemas.openxmlformats.org/officeDocument/2006/math">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oMath>
                </a14:m>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=9</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线性多步法为：</a:t>
                </a:r>
                <a14:m>
                  <m:oMath xmlns:m="http://schemas.openxmlformats.org/officeDocument/2006/math">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9</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9</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6</m:t>
                    </m:r>
                    <m:r>
                      <a:rPr lang="en-US" altLang="zh-CN" sz="20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𝐡</m:t>
                    </m:r>
                    <m:r>
                      <a:rPr lang="en-US" altLang="zh-CN" sz="2000" b="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a:solidFill>
                          <a:prstClr val="white"/>
                        </a:solidFill>
                        <a:latin typeface="Cambria Math" panose="02040503050406030204" pitchFamily="18" charset="0"/>
                        <a:ea typeface="全新硬笔行书简" panose="02010600040101010101" pitchFamily="2" charset="-122"/>
                        <a:cs typeface="Times New Roman" panose="02020603050405020304" pitchFamily="18" charset="0"/>
                      </a:rPr>
                      <m:t>)</m:t>
                    </m:r>
                  </m:oMath>
                </a14:m>
                <a:r>
                  <a:rPr lang="zh-CN" altLang="en-US"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endPar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再验证将</a:t>
                </a:r>
                <a14:m>
                  <m:oMath xmlns:m="http://schemas.openxmlformats.org/officeDocument/2006/math">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d>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4</m:t>
                        </m:r>
                      </m:sup>
                    </m:sSup>
                  </m:oMath>
                </a14:m>
                <a:r>
                  <a:rPr lang="zh-CN" altLang="en-US"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代入多步法仍是成立的。</a:t>
                </a:r>
                <a:endPar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但将</a:t>
                </a:r>
                <a14:m>
                  <m:oMath xmlns:m="http://schemas.openxmlformats.org/officeDocument/2006/math">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d>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5</m:t>
                        </m:r>
                      </m:sup>
                    </m:sSup>
                  </m:oMath>
                </a14:m>
                <a:r>
                  <a:rPr lang="zh-CN" altLang="en-US" sz="20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代入</a:t>
                </a:r>
                <a:r>
                  <a:rPr lang="zh-CN" altLang="en-US"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多步法</a:t>
                </a:r>
                <a14:m>
                  <m:oMath xmlns:m="http://schemas.openxmlformats.org/officeDocument/2006/math">
                    <m:sSub>
                      <m:sSub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𝟗</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𝟑𝟐</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𝟔</m:t>
                    </m:r>
                    <m:d>
                      <m:d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m:t>
                        </m:r>
                      </m:e>
                    </m:d>
                    <m:r>
                      <a:rPr lang="en-US" altLang="zh-CN" sz="20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0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𝟏𝟏</m:t>
                    </m:r>
                    <m:r>
                      <a:rPr lang="en-US" altLang="zh-CN" sz="20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0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𝒚</m:t>
                    </m:r>
                    <m:d>
                      <m:dPr>
                        <m:ctrlPr>
                          <a:rPr lang="en-US" altLang="zh-CN" sz="20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20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e>
                    </m:d>
                    <m:r>
                      <a:rPr lang="en-US" altLang="zh-CN" sz="20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0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endPar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因此，当</a:t>
                </a:r>
                <a14:m>
                  <m:oMath xmlns:m="http://schemas.openxmlformats.org/officeDocument/2006/math">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𝟗</m:t>
                    </m:r>
                  </m:oMath>
                </a14:m>
                <a:r>
                  <a:rPr lang="zh-CN" altLang="en-US"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时该多步法是</a:t>
                </a:r>
                <a:r>
                  <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4</a:t>
                </a:r>
                <a:r>
                  <a:rPr lang="zh-CN" altLang="en-US"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阶方法。（</a:t>
                </a:r>
                <a14:m>
                  <m:oMath xmlns:m="http://schemas.openxmlformats.org/officeDocument/2006/math">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𝑻</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num>
                      <m:den>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𝟏𝟎</m:t>
                        </m:r>
                      </m:den>
                    </m:f>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m:t>
                            </m:r>
                          </m:e>
                        </m:d>
                      </m:sup>
                    </m:sSup>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𝜼</m:t>
                        </m:r>
                      </m:e>
                    </m:d>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𝟓</m:t>
                        </m:r>
                      </m:sup>
                    </m:sSup>
                  </m:oMath>
                </a14:m>
                <a:r>
                  <a:rPr lang="zh-CN" altLang="en-US"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endPar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Choice>
        <mc:Fallback xmlns="">
          <p:sp>
            <p:nvSpPr>
              <p:cNvPr id="6" name="文本占位符 3"/>
              <p:cNvSpPr txBox="1">
                <a:spLocks noRot="1" noChangeAspect="1" noMove="1" noResize="1" noEditPoints="1" noAdjustHandles="1" noChangeArrowheads="1" noChangeShapeType="1" noTextEdit="1"/>
              </p:cNvSpPr>
              <p:nvPr/>
            </p:nvSpPr>
            <p:spPr>
              <a:xfrm>
                <a:off x="533506" y="533476"/>
                <a:ext cx="8153186" cy="6400632"/>
              </a:xfrm>
              <a:prstGeom prst="rect">
                <a:avLst/>
              </a:prstGeom>
              <a:blipFill>
                <a:blip r:embed="rId3"/>
                <a:stretch>
                  <a:fillRect l="-1197" r="-486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658338036"/>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6"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noChangeArrowheads="1"/>
          </p:cNvSpPr>
          <p:nvPr>
            <p:ph type="title"/>
          </p:nvPr>
        </p:nvSpPr>
        <p:spPr>
          <a:xfrm>
            <a:off x="171450" y="228684"/>
            <a:ext cx="6029960" cy="871855"/>
          </a:xfrm>
        </p:spPr>
        <p:txBody>
          <a:bodyPr>
            <a:normAutofit/>
          </a:bodyPr>
          <a:lstStyle/>
          <a:p>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4. </a:t>
            </a:r>
            <a:r>
              <a:rPr lang="zh-CN" altLang="en-US"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差分方法的收敛性</a:t>
            </a:r>
          </a:p>
        </p:txBody>
      </p:sp>
      <mc:AlternateContent xmlns:mc="http://schemas.openxmlformats.org/markup-compatibility/2006">
        <mc:Choice xmlns:a14="http://schemas.microsoft.com/office/drawing/2010/main" Requires="a14">
          <p:sp>
            <p:nvSpPr>
              <p:cNvPr id="4" name="文本占位符 3"/>
              <p:cNvSpPr>
                <a:spLocks noGrp="1" noChangeArrowheads="1"/>
              </p:cNvSpPr>
              <p:nvPr>
                <p:ph type="body" sz="half" idx="2"/>
              </p:nvPr>
            </p:nvSpPr>
            <p:spPr>
              <a:xfrm>
                <a:off x="457202" y="990664"/>
                <a:ext cx="8115195" cy="6019642"/>
              </a:xfrm>
            </p:spPr>
            <p:txBody>
              <a:bodyPr>
                <a:noAutofit/>
              </a:bodyPr>
              <a:lstStyle/>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微分方程数值解的差分方法的基本思想是</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将微分方程通过离散化将微分方程转化为差分方程（代数方程）来求解。这种转化是否合理，需要考虑差分方程的解</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在</a:t>
                </a:r>
                <a14:m>
                  <m:oMath xmlns:m="http://schemas.openxmlformats.org/officeDocument/2006/math">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r>
                      <a:rPr lang="en-US" altLang="zh-CN" sz="2400" b="1" i="1" dirty="0"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dirty="0"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𝟎</m:t>
                    </m:r>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时是否收敛到微分方程准确解</a:t>
                </a:r>
                <a14:m>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4.1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单步方法的收敛性</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一阶微分方程</a:t>
                </a:r>
                <a14:m>
                  <m:oMath xmlns:m="http://schemas.openxmlformats.org/officeDocument/2006/math">
                    <m:d>
                      <m:dPr>
                        <m:begChr m:val="{"/>
                        <m:endChr m:val=""/>
                        <m:ctrlPr>
                          <a:rPr lang="en-US" altLang="zh-CN" sz="2400" b="1" i="1">
                            <a:solidFill>
                              <a:schemeClr val="bg1"/>
                            </a:solidFill>
                            <a:latin typeface="Cambria Math" panose="02040503050406030204" pitchFamily="18" charset="0"/>
                            <a:ea typeface="全新硬笔行书简" panose="02010600040101010101" pitchFamily="2" charset="-122"/>
                          </a:rPr>
                        </m:ctrlPr>
                      </m:dPr>
                      <m:e>
                        <m:eqArr>
                          <m:eqArrPr>
                            <m:ctrlPr>
                              <a:rPr lang="en-US" altLang="zh-CN" sz="2400" b="1" i="1">
                                <a:solidFill>
                                  <a:schemeClr val="bg1"/>
                                </a:solidFill>
                                <a:latin typeface="Cambria Math" panose="02040503050406030204" pitchFamily="18" charset="0"/>
                                <a:ea typeface="全新硬笔行书简" panose="02010600040101010101" pitchFamily="2" charset="-122"/>
                              </a:rPr>
                            </m:ctrlPr>
                          </m:eqArrPr>
                          <m:e>
                            <m:sSup>
                              <m:sSupPr>
                                <m:ctrlPr>
                                  <a:rPr lang="en-US" altLang="zh-CN" sz="2400" b="1" i="1">
                                    <a:solidFill>
                                      <a:schemeClr val="bg1"/>
                                    </a:solidFill>
                                    <a:latin typeface="Cambria Math" panose="02040503050406030204" pitchFamily="18" charset="0"/>
                                    <a:ea typeface="全新硬笔行书简" panose="02010600040101010101" pitchFamily="2" charset="-122"/>
                                  </a:rPr>
                                </m:ctrlPr>
                              </m:sSupPr>
                              <m:e>
                                <m:r>
                                  <a:rPr lang="en-US" altLang="zh-CN" sz="2400" b="1" i="1">
                                    <a:solidFill>
                                      <a:schemeClr val="bg1"/>
                                    </a:solidFill>
                                    <a:latin typeface="Cambria Math" panose="02040503050406030204" pitchFamily="18" charset="0"/>
                                    <a:ea typeface="全新硬笔行书简" panose="02010600040101010101" pitchFamily="2" charset="-122"/>
                                  </a:rPr>
                                  <m:t>𝒚</m:t>
                                </m:r>
                              </m:e>
                              <m:sup>
                                <m:r>
                                  <a:rPr lang="en-US" altLang="zh-CN" sz="2400" b="1" i="1">
                                    <a:solidFill>
                                      <a:schemeClr val="bg1"/>
                                    </a:solidFill>
                                    <a:latin typeface="Cambria Math" panose="02040503050406030204" pitchFamily="18" charset="0"/>
                                    <a:ea typeface="全新硬笔行书简" panose="02010600040101010101" pitchFamily="2" charset="-122"/>
                                  </a:rPr>
                                  <m:t>′</m:t>
                                </m:r>
                              </m:sup>
                            </m:sSup>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r>
                                  <a:rPr lang="en-US" altLang="zh-CN" sz="2400" b="1" i="1">
                                    <a:solidFill>
                                      <a:schemeClr val="bg1"/>
                                    </a:solidFill>
                                    <a:latin typeface="Cambria Math" panose="02040503050406030204" pitchFamily="18" charset="0"/>
                                    <a:ea typeface="全新硬笔行书简" panose="02010600040101010101" pitchFamily="2" charset="-122"/>
                                  </a:rPr>
                                  <m:t>𝒙</m:t>
                                </m:r>
                              </m:e>
                            </m:d>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𝒇</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𝒙</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𝒚</m:t>
                            </m:r>
                            <m:r>
                              <a:rPr lang="en-US" altLang="zh-CN" sz="2400" b="1" i="1">
                                <a:solidFill>
                                  <a:schemeClr val="bg1"/>
                                </a:solidFill>
                                <a:latin typeface="Cambria Math" panose="02040503050406030204" pitchFamily="18" charset="0"/>
                                <a:ea typeface="全新硬笔行书简" panose="02010600040101010101" pitchFamily="2" charset="-122"/>
                              </a:rPr>
                              <m:t>)</m:t>
                            </m:r>
                          </m:e>
                          <m:e>
                            <m:r>
                              <a:rPr lang="en-US" altLang="zh-CN" sz="2400" b="1" i="1">
                                <a:solidFill>
                                  <a:schemeClr val="bg1"/>
                                </a:solidFill>
                                <a:latin typeface="Cambria Math" panose="02040503050406030204" pitchFamily="18" charset="0"/>
                                <a:ea typeface="全新硬笔行书简" panose="02010600040101010101" pitchFamily="2" charset="-122"/>
                              </a:rPr>
                              <m:t>𝒚</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𝟎</m:t>
                                    </m:r>
                                  </m:sub>
                                </m:sSub>
                              </m:e>
                            </m:d>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𝟎</m:t>
                                </m:r>
                              </m:sub>
                            </m:sSub>
                          </m:e>
                        </m:eqArr>
                      </m:e>
                    </m:d>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数值</a:t>
                </a:r>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解</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的单步法</a:t>
                </a:r>
                <a:r>
                  <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为</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𝝋</m:t>
                      </m:r>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d>
                      <m:r>
                        <a:rPr lang="en-US" altLang="zh-CN" sz="2400" b="1" i="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m:oMathPara>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记</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𝒆</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e>
                    </m:d>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称为整体截断误差。</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定义：</a:t>
                </a:r>
                <a:r>
                  <a:rPr lang="zh-CN" altLang="en-US"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若一种数值方法对于固定的</a:t>
                </a:r>
                <a14:m>
                  <m:oMath xmlns:m="http://schemas.openxmlformats.org/officeDocument/2006/math">
                    <m:sSub>
                      <m:sSubPr>
                        <m:ctrlP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𝟎</m:t>
                        </m:r>
                      </m:sub>
                    </m:sSub>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𝒏𝒉</m:t>
                    </m:r>
                  </m:oMath>
                </a14:m>
                <a:r>
                  <a:rPr lang="en-US" altLang="zh-CN"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当</a:t>
                </a:r>
                <a14:m>
                  <m:oMath xmlns:m="http://schemas.openxmlformats.org/officeDocument/2006/math">
                    <m:r>
                      <a:rPr lang="en-US" altLang="zh-CN" sz="2400" b="1" i="1" dirty="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𝒉</m:t>
                    </m:r>
                    <m:r>
                      <a:rPr lang="en-US" altLang="zh-CN" sz="2400" b="1" i="1" dirty="0">
                        <a:solidFill>
                          <a:srgbClr val="FFFF00"/>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dirty="0">
                        <a:solidFill>
                          <a:srgbClr val="FFFF00"/>
                        </a:solidFill>
                        <a:latin typeface="Cambria Math" panose="02040503050406030204" pitchFamily="18" charset="0"/>
                        <a:ea typeface="Cambria Math" panose="02040503050406030204" pitchFamily="18" charset="0"/>
                        <a:cs typeface="Times New Roman" panose="02020603050405020304" pitchFamily="18" charset="0"/>
                      </a:rPr>
                      <m:t>𝟎</m:t>
                    </m:r>
                  </m:oMath>
                </a14:m>
                <a:r>
                  <a:rPr lang="zh-CN" altLang="en-US"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时</a:t>
                </a:r>
                <a14:m>
                  <m:oMath xmlns:m="http://schemas.openxmlformats.org/officeDocument/2006/math">
                    <m:sSub>
                      <m:sSub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e>
                    </m:d>
                  </m:oMath>
                </a14:m>
                <a:r>
                  <a:rPr lang="zh-CN" altLang="en-US"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或</a:t>
                </a:r>
                <a14:m>
                  <m:oMath xmlns:m="http://schemas.openxmlformats.org/officeDocument/2006/math">
                    <m:sSub>
                      <m:sSub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𝒆</m:t>
                        </m:r>
                      </m:e>
                      <m: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𝟎</m:t>
                    </m:r>
                  </m:oMath>
                </a14:m>
                <a:r>
                  <a:rPr lang="en-US" altLang="zh-CN"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则称该</a:t>
                </a:r>
                <a:r>
                  <a:rPr lang="zh-CN" altLang="en-US" sz="2400" b="1" dirty="0" smtClean="0">
                    <a:solidFill>
                      <a:srgbClr val="FF0000"/>
                    </a:solidFill>
                    <a:latin typeface="Times New Roman" panose="02020603050405020304" pitchFamily="18" charset="0"/>
                    <a:ea typeface="全新硬笔行书简" panose="02010600040101010101" pitchFamily="2" charset="-122"/>
                    <a:cs typeface="Times New Roman" panose="02020603050405020304" pitchFamily="18" charset="0"/>
                  </a:rPr>
                  <a:t>数值方法是收敛的</a:t>
                </a:r>
                <a:r>
                  <a:rPr lang="zh-CN" altLang="en-US"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a:t>
                </a:r>
                <a:endParaRPr lang="en-US" altLang="zh-CN"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定理：</a:t>
                </a:r>
                <a:r>
                  <a:rPr lang="zh-CN" altLang="en-US"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若单步法</a:t>
                </a:r>
                <a14:m>
                  <m:oMath xmlns:m="http://schemas.openxmlformats.org/officeDocument/2006/math">
                    <m:sSub>
                      <m:sSubPr>
                        <m:ctrlP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𝒉</m:t>
                    </m:r>
                    <m:r>
                      <a:rPr lang="zh-CN" altLang="en-US"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𝝋</m:t>
                    </m:r>
                    <m:d>
                      <m:dPr>
                        <m:ctrlP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𝒉</m:t>
                        </m:r>
                      </m:e>
                    </m:d>
                    <m:r>
                      <a:rPr lang="zh-CN" altLang="en-US"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具</m:t>
                    </m:r>
                  </m:oMath>
                </a14:m>
                <a:r>
                  <a:rPr lang="zh-CN" altLang="en-US"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有</a:t>
                </a:r>
                <a:r>
                  <a:rPr lang="en-US" altLang="zh-CN"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p</a:t>
                </a:r>
                <a:r>
                  <a:rPr lang="zh-CN" altLang="en-US"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阶精度且增量函数</a:t>
                </a:r>
                <a14:m>
                  <m:oMath xmlns:m="http://schemas.openxmlformats.org/officeDocument/2006/math">
                    <m:r>
                      <a:rPr lang="zh-CN" altLang="en-US"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𝝋</m:t>
                    </m:r>
                    <m:d>
                      <m:d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𝒚</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𝒉</m:t>
                        </m:r>
                      </m:e>
                    </m:d>
                  </m:oMath>
                </a14:m>
                <a:r>
                  <a:rPr lang="zh-CN" altLang="en-US"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满足李普希茨条件：</a:t>
                </a:r>
                <a:endParaRPr lang="en-US" altLang="zh-CN"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d>
                        <m:dPr>
                          <m:begChr m:val="|"/>
                          <m:endChr m:val="|"/>
                          <m:ctrlP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zh-CN" altLang="en-US"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𝝋</m:t>
                          </m:r>
                          <m:d>
                            <m:dPr>
                              <m:ctrlP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 </m:t>
                              </m:r>
                              <m:sSub>
                                <m:sSubPr>
                                  <m:ctrlP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𝜼</m:t>
                                  </m:r>
                                </m:e>
                                <m:sub>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𝒉</m:t>
                              </m:r>
                            </m:e>
                          </m:d>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zh-CN" altLang="en-US"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𝝋</m:t>
                          </m:r>
                          <m:d>
                            <m:d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 </m:t>
                              </m:r>
                              <m:sSub>
                                <m:sSub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𝜼</m:t>
                                  </m:r>
                                </m:e>
                                <m:sub>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𝒉</m:t>
                              </m:r>
                            </m:e>
                          </m:d>
                        </m:e>
                      </m:d>
                      <m:r>
                        <a:rPr lang="en-US" altLang="zh-CN" sz="2400" b="1" i="1" smtClean="0">
                          <a:solidFill>
                            <a:srgbClr val="FFFF00"/>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CN" sz="2400" b="1" i="1" smtClean="0">
                              <a:solidFill>
                                <a:srgbClr val="FFFF00"/>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b="1" i="1">
                              <a:solidFill>
                                <a:srgbClr val="FFFF00"/>
                              </a:solidFill>
                              <a:latin typeface="Cambria Math" panose="02040503050406030204" pitchFamily="18" charset="0"/>
                              <a:ea typeface="Cambria Math" panose="02040503050406030204" pitchFamily="18" charset="0"/>
                              <a:cs typeface="Times New Roman" panose="02020603050405020304" pitchFamily="18" charset="0"/>
                            </a:rPr>
                            <m:t>𝑳</m:t>
                          </m:r>
                        </m:e>
                        <m:sub>
                          <m:r>
                            <a:rPr lang="zh-CN" altLang="en-US" sz="2400" b="1" i="1" smtClean="0">
                              <a:solidFill>
                                <a:srgbClr val="FFFF00"/>
                              </a:solidFill>
                              <a:latin typeface="Cambria Math" panose="02040503050406030204" pitchFamily="18" charset="0"/>
                              <a:ea typeface="Cambria Math" panose="02040503050406030204" pitchFamily="18" charset="0"/>
                              <a:cs typeface="Times New Roman" panose="02020603050405020304" pitchFamily="18" charset="0"/>
                            </a:rPr>
                            <m:t>𝝋</m:t>
                          </m:r>
                        </m:sub>
                      </m:sSub>
                      <m:d>
                        <m:dPr>
                          <m:begChr m:val="|"/>
                          <m:endChr m:val="|"/>
                          <m:ctrlPr>
                            <a:rPr lang="en-US" altLang="zh-CN" sz="2400" b="1" i="1" smtClean="0">
                              <a:solidFill>
                                <a:srgbClr val="FFFF00"/>
                              </a:solidFill>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𝜼</m:t>
                              </m:r>
                            </m:e>
                            <m: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𝜼</m:t>
                              </m:r>
                            </m:e>
                            <m:sub>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e>
                      </m:d>
                      <m:r>
                        <a:rPr lang="en-US" altLang="zh-CN" sz="2400" b="1" i="1" smtClean="0">
                          <a:solidFill>
                            <a:srgbClr val="FFFF00"/>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en-US" altLang="zh-CN" sz="2400" b="1" dirty="0" smtClean="0">
                  <a:solidFill>
                    <a:srgbClr val="FFFF00"/>
                  </a:solidFill>
                  <a:latin typeface="Times New Roman" panose="02020603050405020304" pitchFamily="18" charset="0"/>
                  <a:ea typeface="Cambria Math" panose="02040503050406030204" pitchFamily="18" charset="0"/>
                  <a:cs typeface="Times New Roman" panose="02020603050405020304" pitchFamily="18" charset="0"/>
                </a:endParaRPr>
              </a:p>
              <a:p>
                <a:r>
                  <a:rPr lang="zh-CN" altLang="en-US"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当初值</a:t>
                </a:r>
                <a14:m>
                  <m:oMath xmlns:m="http://schemas.openxmlformats.org/officeDocument/2006/math">
                    <m:sSub>
                      <m:sSub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𝟎</m:t>
                        </m:r>
                      </m:sub>
                    </m:sSub>
                  </m:oMath>
                </a14:m>
                <a:r>
                  <a:rPr lang="zh-CN" altLang="en-US"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准确时，整体截断误差</a:t>
                </a:r>
                <a14:m>
                  <m:oMath xmlns:m="http://schemas.openxmlformats.org/officeDocument/2006/math">
                    <m:sSub>
                      <m:sSub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𝒆</m:t>
                        </m:r>
                      </m:e>
                      <m: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e>
                    </m:d>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𝑶</m:t>
                    </m:r>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𝒑</m:t>
                        </m:r>
                      </m:sup>
                    </m:sSup>
                    <m:r>
                      <a:rPr lang="en-US" altLang="zh-CN" sz="2400" b="1" i="1"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m:t>)</m:t>
                    </m:r>
                  </m:oMath>
                </a14:m>
                <a:r>
                  <a:rPr lang="en-US" altLang="zh-CN"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a:t>
                </a:r>
                <a:endParaRPr lang="en-US" altLang="zh-CN" sz="2400" b="1" dirty="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endParaRPr>
              </a:p>
              <a:p>
                <a:endParaRPr lang="en-US" altLang="zh-CN"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en-US" altLang="zh-CN"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       </a:t>
                </a:r>
                <a:endPar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Choice>
        <mc:Fallback>
          <p:sp>
            <p:nvSpPr>
              <p:cNvPr id="4" name="文本占位符 3"/>
              <p:cNvSpPr>
                <a:spLocks noGrp="1" noRot="1" noChangeAspect="1" noMove="1" noResize="1" noEditPoints="1" noAdjustHandles="1" noChangeArrowheads="1" noChangeShapeType="1" noTextEdit="1"/>
              </p:cNvSpPr>
              <p:nvPr>
                <p:ph type="body" sz="half" idx="2"/>
              </p:nvPr>
            </p:nvSpPr>
            <p:spPr>
              <a:xfrm>
                <a:off x="457202" y="990664"/>
                <a:ext cx="8115195" cy="6019642"/>
              </a:xfrm>
              <a:blipFill>
                <a:blip r:embed="rId3"/>
                <a:stretch>
                  <a:fillRect l="-1127" t="-1520" r="-751" b="-40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580377048"/>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noChangeArrowheads="1"/>
          </p:cNvSpPr>
          <p:nvPr>
            <p:ph type="title"/>
          </p:nvPr>
        </p:nvSpPr>
        <p:spPr>
          <a:xfrm>
            <a:off x="171450" y="228684"/>
            <a:ext cx="6029960" cy="871855"/>
          </a:xfrm>
        </p:spPr>
        <p:txBody>
          <a:bodyPr>
            <a:normAutofit/>
          </a:bodyPr>
          <a:lstStyle/>
          <a:p>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4. </a:t>
            </a:r>
            <a:r>
              <a:rPr lang="zh-CN" altLang="en-US"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差分方法的收敛性</a:t>
            </a:r>
          </a:p>
        </p:txBody>
      </p:sp>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457202" y="990664"/>
                <a:ext cx="8115195" cy="6019642"/>
              </a:xfrm>
            </p:spPr>
            <p:txBody>
              <a:bodyPr>
                <a:noAutofit/>
              </a:bodyPr>
              <a:lstStyle/>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例：用梯形法求解初值问题</a:t>
                </a:r>
                <a14:m>
                  <m:oMath xmlns:m="http://schemas.openxmlformats.org/officeDocument/2006/math">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e>
                    </m:d>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oMath>
                </a14:m>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并验证方法的收敛性。</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解：初值问题用梯形法的格式为：</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num>
                        <m:den>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den>
                      </m:f>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m:oMathPara>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整理后即有：</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2</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num>
                      <m:den>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den>
                    </m:f>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oMath>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因此推得：</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num>
                          <m:den>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den>
                        </m:f>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p>
                    </m:sSup>
                  </m:oMath>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对于给定的点</a:t>
                </a:r>
                <a14:m>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𝒏𝒉</m:t>
                    </m:r>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，由此方法得到的解为</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num>
                            <m:den>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den>
                          </m:f>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sup>
                          <m:f>
                            <m:f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num>
                            <m:den>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den>
                          </m:f>
                        </m:sup>
                      </m:sSup>
                    </m:oMath>
                  </m:oMathPara>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因</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func>
                        <m:func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uncPr>
                        <m:fName>
                          <m:limLow>
                            <m:limLow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limLowPr>
                            <m:e>
                              <m:r>
                                <m:rPr>
                                  <m:sty m:val="p"/>
                                </m:rPr>
                                <a:rPr lang="en-US" altLang="zh-CN" sz="2400" b="0" i="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lim</m:t>
                              </m:r>
                            </m:e>
                            <m:lim>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lim>
                          </m:limLow>
                        </m:fName>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e>
                      </m:func>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𝒆</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sup>
                      </m:s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m:oMathPara>
                </a14:m>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故梯形法是收敛的。</a:t>
                </a:r>
                <a:endPar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457202" y="990664"/>
                <a:ext cx="8115195" cy="6019642"/>
              </a:xfrm>
              <a:blipFill>
                <a:blip r:embed="rId3"/>
                <a:stretch>
                  <a:fillRect l="-1127" t="-152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599361774"/>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noChangeArrowheads="1"/>
          </p:cNvSpPr>
          <p:nvPr>
            <p:ph type="title"/>
          </p:nvPr>
        </p:nvSpPr>
        <p:spPr>
          <a:xfrm>
            <a:off x="171450" y="228684"/>
            <a:ext cx="6029960" cy="871855"/>
          </a:xfrm>
        </p:spPr>
        <p:txBody>
          <a:bodyPr>
            <a:normAutofit/>
          </a:bodyPr>
          <a:lstStyle/>
          <a:p>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4. </a:t>
            </a:r>
            <a:r>
              <a:rPr lang="zh-CN" altLang="en-US"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差分方法的收敛性</a:t>
            </a:r>
          </a:p>
        </p:txBody>
      </p:sp>
      <mc:AlternateContent xmlns:mc="http://schemas.openxmlformats.org/markup-compatibility/2006">
        <mc:Choice xmlns:a14="http://schemas.microsoft.com/office/drawing/2010/main" Requires="a14">
          <p:sp>
            <p:nvSpPr>
              <p:cNvPr id="4" name="文本占位符 3"/>
              <p:cNvSpPr>
                <a:spLocks noGrp="1" noChangeArrowheads="1"/>
              </p:cNvSpPr>
              <p:nvPr>
                <p:ph type="body" sz="half" idx="2"/>
              </p:nvPr>
            </p:nvSpPr>
            <p:spPr>
              <a:xfrm>
                <a:off x="457202" y="990664"/>
                <a:ext cx="8115195" cy="6019642"/>
              </a:xfrm>
            </p:spPr>
            <p:txBody>
              <a:bodyPr>
                <a:noAutofit/>
              </a:bodyPr>
              <a:lstStyle/>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例：设</a:t>
                </a:r>
                <a14:m>
                  <m:oMath xmlns:m="http://schemas.openxmlformats.org/officeDocument/2006/math">
                    <m:d>
                      <m:dPr>
                        <m:begChr m:val="{"/>
                        <m:endChr m:val=""/>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eqArr>
                          <m:eqArr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eqArrPr>
                          <m:e>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p>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d>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Sub>
                              </m:e>
                            </m:d>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Sub>
                          </m:e>
                        </m:eqArr>
                      </m:e>
                    </m:d>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中函数</a:t>
                </a:r>
                <a14:m>
                  <m:oMath xmlns:m="http://schemas.openxmlformats.org/officeDocument/2006/math">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对</a:t>
                </a:r>
                <a:r>
                  <a:rPr lang="en-US" altLang="zh-CN" sz="2000" b="1" i="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y</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满足李普希茨条件：试讨论中点方法</a:t>
                </a:r>
                <a14:m>
                  <m:oMath xmlns:m="http://schemas.openxmlformats.org/officeDocument/2006/math">
                    <m:d>
                      <m:dPr>
                        <m:begChr m:val="{"/>
                        <m:endChr m:val=""/>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eqArr>
                          <m:eqArr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eqArrPr>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𝑲</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e>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𝑲</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𝑲</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num>
                              <m:den>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2</m:t>
                                </m:r>
                              </m:den>
                            </m:f>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num>
                              <m:den>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2</m:t>
                                </m:r>
                              </m:den>
                            </m:f>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𝑲</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eqArr>
                      </m:e>
                    </m:d>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的收敛性。</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解</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对于与最初结点</a:t>
                </a:r>
                <a14:m>
                  <m:oMath xmlns:m="http://schemas.openxmlformats.org/officeDocument/2006/math">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Sub>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相距不超过</a:t>
                </a:r>
                <a: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T</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点</a:t>
                </a:r>
                <a14:m>
                  <m:oMath xmlns:m="http://schemas.openxmlformats.org/officeDocument/2006/math">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处，记</a:t>
                </a:r>
                <a14:m>
                  <m:oMath xmlns:m="http://schemas.openxmlformats.org/officeDocument/2006/math">
                    <m:sSubSup>
                      <m:sSubSupPr>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Sup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up>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bSup>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是取</a:t>
                </a:r>
                <a14:m>
                  <m:oMath xmlns:m="http://schemas.openxmlformats.org/officeDocument/2006/math">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时利用中点方法计算的值，</a:t>
                </a:r>
                <a14:m>
                  <m:oMath xmlns:m="http://schemas.openxmlformats.org/officeDocument/2006/math">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e>
                    </m:d>
                    <m:sSubSup>
                      <m:sSub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bSup>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是局部截断误差，有</a:t>
                </a:r>
                <a14:m>
                  <m:oMath xmlns:m="http://schemas.openxmlformats.org/officeDocument/2006/math">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e>
                    </m:d>
                    <m:sSubSup>
                      <m:sSub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b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m:rPr>
                        <m:sty m:val="p"/>
                      </m:r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O</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up>
                    </m:s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，存在常数</a:t>
                </a:r>
                <a: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c</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，使</a:t>
                </a:r>
                <a14:m>
                  <m:oMath xmlns:m="http://schemas.openxmlformats.org/officeDocument/2006/math">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e>
                    </m:d>
                    <m:sSubSup>
                      <m:sSub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b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up>
                    </m:sSup>
                  </m:oMath>
                </a14:m>
                <a: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a:t>
                </a: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又，</a:t>
                </a:r>
                <a14:m>
                  <m:oMath xmlns:m="http://schemas.openxmlformats.org/officeDocument/2006/math">
                    <m:d>
                      <m:dPr>
                        <m:begChr m:val="|"/>
                        <m:endChr m:val="|"/>
                        <m:ctrlPr>
                          <a:rPr lang="en-US" altLang="zh-CN" sz="20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Sup>
                          <m:sSubSupPr>
                            <m:ctrlPr>
                              <a:rPr lang="en-US" altLang="zh-CN" sz="20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SupPr>
                          <m:e>
                            <m:r>
                              <a:rPr lang="en-US" altLang="zh-CN" sz="20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up>
                            <m:r>
                              <a:rPr lang="en-US" altLang="zh-CN" sz="20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bSup>
                        <m:r>
                          <a:rPr lang="en-US" altLang="zh-CN" sz="20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e>
                    </m:d>
                    <m:r>
                      <a:rPr lang="en-US" altLang="zh-CN" sz="20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rPr>
                        </m:ctrlPr>
                      </m:sSubPr>
                      <m:e>
                        <m:r>
                          <a:rPr lang="en-US" altLang="zh-CN" sz="2000" b="1" i="1">
                            <a:solidFill>
                              <a:schemeClr val="bg1"/>
                            </a:solidFill>
                            <a:latin typeface="Cambria Math" panose="02040503050406030204" pitchFamily="18" charset="0"/>
                            <a:ea typeface="全新硬笔行书简" panose="02010600040101010101" pitchFamily="2" charset="-122"/>
                          </a:rPr>
                          <m:t>𝒚</m:t>
                        </m:r>
                        <m:r>
                          <a:rPr lang="en-US" altLang="zh-CN" sz="2000" b="1" i="1">
                            <a:solidFill>
                              <a:schemeClr val="bg1"/>
                            </a:solidFill>
                            <a:latin typeface="Cambria Math" panose="02040503050406030204" pitchFamily="18" charset="0"/>
                            <a:ea typeface="全新硬笔行书简" panose="02010600040101010101" pitchFamily="2" charset="-122"/>
                          </a:rPr>
                          <m:t>(</m:t>
                        </m:r>
                        <m:r>
                          <a:rPr lang="en-US" altLang="zh-CN" sz="2000" b="1" i="1">
                            <a:solidFill>
                              <a:schemeClr val="bg1"/>
                            </a:solidFill>
                            <a:latin typeface="Cambria Math" panose="02040503050406030204" pitchFamily="18" charset="0"/>
                            <a:ea typeface="全新硬笔行书简" panose="02010600040101010101" pitchFamily="2" charset="-122"/>
                          </a:rPr>
                          <m:t>𝒙</m:t>
                        </m:r>
                      </m:e>
                      <m:sub>
                        <m:r>
                          <a:rPr lang="en-US" altLang="zh-CN" sz="2000" b="1" i="1">
                            <a:solidFill>
                              <a:schemeClr val="bg1"/>
                            </a:solidFill>
                            <a:latin typeface="Cambria Math" panose="02040503050406030204" pitchFamily="18" charset="0"/>
                            <a:ea typeface="全新硬笔行书简" panose="02010600040101010101" pitchFamily="2" charset="-122"/>
                          </a:rPr>
                          <m:t>𝒏</m:t>
                        </m:r>
                      </m:sub>
                    </m:sSub>
                    <m:r>
                      <a:rPr lang="en-US" altLang="zh-CN" sz="2000" b="1" i="1">
                        <a:solidFill>
                          <a:schemeClr val="bg1"/>
                        </a:solidFill>
                        <a:latin typeface="Cambria Math" panose="02040503050406030204" pitchFamily="18" charset="0"/>
                        <a:ea typeface="全新硬笔行书简" panose="02010600040101010101" pitchFamily="2" charset="-122"/>
                      </a:rPr>
                      <m:t>)</m:t>
                    </m:r>
                    <m:r>
                      <a:rPr lang="en-US" altLang="zh-CN" sz="2000" b="1" i="1">
                        <a:solidFill>
                          <a:schemeClr val="bg1"/>
                        </a:solidFill>
                        <a:latin typeface="Cambria Math" panose="02040503050406030204" pitchFamily="18" charset="0"/>
                        <a:ea typeface="全新硬笔行书简" panose="02010600040101010101" pitchFamily="2" charset="-122"/>
                      </a:rPr>
                      <m:t>+</m:t>
                    </m:r>
                    <m:r>
                      <a:rPr lang="en-US" altLang="zh-CN" sz="2000" b="1" i="1" smtClean="0">
                        <a:solidFill>
                          <a:srgbClr val="FFFF00"/>
                        </a:solidFill>
                        <a:latin typeface="Cambria Math" panose="02040503050406030204" pitchFamily="18" charset="0"/>
                        <a:ea typeface="全新硬笔行书简" panose="02010600040101010101" pitchFamily="2" charset="-122"/>
                      </a:rPr>
                      <m:t>𝒉𝒇</m:t>
                    </m:r>
                    <m:r>
                      <a:rPr lang="en-US" altLang="zh-CN" sz="2000" b="1" i="1">
                        <a:solidFill>
                          <a:srgbClr val="FFFF00"/>
                        </a:solidFill>
                        <a:latin typeface="Cambria Math" panose="02040503050406030204" pitchFamily="18" charset="0"/>
                        <a:ea typeface="全新硬笔行书简" panose="02010600040101010101" pitchFamily="2" charset="-122"/>
                      </a:rPr>
                      <m:t>(</m:t>
                    </m:r>
                    <m:sSub>
                      <m:sSubPr>
                        <m:ctrlPr>
                          <a:rPr lang="en-US" altLang="zh-CN" sz="2000" b="1" i="1">
                            <a:solidFill>
                              <a:srgbClr val="FFFF00"/>
                            </a:solidFill>
                            <a:latin typeface="Cambria Math" panose="02040503050406030204" pitchFamily="18" charset="0"/>
                            <a:ea typeface="全新硬笔行书简" panose="02010600040101010101" pitchFamily="2" charset="-122"/>
                          </a:rPr>
                        </m:ctrlPr>
                      </m:sSubPr>
                      <m:e>
                        <m:r>
                          <a:rPr lang="en-US" altLang="zh-CN" sz="2000" b="1" i="1">
                            <a:solidFill>
                              <a:srgbClr val="FFFF00"/>
                            </a:solidFill>
                            <a:latin typeface="Cambria Math" panose="02040503050406030204" pitchFamily="18" charset="0"/>
                            <a:ea typeface="全新硬笔行书简" panose="02010600040101010101" pitchFamily="2" charset="-122"/>
                          </a:rPr>
                          <m:t>𝒙</m:t>
                        </m:r>
                      </m:e>
                      <m:sub>
                        <m:r>
                          <a:rPr lang="en-US" altLang="zh-CN" sz="2000" b="1" i="1">
                            <a:solidFill>
                              <a:srgbClr val="FFFF00"/>
                            </a:solidFill>
                            <a:latin typeface="Cambria Math" panose="02040503050406030204" pitchFamily="18" charset="0"/>
                            <a:ea typeface="全新硬笔行书简" panose="02010600040101010101" pitchFamily="2" charset="-122"/>
                          </a:rPr>
                          <m:t>𝒏</m:t>
                        </m:r>
                      </m:sub>
                    </m:sSub>
                    <m:r>
                      <a:rPr lang="en-US" altLang="zh-CN" sz="2000" b="1" i="1">
                        <a:solidFill>
                          <a:srgbClr val="FFFF00"/>
                        </a:solidFill>
                        <a:latin typeface="Cambria Math" panose="02040503050406030204" pitchFamily="18" charset="0"/>
                        <a:ea typeface="全新硬笔行书简" panose="02010600040101010101" pitchFamily="2" charset="-122"/>
                      </a:rPr>
                      <m:t>+</m:t>
                    </m:r>
                    <m:f>
                      <m:fPr>
                        <m:ctrlPr>
                          <a:rPr lang="en-US" altLang="zh-CN" sz="2000" b="1" i="1">
                            <a:solidFill>
                              <a:srgbClr val="FFFF00"/>
                            </a:solidFill>
                            <a:latin typeface="Cambria Math" panose="02040503050406030204" pitchFamily="18" charset="0"/>
                            <a:ea typeface="全新硬笔行书简" panose="02010600040101010101" pitchFamily="2" charset="-122"/>
                          </a:rPr>
                        </m:ctrlPr>
                      </m:fPr>
                      <m:num>
                        <m:r>
                          <a:rPr lang="en-US" altLang="zh-CN" sz="2000" b="1" i="1">
                            <a:solidFill>
                              <a:srgbClr val="FFFF00"/>
                            </a:solidFill>
                            <a:latin typeface="Cambria Math" panose="02040503050406030204" pitchFamily="18" charset="0"/>
                            <a:ea typeface="全新硬笔行书简" panose="02010600040101010101" pitchFamily="2" charset="-122"/>
                          </a:rPr>
                          <m:t>𝒉</m:t>
                        </m:r>
                      </m:num>
                      <m:den>
                        <m:r>
                          <a:rPr lang="en-US" altLang="zh-CN" sz="2000" b="1" i="1">
                            <a:solidFill>
                              <a:srgbClr val="FFFF00"/>
                            </a:solidFill>
                            <a:latin typeface="Cambria Math" panose="02040503050406030204" pitchFamily="18" charset="0"/>
                            <a:ea typeface="全新硬笔行书简" panose="02010600040101010101" pitchFamily="2" charset="-122"/>
                          </a:rPr>
                          <m:t>2</m:t>
                        </m:r>
                      </m:den>
                    </m:f>
                    <m:r>
                      <a:rPr lang="en-US" altLang="zh-CN" sz="2000" b="1" i="1">
                        <a:solidFill>
                          <a:srgbClr val="FFFF00"/>
                        </a:solidFill>
                        <a:latin typeface="Cambria Math" panose="02040503050406030204" pitchFamily="18" charset="0"/>
                        <a:ea typeface="全新硬笔行书简" panose="02010600040101010101" pitchFamily="2" charset="-122"/>
                      </a:rPr>
                      <m:t>,</m:t>
                    </m:r>
                    <m:sSub>
                      <m:sSubPr>
                        <m:ctrlPr>
                          <a:rPr lang="en-US" altLang="zh-CN" sz="2000" b="1" i="1" smtClean="0">
                            <a:solidFill>
                              <a:srgbClr val="00B050"/>
                            </a:solidFill>
                            <a:latin typeface="Cambria Math" panose="02040503050406030204" pitchFamily="18" charset="0"/>
                            <a:ea typeface="全新硬笔行书简" panose="02010600040101010101" pitchFamily="2" charset="-122"/>
                          </a:rPr>
                        </m:ctrlPr>
                      </m:sSubPr>
                      <m:e>
                        <m:r>
                          <a:rPr lang="en-US" altLang="zh-CN" sz="2000" b="1" i="1">
                            <a:solidFill>
                              <a:srgbClr val="00B050"/>
                            </a:solidFill>
                            <a:latin typeface="Cambria Math" panose="02040503050406030204" pitchFamily="18" charset="0"/>
                            <a:ea typeface="全新硬笔行书简" panose="02010600040101010101" pitchFamily="2" charset="-122"/>
                          </a:rPr>
                          <m:t>𝒚</m:t>
                        </m:r>
                        <m:r>
                          <a:rPr lang="en-US" altLang="zh-CN" sz="2000" b="1" i="1">
                            <a:solidFill>
                              <a:srgbClr val="00B050"/>
                            </a:solidFill>
                            <a:latin typeface="Cambria Math" panose="02040503050406030204" pitchFamily="18" charset="0"/>
                            <a:ea typeface="全新硬笔行书简" panose="02010600040101010101" pitchFamily="2" charset="-122"/>
                          </a:rPr>
                          <m:t>(</m:t>
                        </m:r>
                        <m:r>
                          <a:rPr lang="en-US" altLang="zh-CN" sz="2000" b="1" i="1">
                            <a:solidFill>
                              <a:srgbClr val="00B050"/>
                            </a:solidFill>
                            <a:latin typeface="Cambria Math" panose="02040503050406030204" pitchFamily="18" charset="0"/>
                            <a:ea typeface="全新硬笔行书简" panose="02010600040101010101" pitchFamily="2" charset="-122"/>
                          </a:rPr>
                          <m:t>𝒙</m:t>
                        </m:r>
                      </m:e>
                      <m:sub>
                        <m:r>
                          <a:rPr lang="en-US" altLang="zh-CN" sz="2000" b="1" i="1">
                            <a:solidFill>
                              <a:srgbClr val="00B050"/>
                            </a:solidFill>
                            <a:latin typeface="Cambria Math" panose="02040503050406030204" pitchFamily="18" charset="0"/>
                            <a:ea typeface="全新硬笔行书简" panose="02010600040101010101" pitchFamily="2" charset="-122"/>
                          </a:rPr>
                          <m:t>𝒏</m:t>
                        </m:r>
                      </m:sub>
                    </m:sSub>
                    <m:r>
                      <a:rPr lang="en-US" altLang="zh-CN" sz="2000" b="1" i="1">
                        <a:solidFill>
                          <a:srgbClr val="00B050"/>
                        </a:solidFill>
                        <a:latin typeface="Cambria Math" panose="02040503050406030204" pitchFamily="18" charset="0"/>
                        <a:ea typeface="全新硬笔行书简" panose="02010600040101010101" pitchFamily="2" charset="-122"/>
                      </a:rPr>
                      <m:t>)+</m:t>
                    </m:r>
                    <m:f>
                      <m:fPr>
                        <m:ctrlPr>
                          <a:rPr lang="en-US" altLang="zh-CN" sz="2000" b="1" i="1">
                            <a:solidFill>
                              <a:srgbClr val="00B050"/>
                            </a:solidFill>
                            <a:latin typeface="Cambria Math" panose="02040503050406030204" pitchFamily="18" charset="0"/>
                            <a:ea typeface="全新硬笔行书简" panose="02010600040101010101" pitchFamily="2" charset="-122"/>
                          </a:rPr>
                        </m:ctrlPr>
                      </m:fPr>
                      <m:num>
                        <m:r>
                          <a:rPr lang="en-US" altLang="zh-CN" sz="2000" b="1" i="1">
                            <a:solidFill>
                              <a:srgbClr val="00B050"/>
                            </a:solidFill>
                            <a:latin typeface="Cambria Math" panose="02040503050406030204" pitchFamily="18" charset="0"/>
                            <a:ea typeface="全新硬笔行书简" panose="02010600040101010101" pitchFamily="2" charset="-122"/>
                          </a:rPr>
                          <m:t>𝒉</m:t>
                        </m:r>
                      </m:num>
                      <m:den>
                        <m:r>
                          <a:rPr lang="en-US" altLang="zh-CN" sz="2000" b="1" i="1">
                            <a:solidFill>
                              <a:srgbClr val="00B050"/>
                            </a:solidFill>
                            <a:latin typeface="Cambria Math" panose="02040503050406030204" pitchFamily="18" charset="0"/>
                            <a:ea typeface="全新硬笔行书简" panose="02010600040101010101" pitchFamily="2" charset="-122"/>
                          </a:rPr>
                          <m:t>2</m:t>
                        </m:r>
                      </m:den>
                    </m:f>
                    <m:r>
                      <a:rPr lang="en-US" altLang="zh-CN" sz="2000" b="1" i="1">
                        <a:solidFill>
                          <a:srgbClr val="00B050"/>
                        </a:solidFill>
                        <a:latin typeface="Cambria Math" panose="02040503050406030204" pitchFamily="18" charset="0"/>
                        <a:ea typeface="全新硬笔行书简" panose="02010600040101010101" pitchFamily="2" charset="-122"/>
                      </a:rPr>
                      <m:t>𝒇</m:t>
                    </m:r>
                    <m:d>
                      <m:dPr>
                        <m:ctrlPr>
                          <a:rPr lang="en-US" altLang="zh-CN" sz="2000" b="1" i="1">
                            <a:solidFill>
                              <a:srgbClr val="00B050"/>
                            </a:solidFill>
                            <a:latin typeface="Cambria Math" panose="02040503050406030204" pitchFamily="18" charset="0"/>
                            <a:ea typeface="全新硬笔行书简" panose="02010600040101010101" pitchFamily="2" charset="-122"/>
                          </a:rPr>
                        </m:ctrlPr>
                      </m:dPr>
                      <m:e>
                        <m:sSub>
                          <m:sSubPr>
                            <m:ctrlPr>
                              <a:rPr lang="en-US" altLang="zh-CN" sz="2000" b="1" i="1">
                                <a:solidFill>
                                  <a:srgbClr val="00B050"/>
                                </a:solidFill>
                                <a:latin typeface="Cambria Math" panose="02040503050406030204" pitchFamily="18" charset="0"/>
                                <a:ea typeface="全新硬笔行书简" panose="02010600040101010101" pitchFamily="2" charset="-122"/>
                              </a:rPr>
                            </m:ctrlPr>
                          </m:sSubPr>
                          <m:e>
                            <m:r>
                              <a:rPr lang="en-US" altLang="zh-CN" sz="2000" b="1" i="1">
                                <a:solidFill>
                                  <a:srgbClr val="00B050"/>
                                </a:solidFill>
                                <a:latin typeface="Cambria Math" panose="02040503050406030204" pitchFamily="18" charset="0"/>
                                <a:ea typeface="全新硬笔行书简" panose="02010600040101010101" pitchFamily="2" charset="-122"/>
                              </a:rPr>
                              <m:t>𝒙</m:t>
                            </m:r>
                          </m:e>
                          <m:sub>
                            <m:r>
                              <a:rPr lang="en-US" altLang="zh-CN" sz="2000" b="1" i="1">
                                <a:solidFill>
                                  <a:srgbClr val="00B050"/>
                                </a:solidFill>
                                <a:latin typeface="Cambria Math" panose="02040503050406030204" pitchFamily="18" charset="0"/>
                                <a:ea typeface="全新硬笔行书简" panose="02010600040101010101" pitchFamily="2" charset="-122"/>
                              </a:rPr>
                              <m:t>𝒏</m:t>
                            </m:r>
                          </m:sub>
                        </m:sSub>
                        <m:r>
                          <a:rPr lang="en-US" altLang="zh-CN" sz="2000" b="1" i="1">
                            <a:solidFill>
                              <a:srgbClr val="00B050"/>
                            </a:solidFill>
                            <a:latin typeface="Cambria Math" panose="02040503050406030204" pitchFamily="18" charset="0"/>
                            <a:ea typeface="全新硬笔行书简" panose="02010600040101010101" pitchFamily="2" charset="-122"/>
                          </a:rPr>
                          <m:t>,</m:t>
                        </m:r>
                        <m:sSub>
                          <m:sSubPr>
                            <m:ctrlPr>
                              <a:rPr lang="en-US" altLang="zh-CN" sz="2000" b="1" i="1">
                                <a:solidFill>
                                  <a:srgbClr val="00B050"/>
                                </a:solidFill>
                                <a:latin typeface="Cambria Math" panose="02040503050406030204" pitchFamily="18" charset="0"/>
                                <a:ea typeface="全新硬笔行书简" panose="02010600040101010101" pitchFamily="2" charset="-122"/>
                              </a:rPr>
                            </m:ctrlPr>
                          </m:sSubPr>
                          <m:e>
                            <m:r>
                              <a:rPr lang="en-US" altLang="zh-CN" sz="2000" b="1" i="1">
                                <a:solidFill>
                                  <a:srgbClr val="00B050"/>
                                </a:solidFill>
                                <a:latin typeface="Cambria Math" panose="02040503050406030204" pitchFamily="18" charset="0"/>
                                <a:ea typeface="全新硬笔行书简" panose="02010600040101010101" pitchFamily="2" charset="-122"/>
                              </a:rPr>
                              <m:t>𝒚</m:t>
                            </m:r>
                            <m:r>
                              <a:rPr lang="en-US" altLang="zh-CN" sz="2000" b="1" i="1">
                                <a:solidFill>
                                  <a:srgbClr val="00B050"/>
                                </a:solidFill>
                                <a:latin typeface="Cambria Math" panose="02040503050406030204" pitchFamily="18" charset="0"/>
                                <a:ea typeface="全新硬笔行书简" panose="02010600040101010101" pitchFamily="2" charset="-122"/>
                              </a:rPr>
                              <m:t>(</m:t>
                            </m:r>
                            <m:r>
                              <a:rPr lang="en-US" altLang="zh-CN" sz="2000" b="1" i="1">
                                <a:solidFill>
                                  <a:srgbClr val="00B050"/>
                                </a:solidFill>
                                <a:latin typeface="Cambria Math" panose="02040503050406030204" pitchFamily="18" charset="0"/>
                                <a:ea typeface="全新硬笔行书简" panose="02010600040101010101" pitchFamily="2" charset="-122"/>
                              </a:rPr>
                              <m:t>𝒙</m:t>
                            </m:r>
                          </m:e>
                          <m:sub>
                            <m:r>
                              <a:rPr lang="en-US" altLang="zh-CN" sz="2000" b="1" i="1">
                                <a:solidFill>
                                  <a:srgbClr val="00B050"/>
                                </a:solidFill>
                                <a:latin typeface="Cambria Math" panose="02040503050406030204" pitchFamily="18" charset="0"/>
                                <a:ea typeface="全新硬笔行书简" panose="02010600040101010101" pitchFamily="2" charset="-122"/>
                              </a:rPr>
                              <m:t>𝒏</m:t>
                            </m:r>
                          </m:sub>
                        </m:sSub>
                        <m:r>
                          <a:rPr lang="en-US" altLang="zh-CN" sz="2000" b="1" i="1">
                            <a:solidFill>
                              <a:srgbClr val="00B050"/>
                            </a:solidFill>
                            <a:latin typeface="Cambria Math" panose="02040503050406030204" pitchFamily="18" charset="0"/>
                            <a:ea typeface="全新硬笔行书简" panose="02010600040101010101" pitchFamily="2" charset="-122"/>
                          </a:rPr>
                          <m:t>)</m:t>
                        </m:r>
                      </m:e>
                    </m:d>
                    <m:r>
                      <a:rPr lang="en-US" altLang="zh-CN" sz="2000" b="1" i="1" smtClean="0">
                        <a:solidFill>
                          <a:srgbClr val="FFFF00"/>
                        </a:solidFill>
                        <a:latin typeface="Cambria Math" panose="02040503050406030204" pitchFamily="18" charset="0"/>
                        <a:ea typeface="全新硬笔行书简" panose="02010600040101010101" pitchFamily="2" charset="-122"/>
                      </a:rPr>
                      <m:t>)</m:t>
                    </m:r>
                    <m:r>
                      <a:rPr lang="en-US" altLang="zh-CN" sz="20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000" b="1" i="1">
                            <a:solidFill>
                              <a:schemeClr val="bg1"/>
                            </a:solidFill>
                            <a:latin typeface="Cambria Math" panose="02040503050406030204" pitchFamily="18" charset="0"/>
                            <a:ea typeface="全新硬笔行书简" panose="02010600040101010101" pitchFamily="2" charset="-122"/>
                          </a:rPr>
                        </m:ctrlPr>
                      </m:sSubPr>
                      <m:e>
                        <m:r>
                          <a:rPr lang="en-US" altLang="zh-CN" sz="2000" b="1" i="1">
                            <a:solidFill>
                              <a:schemeClr val="bg1"/>
                            </a:solidFill>
                            <a:latin typeface="Cambria Math" panose="02040503050406030204" pitchFamily="18" charset="0"/>
                            <a:ea typeface="全新硬笔行书简" panose="02010600040101010101" pitchFamily="2" charset="-122"/>
                          </a:rPr>
                          <m:t>𝒚</m:t>
                        </m:r>
                      </m:e>
                      <m:sub>
                        <m:r>
                          <a:rPr lang="en-US" altLang="zh-CN" sz="2000" b="1" i="1">
                            <a:solidFill>
                              <a:schemeClr val="bg1"/>
                            </a:solidFill>
                            <a:latin typeface="Cambria Math" panose="02040503050406030204" pitchFamily="18" charset="0"/>
                            <a:ea typeface="全新硬笔行书简" panose="02010600040101010101" pitchFamily="2" charset="-122"/>
                          </a:rPr>
                          <m:t>𝒏</m:t>
                        </m:r>
                      </m:sub>
                    </m:sSub>
                    <m:r>
                      <a:rPr lang="en-US" altLang="zh-CN" sz="2000" b="1" i="1">
                        <a:solidFill>
                          <a:schemeClr val="bg1"/>
                        </a:solidFill>
                        <a:latin typeface="Cambria Math" panose="02040503050406030204" pitchFamily="18" charset="0"/>
                        <a:ea typeface="全新硬笔行书简" panose="02010600040101010101" pitchFamily="2" charset="-122"/>
                      </a:rPr>
                      <m:t>+</m:t>
                    </m:r>
                    <m:r>
                      <a:rPr lang="en-US" altLang="zh-CN" sz="2000" b="1" i="1" smtClean="0">
                        <a:solidFill>
                          <a:srgbClr val="FFFF00"/>
                        </a:solidFill>
                        <a:latin typeface="Cambria Math" panose="02040503050406030204" pitchFamily="18" charset="0"/>
                        <a:ea typeface="全新硬笔行书简" panose="02010600040101010101" pitchFamily="2" charset="-122"/>
                      </a:rPr>
                      <m:t>𝒉𝒇</m:t>
                    </m:r>
                    <m:sSub>
                      <m:sSubPr>
                        <m:ctrlPr>
                          <a:rPr lang="en-US" altLang="zh-CN" sz="2000" b="1" i="1">
                            <a:solidFill>
                              <a:srgbClr val="FFFF00"/>
                            </a:solidFill>
                            <a:latin typeface="Cambria Math" panose="02040503050406030204" pitchFamily="18" charset="0"/>
                            <a:ea typeface="全新硬笔行书简" panose="02010600040101010101" pitchFamily="2" charset="-122"/>
                          </a:rPr>
                        </m:ctrlPr>
                      </m:sSubPr>
                      <m:e>
                        <m:r>
                          <a:rPr lang="en-US" altLang="zh-CN" sz="2000" b="1" i="1" smtClean="0">
                            <a:solidFill>
                              <a:srgbClr val="FFFF00"/>
                            </a:solidFill>
                            <a:latin typeface="Cambria Math" panose="02040503050406030204" pitchFamily="18" charset="0"/>
                            <a:ea typeface="全新硬笔行书简" panose="02010600040101010101" pitchFamily="2" charset="-122"/>
                          </a:rPr>
                          <m:t>(</m:t>
                        </m:r>
                        <m:r>
                          <a:rPr lang="en-US" altLang="zh-CN" sz="2000" b="1" i="1">
                            <a:solidFill>
                              <a:srgbClr val="FFFF00"/>
                            </a:solidFill>
                            <a:latin typeface="Cambria Math" panose="02040503050406030204" pitchFamily="18" charset="0"/>
                            <a:ea typeface="全新硬笔行书简" panose="02010600040101010101" pitchFamily="2" charset="-122"/>
                          </a:rPr>
                          <m:t>𝒙</m:t>
                        </m:r>
                      </m:e>
                      <m:sub>
                        <m:r>
                          <a:rPr lang="en-US" altLang="zh-CN" sz="2000" b="1" i="1">
                            <a:solidFill>
                              <a:srgbClr val="FFFF00"/>
                            </a:solidFill>
                            <a:latin typeface="Cambria Math" panose="02040503050406030204" pitchFamily="18" charset="0"/>
                            <a:ea typeface="全新硬笔行书简" panose="02010600040101010101" pitchFamily="2" charset="-122"/>
                          </a:rPr>
                          <m:t>𝒏</m:t>
                        </m:r>
                      </m:sub>
                    </m:sSub>
                    <m:r>
                      <a:rPr lang="en-US" altLang="zh-CN" sz="2000" b="1" i="1">
                        <a:solidFill>
                          <a:srgbClr val="FFFF00"/>
                        </a:solidFill>
                        <a:latin typeface="Cambria Math" panose="02040503050406030204" pitchFamily="18" charset="0"/>
                        <a:ea typeface="全新硬笔行书简" panose="02010600040101010101" pitchFamily="2" charset="-122"/>
                      </a:rPr>
                      <m:t>+</m:t>
                    </m:r>
                    <m:f>
                      <m:fPr>
                        <m:ctrlPr>
                          <a:rPr lang="en-US" altLang="zh-CN" sz="2000" b="1" i="1">
                            <a:solidFill>
                              <a:srgbClr val="FFFF00"/>
                            </a:solidFill>
                            <a:latin typeface="Cambria Math" panose="02040503050406030204" pitchFamily="18" charset="0"/>
                            <a:ea typeface="全新硬笔行书简" panose="02010600040101010101" pitchFamily="2" charset="-122"/>
                          </a:rPr>
                        </m:ctrlPr>
                      </m:fPr>
                      <m:num>
                        <m:r>
                          <a:rPr lang="en-US" altLang="zh-CN" sz="2000" b="1" i="1">
                            <a:solidFill>
                              <a:srgbClr val="FFFF00"/>
                            </a:solidFill>
                            <a:latin typeface="Cambria Math" panose="02040503050406030204" pitchFamily="18" charset="0"/>
                            <a:ea typeface="全新硬笔行书简" panose="02010600040101010101" pitchFamily="2" charset="-122"/>
                          </a:rPr>
                          <m:t>𝒉</m:t>
                        </m:r>
                      </m:num>
                      <m:den>
                        <m:r>
                          <a:rPr lang="en-US" altLang="zh-CN" sz="2000" b="1" i="1">
                            <a:solidFill>
                              <a:srgbClr val="FFFF00"/>
                            </a:solidFill>
                            <a:latin typeface="Cambria Math" panose="02040503050406030204" pitchFamily="18" charset="0"/>
                            <a:ea typeface="全新硬笔行书简" panose="02010600040101010101" pitchFamily="2" charset="-122"/>
                          </a:rPr>
                          <m:t>2</m:t>
                        </m:r>
                      </m:den>
                    </m:f>
                    <m:r>
                      <a:rPr lang="en-US" altLang="zh-CN" sz="2000" b="1" i="1">
                        <a:solidFill>
                          <a:srgbClr val="FFFF00"/>
                        </a:solidFill>
                        <a:latin typeface="Cambria Math" panose="02040503050406030204" pitchFamily="18" charset="0"/>
                        <a:ea typeface="全新硬笔行书简" panose="02010600040101010101" pitchFamily="2" charset="-122"/>
                      </a:rPr>
                      <m:t>,</m:t>
                    </m:r>
                    <m:sSub>
                      <m:sSubPr>
                        <m:ctrlPr>
                          <a:rPr lang="en-US" altLang="zh-CN" sz="2000" b="1" i="1" smtClean="0">
                            <a:solidFill>
                              <a:srgbClr val="00B050"/>
                            </a:solidFill>
                            <a:latin typeface="Cambria Math" panose="02040503050406030204" pitchFamily="18" charset="0"/>
                            <a:ea typeface="全新硬笔行书简" panose="02010600040101010101" pitchFamily="2" charset="-122"/>
                          </a:rPr>
                        </m:ctrlPr>
                      </m:sSubPr>
                      <m:e>
                        <m:r>
                          <a:rPr lang="en-US" altLang="zh-CN" sz="2000" b="1" i="1">
                            <a:solidFill>
                              <a:srgbClr val="00B050"/>
                            </a:solidFill>
                            <a:latin typeface="Cambria Math" panose="02040503050406030204" pitchFamily="18" charset="0"/>
                            <a:ea typeface="全新硬笔行书简" panose="02010600040101010101" pitchFamily="2" charset="-122"/>
                          </a:rPr>
                          <m:t>𝒚</m:t>
                        </m:r>
                      </m:e>
                      <m:sub>
                        <m:r>
                          <a:rPr lang="en-US" altLang="zh-CN" sz="2000" b="1" i="1">
                            <a:solidFill>
                              <a:srgbClr val="00B050"/>
                            </a:solidFill>
                            <a:latin typeface="Cambria Math" panose="02040503050406030204" pitchFamily="18" charset="0"/>
                            <a:ea typeface="全新硬笔行书简" panose="02010600040101010101" pitchFamily="2" charset="-122"/>
                          </a:rPr>
                          <m:t>𝒏</m:t>
                        </m:r>
                      </m:sub>
                    </m:sSub>
                    <m:r>
                      <a:rPr lang="en-US" altLang="zh-CN" sz="2000" b="1" i="1">
                        <a:solidFill>
                          <a:srgbClr val="00B050"/>
                        </a:solidFill>
                        <a:latin typeface="Cambria Math" panose="02040503050406030204" pitchFamily="18" charset="0"/>
                        <a:ea typeface="全新硬笔行书简" panose="02010600040101010101" pitchFamily="2" charset="-122"/>
                      </a:rPr>
                      <m:t>+</m:t>
                    </m:r>
                    <m:f>
                      <m:fPr>
                        <m:ctrlPr>
                          <a:rPr lang="en-US" altLang="zh-CN" sz="2000" b="1" i="1">
                            <a:solidFill>
                              <a:srgbClr val="00B050"/>
                            </a:solidFill>
                            <a:latin typeface="Cambria Math" panose="02040503050406030204" pitchFamily="18" charset="0"/>
                            <a:ea typeface="全新硬笔行书简" panose="02010600040101010101" pitchFamily="2" charset="-122"/>
                          </a:rPr>
                        </m:ctrlPr>
                      </m:fPr>
                      <m:num>
                        <m:r>
                          <a:rPr lang="en-US" altLang="zh-CN" sz="2000" b="1" i="1">
                            <a:solidFill>
                              <a:srgbClr val="00B050"/>
                            </a:solidFill>
                            <a:latin typeface="Cambria Math" panose="02040503050406030204" pitchFamily="18" charset="0"/>
                            <a:ea typeface="全新硬笔行书简" panose="02010600040101010101" pitchFamily="2" charset="-122"/>
                          </a:rPr>
                          <m:t>𝒉</m:t>
                        </m:r>
                      </m:num>
                      <m:den>
                        <m:r>
                          <a:rPr lang="en-US" altLang="zh-CN" sz="2000" b="1" i="1">
                            <a:solidFill>
                              <a:srgbClr val="00B050"/>
                            </a:solidFill>
                            <a:latin typeface="Cambria Math" panose="02040503050406030204" pitchFamily="18" charset="0"/>
                            <a:ea typeface="全新硬笔行书简" panose="02010600040101010101" pitchFamily="2" charset="-122"/>
                          </a:rPr>
                          <m:t>2</m:t>
                        </m:r>
                      </m:den>
                    </m:f>
                    <m:r>
                      <a:rPr lang="en-US" altLang="zh-CN" sz="2000" b="1" i="1">
                        <a:solidFill>
                          <a:srgbClr val="00B050"/>
                        </a:solidFill>
                        <a:latin typeface="Cambria Math" panose="02040503050406030204" pitchFamily="18" charset="0"/>
                        <a:ea typeface="全新硬笔行书简" panose="02010600040101010101" pitchFamily="2" charset="-122"/>
                      </a:rPr>
                      <m:t>𝒇</m:t>
                    </m:r>
                    <m:d>
                      <m:dPr>
                        <m:ctrlPr>
                          <a:rPr lang="en-US" altLang="zh-CN" sz="2000" b="1" i="1" smtClean="0">
                            <a:solidFill>
                              <a:srgbClr val="00B050"/>
                            </a:solidFill>
                            <a:latin typeface="Cambria Math" panose="02040503050406030204" pitchFamily="18" charset="0"/>
                            <a:ea typeface="全新硬笔行书简" panose="02010600040101010101" pitchFamily="2" charset="-122"/>
                          </a:rPr>
                        </m:ctrlPr>
                      </m:dPr>
                      <m:e>
                        <m:sSub>
                          <m:sSubPr>
                            <m:ctrlPr>
                              <a:rPr lang="en-US" altLang="zh-CN" sz="2000" b="1" i="1">
                                <a:solidFill>
                                  <a:srgbClr val="00B050"/>
                                </a:solidFill>
                                <a:latin typeface="Cambria Math" panose="02040503050406030204" pitchFamily="18" charset="0"/>
                                <a:ea typeface="全新硬笔行书简" panose="02010600040101010101" pitchFamily="2" charset="-122"/>
                              </a:rPr>
                            </m:ctrlPr>
                          </m:sSubPr>
                          <m:e>
                            <m:r>
                              <a:rPr lang="en-US" altLang="zh-CN" sz="2000" b="1" i="1">
                                <a:solidFill>
                                  <a:srgbClr val="00B050"/>
                                </a:solidFill>
                                <a:latin typeface="Cambria Math" panose="02040503050406030204" pitchFamily="18" charset="0"/>
                                <a:ea typeface="全新硬笔行书简" panose="02010600040101010101" pitchFamily="2" charset="-122"/>
                              </a:rPr>
                              <m:t>𝒙</m:t>
                            </m:r>
                          </m:e>
                          <m:sub>
                            <m:r>
                              <a:rPr lang="en-US" altLang="zh-CN" sz="2000" b="1" i="1">
                                <a:solidFill>
                                  <a:srgbClr val="00B050"/>
                                </a:solidFill>
                                <a:latin typeface="Cambria Math" panose="02040503050406030204" pitchFamily="18" charset="0"/>
                                <a:ea typeface="全新硬笔行书简" panose="02010600040101010101" pitchFamily="2" charset="-122"/>
                              </a:rPr>
                              <m:t>𝒏</m:t>
                            </m:r>
                          </m:sub>
                        </m:sSub>
                        <m:r>
                          <a:rPr lang="en-US" altLang="zh-CN" sz="2000" b="1" i="1">
                            <a:solidFill>
                              <a:srgbClr val="00B050"/>
                            </a:solidFill>
                            <a:latin typeface="Cambria Math" panose="02040503050406030204" pitchFamily="18" charset="0"/>
                            <a:ea typeface="全新硬笔行书简" panose="02010600040101010101" pitchFamily="2" charset="-122"/>
                          </a:rPr>
                          <m:t>,</m:t>
                        </m:r>
                        <m:sSub>
                          <m:sSubPr>
                            <m:ctrlPr>
                              <a:rPr lang="en-US" altLang="zh-CN" sz="2000" b="1" i="1">
                                <a:solidFill>
                                  <a:srgbClr val="00B050"/>
                                </a:solidFill>
                                <a:latin typeface="Cambria Math" panose="02040503050406030204" pitchFamily="18" charset="0"/>
                                <a:ea typeface="全新硬笔行书简" panose="02010600040101010101" pitchFamily="2" charset="-122"/>
                              </a:rPr>
                            </m:ctrlPr>
                          </m:sSubPr>
                          <m:e>
                            <m:r>
                              <a:rPr lang="en-US" altLang="zh-CN" sz="2000" b="1" i="1">
                                <a:solidFill>
                                  <a:srgbClr val="00B050"/>
                                </a:solidFill>
                                <a:latin typeface="Cambria Math" panose="02040503050406030204" pitchFamily="18" charset="0"/>
                                <a:ea typeface="全新硬笔行书简" panose="02010600040101010101" pitchFamily="2" charset="-122"/>
                              </a:rPr>
                              <m:t>𝒚</m:t>
                            </m:r>
                          </m:e>
                          <m:sub>
                            <m:r>
                              <a:rPr lang="en-US" altLang="zh-CN" sz="2000" b="1" i="1">
                                <a:solidFill>
                                  <a:srgbClr val="00B050"/>
                                </a:solidFill>
                                <a:latin typeface="Cambria Math" panose="02040503050406030204" pitchFamily="18" charset="0"/>
                                <a:ea typeface="全新硬笔行书简" panose="02010600040101010101" pitchFamily="2" charset="-122"/>
                              </a:rPr>
                              <m:t>𝒏</m:t>
                            </m:r>
                          </m:sub>
                        </m:sSub>
                      </m:e>
                    </m:d>
                    <m:r>
                      <a:rPr lang="en-US" altLang="zh-CN" sz="2000" b="1" i="1" smtClean="0">
                        <a:solidFill>
                          <a:srgbClr val="FFFF00"/>
                        </a:solidFill>
                        <a:latin typeface="Cambria Math" panose="02040503050406030204" pitchFamily="18" charset="0"/>
                        <a:ea typeface="全新硬笔行书简" panose="02010600040101010101" pitchFamily="2" charset="-122"/>
                      </a:rPr>
                      <m:t>)</m:t>
                    </m:r>
                    <m:r>
                      <a:rPr lang="en-US" altLang="zh-CN" sz="2000" b="1" i="1" smtClean="0">
                        <a:solidFill>
                          <a:schemeClr val="bg1"/>
                        </a:solidFill>
                        <a:latin typeface="Cambria Math" panose="02040503050406030204" pitchFamily="18" charset="0"/>
                        <a:ea typeface="全新硬笔行书简" panose="02010600040101010101" pitchFamily="2" charset="-122"/>
                      </a:rPr>
                      <m:t>)</m:t>
                    </m:r>
                    <m:r>
                      <a:rPr lang="en-US" altLang="zh-CN" sz="20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endPar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14:m>
                  <m:oMathPara xmlns:m="http://schemas.openxmlformats.org/officeDocument/2006/math">
                    <m:oMathParaPr>
                      <m:jc m:val="centerGroup"/>
                    </m:oMathParaPr>
                    <m:oMath xmlns:m="http://schemas.openxmlformats.org/officeDocument/2006/math">
                      <m:r>
                        <a:rPr lang="zh-CN" altLang="en-US"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begChr m:val="|"/>
                          <m:ctrlP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000" b="1" i="1">
                                  <a:solidFill>
                                    <a:schemeClr val="bg1"/>
                                  </a:solidFill>
                                  <a:latin typeface="Cambria Math" panose="02040503050406030204" pitchFamily="18" charset="0"/>
                                  <a:ea typeface="全新硬笔行书简" panose="02010600040101010101" pitchFamily="2" charset="-122"/>
                                </a:rPr>
                              </m:ctrlPr>
                            </m:sSubPr>
                            <m:e>
                              <m:r>
                                <a:rPr lang="en-US" altLang="zh-CN" sz="2000" b="1" i="1">
                                  <a:solidFill>
                                    <a:schemeClr val="bg1"/>
                                  </a:solidFill>
                                  <a:latin typeface="Cambria Math" panose="02040503050406030204" pitchFamily="18" charset="0"/>
                                  <a:ea typeface="全新硬笔行书简" panose="02010600040101010101" pitchFamily="2" charset="-122"/>
                                </a:rPr>
                                <m:t>𝒚</m:t>
                              </m:r>
                              <m:r>
                                <a:rPr lang="en-US" altLang="zh-CN" sz="2000" b="1" i="1">
                                  <a:solidFill>
                                    <a:schemeClr val="bg1"/>
                                  </a:solidFill>
                                  <a:latin typeface="Cambria Math" panose="02040503050406030204" pitchFamily="18" charset="0"/>
                                  <a:ea typeface="全新硬笔行书简" panose="02010600040101010101" pitchFamily="2" charset="-122"/>
                                </a:rPr>
                                <m:t>(</m:t>
                              </m:r>
                              <m:r>
                                <a:rPr lang="en-US" altLang="zh-CN" sz="2000" b="1" i="1">
                                  <a:solidFill>
                                    <a:schemeClr val="bg1"/>
                                  </a:solidFill>
                                  <a:latin typeface="Cambria Math" panose="02040503050406030204" pitchFamily="18" charset="0"/>
                                  <a:ea typeface="全新硬笔行书简" panose="02010600040101010101" pitchFamily="2" charset="-122"/>
                                </a:rPr>
                                <m:t>𝒙</m:t>
                              </m:r>
                            </m:e>
                            <m:sub>
                              <m:r>
                                <a:rPr lang="en-US" altLang="zh-CN" sz="2000" b="1" i="1">
                                  <a:solidFill>
                                    <a:schemeClr val="bg1"/>
                                  </a:solidFill>
                                  <a:latin typeface="Cambria Math" panose="02040503050406030204" pitchFamily="18" charset="0"/>
                                  <a:ea typeface="全新硬笔行书简" panose="02010600040101010101" pitchFamily="2" charset="-122"/>
                                </a:rPr>
                                <m:t>𝒏</m:t>
                              </m:r>
                            </m:sub>
                          </m:sSub>
                        </m:e>
                      </m:d>
                      <m:r>
                        <a:rPr lang="en-US" altLang="zh-CN" sz="20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000" b="1" i="1">
                              <a:solidFill>
                                <a:schemeClr val="bg1"/>
                              </a:solidFill>
                              <a:latin typeface="Cambria Math" panose="02040503050406030204" pitchFamily="18" charset="0"/>
                              <a:ea typeface="全新硬笔行书简" panose="02010600040101010101" pitchFamily="2" charset="-122"/>
                            </a:rPr>
                          </m:ctrlPr>
                        </m:sSubPr>
                        <m:e>
                          <m:r>
                            <a:rPr lang="en-US" altLang="zh-CN" sz="2000" b="1" i="1">
                              <a:solidFill>
                                <a:schemeClr val="bg1"/>
                              </a:solidFill>
                              <a:latin typeface="Cambria Math" panose="02040503050406030204" pitchFamily="18" charset="0"/>
                              <a:ea typeface="全新硬笔行书简" panose="02010600040101010101" pitchFamily="2" charset="-122"/>
                            </a:rPr>
                            <m:t>𝒚</m:t>
                          </m:r>
                        </m:e>
                        <m:sub>
                          <m:r>
                            <a:rPr lang="en-US" altLang="zh-CN" sz="2000" b="1" i="1">
                              <a:solidFill>
                                <a:schemeClr val="bg1"/>
                              </a:solidFill>
                              <a:latin typeface="Cambria Math" panose="02040503050406030204" pitchFamily="18" charset="0"/>
                              <a:ea typeface="全新硬笔行书简" panose="02010600040101010101" pitchFamily="2" charset="-122"/>
                            </a:rPr>
                            <m:t>𝒏</m:t>
                          </m:r>
                        </m:sub>
                      </m:sSub>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𝒉𝑳</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rPr>
                          </m:ctrlPr>
                        </m:sSubPr>
                        <m:e>
                          <m:r>
                            <a:rPr lang="en-US" altLang="zh-CN" sz="2000" b="1" i="1">
                              <a:solidFill>
                                <a:schemeClr val="bg1"/>
                              </a:solidFill>
                              <a:latin typeface="Cambria Math" panose="02040503050406030204" pitchFamily="18" charset="0"/>
                              <a:ea typeface="全新硬笔行书简" panose="02010600040101010101" pitchFamily="2" charset="-122"/>
                            </a:rPr>
                            <m:t>𝒚</m:t>
                          </m:r>
                          <m:r>
                            <a:rPr lang="en-US" altLang="zh-CN" sz="2000" b="1" i="1">
                              <a:solidFill>
                                <a:schemeClr val="bg1"/>
                              </a:solidFill>
                              <a:latin typeface="Cambria Math" panose="02040503050406030204" pitchFamily="18" charset="0"/>
                              <a:ea typeface="全新硬笔行书简" panose="02010600040101010101" pitchFamily="2" charset="-122"/>
                            </a:rPr>
                            <m:t>(</m:t>
                          </m:r>
                          <m:r>
                            <a:rPr lang="en-US" altLang="zh-CN" sz="2000" b="1" i="1">
                              <a:solidFill>
                                <a:schemeClr val="bg1"/>
                              </a:solidFill>
                              <a:latin typeface="Cambria Math" panose="02040503050406030204" pitchFamily="18" charset="0"/>
                              <a:ea typeface="全新硬笔行书简" panose="02010600040101010101" pitchFamily="2" charset="-122"/>
                            </a:rPr>
                            <m:t>𝒙</m:t>
                          </m:r>
                        </m:e>
                        <m:sub>
                          <m:r>
                            <a:rPr lang="en-US" altLang="zh-CN" sz="2000" b="1" i="1">
                              <a:solidFill>
                                <a:schemeClr val="bg1"/>
                              </a:solidFill>
                              <a:latin typeface="Cambria Math" panose="02040503050406030204" pitchFamily="18" charset="0"/>
                              <a:ea typeface="全新硬笔行书简" panose="02010600040101010101" pitchFamily="2" charset="-122"/>
                            </a:rPr>
                            <m:t>𝒏</m:t>
                          </m:r>
                        </m:sub>
                      </m:sSub>
                      <m:r>
                        <a:rPr lang="en-US" altLang="zh-CN" sz="2000" b="1" i="1">
                          <a:solidFill>
                            <a:schemeClr val="bg1"/>
                          </a:solidFill>
                          <a:latin typeface="Cambria Math" panose="02040503050406030204" pitchFamily="18" charset="0"/>
                          <a:ea typeface="全新硬笔行书简" panose="02010600040101010101" pitchFamily="2" charset="-122"/>
                        </a:rPr>
                        <m:t>)</m:t>
                      </m:r>
                      <m:r>
                        <a:rPr lang="en-US" altLang="zh-CN" sz="2000" b="1" i="1">
                          <a:solidFill>
                            <a:schemeClr val="bg1"/>
                          </a:solidFill>
                          <a:latin typeface="Cambria Math" panose="02040503050406030204" pitchFamily="18" charset="0"/>
                          <a:ea typeface="全新硬笔行书简" panose="02010600040101010101" pitchFamily="2" charset="-122"/>
                        </a:rPr>
                        <m:t>+</m:t>
                      </m:r>
                      <m:f>
                        <m:fPr>
                          <m:ctrlPr>
                            <a:rPr lang="en-US" altLang="zh-CN" sz="2000" b="1" i="1">
                              <a:solidFill>
                                <a:schemeClr val="bg1"/>
                              </a:solidFill>
                              <a:latin typeface="Cambria Math" panose="02040503050406030204" pitchFamily="18" charset="0"/>
                              <a:ea typeface="全新硬笔行书简" panose="02010600040101010101" pitchFamily="2" charset="-122"/>
                            </a:rPr>
                          </m:ctrlPr>
                        </m:fPr>
                        <m:num>
                          <m:r>
                            <a:rPr lang="en-US" altLang="zh-CN" sz="2000" b="1" i="1">
                              <a:solidFill>
                                <a:schemeClr val="bg1"/>
                              </a:solidFill>
                              <a:latin typeface="Cambria Math" panose="02040503050406030204" pitchFamily="18" charset="0"/>
                              <a:ea typeface="全新硬笔行书简" panose="02010600040101010101" pitchFamily="2" charset="-122"/>
                            </a:rPr>
                            <m:t>𝒉</m:t>
                          </m:r>
                        </m:num>
                        <m:den>
                          <m:r>
                            <a:rPr lang="en-US" altLang="zh-CN" sz="2000" b="1" i="1">
                              <a:solidFill>
                                <a:schemeClr val="bg1"/>
                              </a:solidFill>
                              <a:latin typeface="Cambria Math" panose="02040503050406030204" pitchFamily="18" charset="0"/>
                              <a:ea typeface="全新硬笔行书简" panose="02010600040101010101" pitchFamily="2" charset="-122"/>
                            </a:rPr>
                            <m:t>2</m:t>
                          </m:r>
                        </m:den>
                      </m:f>
                      <m:r>
                        <a:rPr lang="en-US" altLang="zh-CN" sz="2000" b="1" i="1">
                          <a:solidFill>
                            <a:schemeClr val="bg1"/>
                          </a:solidFill>
                          <a:latin typeface="Cambria Math" panose="02040503050406030204" pitchFamily="18" charset="0"/>
                          <a:ea typeface="全新硬笔行书简" panose="02010600040101010101" pitchFamily="2" charset="-122"/>
                        </a:rPr>
                        <m:t>𝒇</m:t>
                      </m:r>
                      <m:r>
                        <a:rPr lang="en-US" altLang="zh-CN" sz="20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000" b="1" i="1">
                              <a:solidFill>
                                <a:schemeClr val="bg1"/>
                              </a:solidFill>
                              <a:latin typeface="Cambria Math" panose="02040503050406030204" pitchFamily="18" charset="0"/>
                              <a:ea typeface="全新硬笔行书简" panose="02010600040101010101" pitchFamily="2" charset="-122"/>
                            </a:rPr>
                          </m:ctrlPr>
                        </m:sSubPr>
                        <m:e>
                          <m:r>
                            <a:rPr lang="en-US" altLang="zh-CN" sz="2000" b="1" i="1">
                              <a:solidFill>
                                <a:schemeClr val="bg1"/>
                              </a:solidFill>
                              <a:latin typeface="Cambria Math" panose="02040503050406030204" pitchFamily="18" charset="0"/>
                              <a:ea typeface="全新硬笔行书简" panose="02010600040101010101" pitchFamily="2" charset="-122"/>
                            </a:rPr>
                            <m:t>𝒙</m:t>
                          </m:r>
                        </m:e>
                        <m:sub>
                          <m:r>
                            <a:rPr lang="en-US" altLang="zh-CN" sz="2000" b="1" i="1">
                              <a:solidFill>
                                <a:schemeClr val="bg1"/>
                              </a:solidFill>
                              <a:latin typeface="Cambria Math" panose="02040503050406030204" pitchFamily="18" charset="0"/>
                              <a:ea typeface="全新硬笔行书简" panose="02010600040101010101" pitchFamily="2" charset="-122"/>
                            </a:rPr>
                            <m:t>𝒏</m:t>
                          </m:r>
                        </m:sub>
                      </m:sSub>
                      <m:r>
                        <a:rPr lang="en-US" altLang="zh-CN" sz="2000" b="1" i="1">
                          <a:solidFill>
                            <a:schemeClr val="bg1"/>
                          </a:solidFill>
                          <a:latin typeface="Cambria Math" panose="02040503050406030204" pitchFamily="18" charset="0"/>
                          <a:ea typeface="全新硬笔行书简" panose="02010600040101010101" pitchFamily="2" charset="-122"/>
                        </a:rPr>
                        <m:t>,</m:t>
                      </m:r>
                      <m:sSub>
                        <m:sSubPr>
                          <m:ctrlPr>
                            <a:rPr lang="en-US" altLang="zh-CN" sz="2000" b="1" i="1">
                              <a:solidFill>
                                <a:schemeClr val="bg1"/>
                              </a:solidFill>
                              <a:latin typeface="Cambria Math" panose="02040503050406030204" pitchFamily="18" charset="0"/>
                              <a:ea typeface="全新硬笔行书简" panose="02010600040101010101" pitchFamily="2" charset="-122"/>
                            </a:rPr>
                          </m:ctrlPr>
                        </m:sSubPr>
                        <m:e>
                          <m:r>
                            <a:rPr lang="en-US" altLang="zh-CN" sz="2000" b="1" i="1">
                              <a:solidFill>
                                <a:schemeClr val="bg1"/>
                              </a:solidFill>
                              <a:latin typeface="Cambria Math" panose="02040503050406030204" pitchFamily="18" charset="0"/>
                              <a:ea typeface="全新硬笔行书简" panose="02010600040101010101" pitchFamily="2" charset="-122"/>
                            </a:rPr>
                            <m:t>𝒚</m:t>
                          </m:r>
                          <m:r>
                            <a:rPr lang="en-US" altLang="zh-CN" sz="2000" b="1" i="1">
                              <a:solidFill>
                                <a:schemeClr val="bg1"/>
                              </a:solidFill>
                              <a:latin typeface="Cambria Math" panose="02040503050406030204" pitchFamily="18" charset="0"/>
                              <a:ea typeface="全新硬笔行书简" panose="02010600040101010101" pitchFamily="2" charset="-122"/>
                            </a:rPr>
                            <m:t>(</m:t>
                          </m:r>
                          <m:r>
                            <a:rPr lang="en-US" altLang="zh-CN" sz="2000" b="1" i="1">
                              <a:solidFill>
                                <a:schemeClr val="bg1"/>
                              </a:solidFill>
                              <a:latin typeface="Cambria Math" panose="02040503050406030204" pitchFamily="18" charset="0"/>
                              <a:ea typeface="全新硬笔行书简" panose="02010600040101010101" pitchFamily="2" charset="-122"/>
                            </a:rPr>
                            <m:t>𝒙</m:t>
                          </m:r>
                        </m:e>
                        <m:sub>
                          <m:r>
                            <a:rPr lang="en-US" altLang="zh-CN" sz="2000" b="1" i="1">
                              <a:solidFill>
                                <a:schemeClr val="bg1"/>
                              </a:solidFill>
                              <a:latin typeface="Cambria Math" panose="02040503050406030204" pitchFamily="18" charset="0"/>
                              <a:ea typeface="全新硬笔行书简" panose="02010600040101010101" pitchFamily="2" charset="-122"/>
                            </a:rPr>
                            <m:t>𝒏</m:t>
                          </m:r>
                        </m:sub>
                      </m:sSub>
                      <m:r>
                        <a:rPr lang="en-US" altLang="zh-CN" sz="2000" b="1" i="1">
                          <a:solidFill>
                            <a:schemeClr val="bg1"/>
                          </a:solidFill>
                          <a:latin typeface="Cambria Math" panose="02040503050406030204" pitchFamily="18" charset="0"/>
                          <a:ea typeface="全新硬笔行书简" panose="02010600040101010101" pitchFamily="2" charset="-122"/>
                        </a:rPr>
                        <m:t>)</m:t>
                      </m:r>
                      <m:r>
                        <a:rPr lang="en-US" altLang="zh-CN" sz="2000" b="1" i="1">
                          <a:solidFill>
                            <a:schemeClr val="bg1"/>
                          </a:solidFill>
                          <a:latin typeface="Cambria Math" panose="02040503050406030204" pitchFamily="18" charset="0"/>
                          <a:ea typeface="全新硬笔行书简" panose="02010600040101010101" pitchFamily="2" charset="-122"/>
                        </a:rPr>
                        <m:t>)</m:t>
                      </m:r>
                      <m:r>
                        <a:rPr lang="en-US" altLang="zh-CN" sz="2000" b="1" i="1" smtClean="0">
                          <a:solidFill>
                            <a:schemeClr val="bg1"/>
                          </a:solidFill>
                          <a:latin typeface="Cambria Math" panose="02040503050406030204" pitchFamily="18" charset="0"/>
                          <a:ea typeface="全新硬笔行书简" panose="02010600040101010101" pitchFamily="2" charset="-122"/>
                        </a:rPr>
                        <m:t>)</m:t>
                      </m:r>
                      <m:r>
                        <a:rPr lang="en-US" altLang="zh-CN" sz="2000" b="1" i="1">
                          <a:solidFill>
                            <a:schemeClr val="bg1"/>
                          </a:solidFill>
                          <a:latin typeface="Cambria Math" panose="02040503050406030204" pitchFamily="18" charset="0"/>
                          <a:ea typeface="全新硬笔行书简" panose="02010600040101010101" pitchFamily="2" charset="-122"/>
                        </a:rPr>
                        <m:t>−(</m:t>
                      </m:r>
                      <m:sSub>
                        <m:sSubPr>
                          <m:ctrlPr>
                            <a:rPr lang="en-US" altLang="zh-CN" sz="2000" b="1" i="1">
                              <a:solidFill>
                                <a:schemeClr val="bg1"/>
                              </a:solidFill>
                              <a:latin typeface="Cambria Math" panose="02040503050406030204" pitchFamily="18" charset="0"/>
                              <a:ea typeface="全新硬笔行书简" panose="02010600040101010101" pitchFamily="2" charset="-122"/>
                            </a:rPr>
                          </m:ctrlPr>
                        </m:sSubPr>
                        <m:e>
                          <m:r>
                            <a:rPr lang="en-US" altLang="zh-CN" sz="2000" b="1" i="1">
                              <a:solidFill>
                                <a:schemeClr val="bg1"/>
                              </a:solidFill>
                              <a:latin typeface="Cambria Math" panose="02040503050406030204" pitchFamily="18" charset="0"/>
                              <a:ea typeface="全新硬笔行书简" panose="02010600040101010101" pitchFamily="2" charset="-122"/>
                            </a:rPr>
                            <m:t>𝒚</m:t>
                          </m:r>
                        </m:e>
                        <m:sub>
                          <m:r>
                            <a:rPr lang="en-US" altLang="zh-CN" sz="2000" b="1" i="1">
                              <a:solidFill>
                                <a:schemeClr val="bg1"/>
                              </a:solidFill>
                              <a:latin typeface="Cambria Math" panose="02040503050406030204" pitchFamily="18" charset="0"/>
                              <a:ea typeface="全新硬笔行书简" panose="02010600040101010101" pitchFamily="2" charset="-122"/>
                            </a:rPr>
                            <m:t>𝒏</m:t>
                          </m:r>
                        </m:sub>
                      </m:sSub>
                      <m:r>
                        <a:rPr lang="en-US" altLang="zh-CN" sz="2000" b="1" i="1">
                          <a:solidFill>
                            <a:schemeClr val="bg1"/>
                          </a:solidFill>
                          <a:latin typeface="Cambria Math" panose="02040503050406030204" pitchFamily="18" charset="0"/>
                          <a:ea typeface="全新硬笔行书简" panose="02010600040101010101" pitchFamily="2" charset="-122"/>
                        </a:rPr>
                        <m:t>+</m:t>
                      </m:r>
                      <m:f>
                        <m:fPr>
                          <m:ctrlPr>
                            <a:rPr lang="en-US" altLang="zh-CN" sz="2000" b="1" i="1">
                              <a:solidFill>
                                <a:schemeClr val="bg1"/>
                              </a:solidFill>
                              <a:latin typeface="Cambria Math" panose="02040503050406030204" pitchFamily="18" charset="0"/>
                              <a:ea typeface="全新硬笔行书简" panose="02010600040101010101" pitchFamily="2" charset="-122"/>
                            </a:rPr>
                          </m:ctrlPr>
                        </m:fPr>
                        <m:num>
                          <m:r>
                            <a:rPr lang="en-US" altLang="zh-CN" sz="2000" b="1" i="1">
                              <a:solidFill>
                                <a:schemeClr val="bg1"/>
                              </a:solidFill>
                              <a:latin typeface="Cambria Math" panose="02040503050406030204" pitchFamily="18" charset="0"/>
                              <a:ea typeface="全新硬笔行书简" panose="02010600040101010101" pitchFamily="2" charset="-122"/>
                            </a:rPr>
                            <m:t>𝒉</m:t>
                          </m:r>
                        </m:num>
                        <m:den>
                          <m:r>
                            <a:rPr lang="en-US" altLang="zh-CN" sz="2000" b="1" i="1">
                              <a:solidFill>
                                <a:schemeClr val="bg1"/>
                              </a:solidFill>
                              <a:latin typeface="Cambria Math" panose="02040503050406030204" pitchFamily="18" charset="0"/>
                              <a:ea typeface="全新硬笔行书简" panose="02010600040101010101" pitchFamily="2" charset="-122"/>
                            </a:rPr>
                            <m:t>2</m:t>
                          </m:r>
                        </m:den>
                      </m:f>
                      <m:r>
                        <a:rPr lang="en-US" altLang="zh-CN" sz="2000" b="1" i="1">
                          <a:solidFill>
                            <a:schemeClr val="bg1"/>
                          </a:solidFill>
                          <a:latin typeface="Cambria Math" panose="02040503050406030204" pitchFamily="18" charset="0"/>
                          <a:ea typeface="全新硬笔行书简" panose="02010600040101010101" pitchFamily="2" charset="-122"/>
                        </a:rPr>
                        <m:t>𝒇</m:t>
                      </m:r>
                      <m:d>
                        <m:dPr>
                          <m:ctrlPr>
                            <a:rPr lang="en-US" altLang="zh-CN" sz="20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000" b="1" i="1">
                                  <a:solidFill>
                                    <a:schemeClr val="bg1"/>
                                  </a:solidFill>
                                  <a:latin typeface="Cambria Math" panose="02040503050406030204" pitchFamily="18" charset="0"/>
                                  <a:ea typeface="全新硬笔行书简" panose="02010600040101010101" pitchFamily="2" charset="-122"/>
                                </a:rPr>
                              </m:ctrlPr>
                            </m:sSubPr>
                            <m:e>
                              <m:r>
                                <a:rPr lang="en-US" altLang="zh-CN" sz="2000" b="1" i="1">
                                  <a:solidFill>
                                    <a:schemeClr val="bg1"/>
                                  </a:solidFill>
                                  <a:latin typeface="Cambria Math" panose="02040503050406030204" pitchFamily="18" charset="0"/>
                                  <a:ea typeface="全新硬笔行书简" panose="02010600040101010101" pitchFamily="2" charset="-122"/>
                                </a:rPr>
                                <m:t>𝒙</m:t>
                              </m:r>
                            </m:e>
                            <m:sub>
                              <m:r>
                                <a:rPr lang="en-US" altLang="zh-CN" sz="2000" b="1" i="1">
                                  <a:solidFill>
                                    <a:schemeClr val="bg1"/>
                                  </a:solidFill>
                                  <a:latin typeface="Cambria Math" panose="02040503050406030204" pitchFamily="18" charset="0"/>
                                  <a:ea typeface="全新硬笔行书简" panose="02010600040101010101" pitchFamily="2" charset="-122"/>
                                </a:rPr>
                                <m:t>𝒏</m:t>
                              </m:r>
                            </m:sub>
                          </m:sSub>
                          <m:r>
                            <a:rPr lang="en-US" altLang="zh-CN" sz="2000" b="1" i="1">
                              <a:solidFill>
                                <a:schemeClr val="bg1"/>
                              </a:solidFill>
                              <a:latin typeface="Cambria Math" panose="02040503050406030204" pitchFamily="18" charset="0"/>
                              <a:ea typeface="全新硬笔行书简" panose="02010600040101010101" pitchFamily="2" charset="-122"/>
                            </a:rPr>
                            <m:t>,</m:t>
                          </m:r>
                          <m:sSub>
                            <m:sSubPr>
                              <m:ctrlPr>
                                <a:rPr lang="en-US" altLang="zh-CN" sz="2000" b="1" i="1">
                                  <a:solidFill>
                                    <a:schemeClr val="bg1"/>
                                  </a:solidFill>
                                  <a:latin typeface="Cambria Math" panose="02040503050406030204" pitchFamily="18" charset="0"/>
                                  <a:ea typeface="全新硬笔行书简" panose="02010600040101010101" pitchFamily="2" charset="-122"/>
                                </a:rPr>
                              </m:ctrlPr>
                            </m:sSubPr>
                            <m:e>
                              <m:r>
                                <a:rPr lang="en-US" altLang="zh-CN" sz="2000" b="1" i="1">
                                  <a:solidFill>
                                    <a:schemeClr val="bg1"/>
                                  </a:solidFill>
                                  <a:latin typeface="Cambria Math" panose="02040503050406030204" pitchFamily="18" charset="0"/>
                                  <a:ea typeface="全新硬笔行书简" panose="02010600040101010101" pitchFamily="2" charset="-122"/>
                                </a:rPr>
                                <m:t>𝒚</m:t>
                              </m:r>
                            </m:e>
                            <m:sub>
                              <m:r>
                                <a:rPr lang="en-US" altLang="zh-CN" sz="2000" b="1" i="1">
                                  <a:solidFill>
                                    <a:schemeClr val="bg1"/>
                                  </a:solidFill>
                                  <a:latin typeface="Cambria Math" panose="02040503050406030204" pitchFamily="18" charset="0"/>
                                  <a:ea typeface="全新硬笔行书简" panose="02010600040101010101" pitchFamily="2" charset="-122"/>
                                </a:rPr>
                                <m:t>𝒏</m:t>
                              </m:r>
                            </m:sub>
                          </m:sSub>
                        </m:e>
                      </m:d>
                      <m:r>
                        <a:rPr lang="en-US" altLang="zh-CN" sz="2000" b="1" i="1">
                          <a:solidFill>
                            <a:schemeClr val="bg1"/>
                          </a:solidFill>
                          <a:latin typeface="Cambria Math" panose="02040503050406030204" pitchFamily="18" charset="0"/>
                          <a:ea typeface="全新硬笔行书简" panose="02010600040101010101" pitchFamily="2" charset="-122"/>
                        </a:rPr>
                        <m:t>)</m:t>
                      </m:r>
                      <m:r>
                        <a:rPr lang="en-US" altLang="zh-CN" sz="2000" b="1" i="1" smtClean="0">
                          <a:solidFill>
                            <a:schemeClr val="bg1"/>
                          </a:solidFill>
                          <a:latin typeface="Cambria Math" panose="02040503050406030204" pitchFamily="18" charset="0"/>
                          <a:ea typeface="全新硬笔行书简" panose="02010600040101010101" pitchFamily="2" charset="-122"/>
                        </a:rPr>
                        <m:t> </m:t>
                      </m:r>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0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r>
                        <a:rPr lang="en-US" altLang="zh-CN" sz="20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0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𝒉𝑳</m:t>
                      </m:r>
                      <m:r>
                        <a:rPr lang="en-US" altLang="zh-CN" sz="20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f>
                        <m:fPr>
                          <m:ctrlPr>
                            <a:rPr lang="en-US" altLang="zh-CN" sz="20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fPr>
                        <m:num>
                          <m:sSup>
                            <m:sSupPr>
                              <m:ctrlPr>
                                <a:rPr lang="en-US" altLang="zh-CN" sz="20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pPr>
                            <m:e>
                              <m:d>
                                <m:dPr>
                                  <m:ctrlPr>
                                    <a:rPr lang="en-US" altLang="zh-CN" sz="20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20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𝒉𝑳</m:t>
                                  </m:r>
                                </m:e>
                              </m:d>
                            </m:e>
                            <m:sup>
                              <m:r>
                                <a:rPr lang="en-US" altLang="zh-CN" sz="20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𝟐</m:t>
                              </m:r>
                            </m:sup>
                          </m:sSup>
                        </m:num>
                        <m:den>
                          <m:r>
                            <a:rPr lang="en-US" altLang="zh-CN" sz="2000" b="1"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𝟐</m:t>
                          </m:r>
                        </m:den>
                      </m:f>
                      <m:r>
                        <a:rPr lang="en-US" altLang="zh-CN" sz="20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d>
                        <m:dPr>
                          <m:begChr m:val="|"/>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000" b="1" i="1">
                                  <a:solidFill>
                                    <a:schemeClr val="bg1"/>
                                  </a:solidFill>
                                  <a:latin typeface="Cambria Math" panose="02040503050406030204" pitchFamily="18" charset="0"/>
                                  <a:ea typeface="全新硬笔行书简" panose="02010600040101010101" pitchFamily="2" charset="-122"/>
                                </a:rPr>
                              </m:ctrlPr>
                            </m:sSubPr>
                            <m:e>
                              <m:r>
                                <a:rPr lang="en-US" altLang="zh-CN" sz="2000" b="1" i="1">
                                  <a:solidFill>
                                    <a:schemeClr val="bg1"/>
                                  </a:solidFill>
                                  <a:latin typeface="Cambria Math" panose="02040503050406030204" pitchFamily="18" charset="0"/>
                                  <a:ea typeface="全新硬笔行书简" panose="02010600040101010101" pitchFamily="2" charset="-122"/>
                                </a:rPr>
                                <m:t>𝒚</m:t>
                              </m:r>
                              <m:r>
                                <a:rPr lang="en-US" altLang="zh-CN" sz="2000" b="1" i="1">
                                  <a:solidFill>
                                    <a:schemeClr val="bg1"/>
                                  </a:solidFill>
                                  <a:latin typeface="Cambria Math" panose="02040503050406030204" pitchFamily="18" charset="0"/>
                                  <a:ea typeface="全新硬笔行书简" panose="02010600040101010101" pitchFamily="2" charset="-122"/>
                                </a:rPr>
                                <m:t>(</m:t>
                              </m:r>
                              <m:r>
                                <a:rPr lang="en-US" altLang="zh-CN" sz="2000" b="1" i="1">
                                  <a:solidFill>
                                    <a:schemeClr val="bg1"/>
                                  </a:solidFill>
                                  <a:latin typeface="Cambria Math" panose="02040503050406030204" pitchFamily="18" charset="0"/>
                                  <a:ea typeface="全新硬笔行书简" panose="02010600040101010101" pitchFamily="2" charset="-122"/>
                                </a:rPr>
                                <m:t>𝒙</m:t>
                              </m:r>
                            </m:e>
                            <m:sub>
                              <m:r>
                                <a:rPr lang="en-US" altLang="zh-CN" sz="2000" b="1" i="1">
                                  <a:solidFill>
                                    <a:schemeClr val="bg1"/>
                                  </a:solidFill>
                                  <a:latin typeface="Cambria Math" panose="02040503050406030204" pitchFamily="18" charset="0"/>
                                  <a:ea typeface="全新硬笔行书简" panose="02010600040101010101" pitchFamily="2" charset="-122"/>
                                </a:rPr>
                                <m:t>𝒏</m:t>
                              </m:r>
                            </m:sub>
                          </m:sSub>
                        </m:e>
                      </m:d>
                      <m:r>
                        <a:rPr lang="en-US" altLang="zh-CN" sz="2000" b="1" i="1">
                          <a:solidFill>
                            <a:schemeClr val="bg1"/>
                          </a:solidFill>
                          <a:latin typeface="Cambria Math" panose="02040503050406030204" pitchFamily="18" charset="0"/>
                          <a:ea typeface="全新硬笔行书简" panose="02010600040101010101" pitchFamily="2" charset="-122"/>
                        </a:rPr>
                        <m:t>−</m:t>
                      </m:r>
                      <m:sSub>
                        <m:sSubPr>
                          <m:ctrlPr>
                            <a:rPr lang="en-US" altLang="zh-CN" sz="2000" b="1" i="1">
                              <a:solidFill>
                                <a:schemeClr val="bg1"/>
                              </a:solidFill>
                              <a:latin typeface="Cambria Math" panose="02040503050406030204" pitchFamily="18" charset="0"/>
                              <a:ea typeface="全新硬笔行书简" panose="02010600040101010101" pitchFamily="2" charset="-122"/>
                            </a:rPr>
                          </m:ctrlPr>
                        </m:sSubPr>
                        <m:e>
                          <m:r>
                            <a:rPr lang="en-US" altLang="zh-CN" sz="2000" b="1" i="1">
                              <a:solidFill>
                                <a:schemeClr val="bg1"/>
                              </a:solidFill>
                              <a:latin typeface="Cambria Math" panose="02040503050406030204" pitchFamily="18" charset="0"/>
                              <a:ea typeface="全新硬笔行书简" panose="02010600040101010101" pitchFamily="2" charset="-122"/>
                            </a:rPr>
                            <m:t>𝒚</m:t>
                          </m:r>
                        </m:e>
                        <m:sub>
                          <m:r>
                            <a:rPr lang="en-US" altLang="zh-CN" sz="2000" b="1" i="1">
                              <a:solidFill>
                                <a:schemeClr val="bg1"/>
                              </a:solidFill>
                              <a:latin typeface="Cambria Math" panose="02040503050406030204" pitchFamily="18" charset="0"/>
                              <a:ea typeface="全新硬笔行书简" panose="02010600040101010101" pitchFamily="2" charset="-122"/>
                            </a:rPr>
                            <m:t>𝒏</m:t>
                          </m:r>
                        </m:sub>
                      </m:sSub>
                      <m:r>
                        <a:rPr lang="en-US" altLang="zh-CN" sz="20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zh-CN" altLang="en-US" sz="20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endParaRPr lang="zh-CN" altLang="en-US" sz="2400"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mc:Choice>
        <mc:Fallback>
          <p:sp>
            <p:nvSpPr>
              <p:cNvPr id="4" name="文本占位符 3"/>
              <p:cNvSpPr>
                <a:spLocks noGrp="1" noRot="1" noChangeAspect="1" noMove="1" noResize="1" noEditPoints="1" noAdjustHandles="1" noChangeArrowheads="1" noChangeShapeType="1" noTextEdit="1"/>
              </p:cNvSpPr>
              <p:nvPr>
                <p:ph type="body" sz="half" idx="2"/>
              </p:nvPr>
            </p:nvSpPr>
            <p:spPr>
              <a:xfrm>
                <a:off x="457202" y="990664"/>
                <a:ext cx="8115195" cy="6019642"/>
              </a:xfrm>
              <a:blipFill>
                <a:blip r:embed="rId3"/>
                <a:stretch>
                  <a:fillRect l="-1127" r="-376"/>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514638677"/>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noChangeArrowheads="1"/>
          </p:cNvSpPr>
          <p:nvPr>
            <p:ph type="title"/>
          </p:nvPr>
        </p:nvSpPr>
        <p:spPr>
          <a:xfrm>
            <a:off x="171450" y="228684"/>
            <a:ext cx="6029960" cy="871855"/>
          </a:xfrm>
        </p:spPr>
        <p:txBody>
          <a:bodyPr>
            <a:normAutofit/>
          </a:bodyPr>
          <a:lstStyle/>
          <a:p>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4. </a:t>
            </a:r>
            <a:r>
              <a:rPr lang="zh-CN" altLang="en-US"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差分方法的收敛性</a:t>
            </a:r>
          </a:p>
        </p:txBody>
      </p:sp>
      <mc:AlternateContent xmlns:mc="http://schemas.openxmlformats.org/markup-compatibility/2006">
        <mc:Choice xmlns:a14="http://schemas.microsoft.com/office/drawing/2010/main" Requires="a14">
          <p:sp>
            <p:nvSpPr>
              <p:cNvPr id="4" name="文本占位符 3"/>
              <p:cNvSpPr>
                <a:spLocks noGrp="1" noChangeArrowheads="1"/>
              </p:cNvSpPr>
              <p:nvPr>
                <p:ph type="body" sz="half" idx="2"/>
              </p:nvPr>
            </p:nvSpPr>
            <p:spPr>
              <a:xfrm>
                <a:off x="457202" y="990664"/>
                <a:ext cx="8115195" cy="4648078"/>
              </a:xfrm>
            </p:spPr>
            <p:txBody>
              <a:bodyPr>
                <a:noAutofit/>
              </a:bodyPr>
              <a:lstStyle/>
              <a:p>
                <a14:m>
                  <m:oMathPara xmlns:m="http://schemas.openxmlformats.org/officeDocument/2006/math">
                    <m:oMathParaPr>
                      <m:jc m:val="centerGroup"/>
                    </m:oMathParaPr>
                    <m:oMath xmlns:m="http://schemas.openxmlformats.org/officeDocument/2006/math">
                      <m:r>
                        <a:rPr lang="en-US" altLang="zh-CN" sz="20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e>
                      </m:d>
                      <m:sSubSup>
                        <m:sSub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b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0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𝒄</m:t>
                      </m:r>
                      <m:sSup>
                        <m:sSupPr>
                          <m:ctrlPr>
                            <a:rPr lang="en-US" altLang="zh-CN" sz="20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20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𝒉</m:t>
                          </m:r>
                        </m:e>
                        <m:sup>
                          <m:r>
                            <a:rPr lang="en-US" altLang="zh-CN" sz="20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𝟑</m:t>
                          </m:r>
                        </m:sup>
                      </m:sSup>
                    </m:oMath>
                  </m:oMathPara>
                </a14:m>
                <a:endParaRPr lang="en-US" altLang="zh-CN" sz="20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14:m>
                  <m:oMathPara xmlns:m="http://schemas.openxmlformats.org/officeDocument/2006/math">
                    <m:oMathParaPr>
                      <m:jc m:val="centerGroup"/>
                    </m:oMathParaPr>
                    <m:oMath xmlns:m="http://schemas.openxmlformats.org/officeDocument/2006/math">
                      <m:d>
                        <m:dPr>
                          <m:begChr m:val="|"/>
                          <m:endChr m:val="|"/>
                          <m:ctrlP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Sup>
                            <m:sSubSupPr>
                              <m:ctrlP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SupPr>
                            <m:e>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up>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bSup>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e>
                      </m:d>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𝒉𝑳</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𝒉𝑳</m:t>
                                  </m:r>
                                </m:e>
                              </m:d>
                            </m:e>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p>
                          </m:sSup>
                        </m:num>
                        <m:den>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den>
                      </m:f>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begChr m:val="|"/>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e>
                      </m:d>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m:oMathPara>
                </a14:m>
                <a:endPar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所以，</a:t>
                </a:r>
                <a14:m>
                  <m:oMath xmlns:m="http://schemas.openxmlformats.org/officeDocument/2006/math">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e>
                    </m:d>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begChr m:val="|"/>
                        <m:endChr m:val="|"/>
                        <m:ctrlP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Sup>
                          <m:sSubSupPr>
                            <m:ctrlP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SupPr>
                          <m:e>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up>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bSup>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e>
                    </m:d>
                  </m:oMath>
                </a14:m>
                <a: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a:t>
                </a:r>
                <a: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 </a:t>
                </a:r>
                <a14:m>
                  <m:oMath xmlns:m="http://schemas.openxmlformats.org/officeDocument/2006/math">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e>
                    </m:d>
                    <m:sSubSup>
                      <m:sSub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b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endPar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14:m>
                  <m:oMathPara xmlns:m="http://schemas.openxmlformats.org/officeDocument/2006/math">
                    <m:oMathParaPr>
                      <m:jc m:val="centerGroup"/>
                    </m:oMathParaPr>
                    <m:oMath xmlns:m="http://schemas.openxmlformats.org/officeDocument/2006/math">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𝒉𝑳</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𝒉𝑳</m:t>
                                  </m:r>
                                </m:e>
                              </m:d>
                            </m:e>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p>
                          </m:sSup>
                        </m:num>
                        <m:den>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den>
                      </m:f>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begChr m:val="|"/>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e>
                      </m:d>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up>
                      </m:sSup>
                    </m:oMath>
                  </m:oMathPara>
                </a14:m>
                <a:endPar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利用上式，可得</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14:m>
                  <m:oMathPara xmlns:m="http://schemas.openxmlformats.org/officeDocument/2006/math">
                    <m:oMathParaPr>
                      <m:jc m:val="centerGroup"/>
                    </m:oMathParaPr>
                    <m:oMath xmlns:m="http://schemas.openxmlformats.org/officeDocument/2006/math">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e>
                      </m:d>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up>
                      </m:sSup>
                      <m:f>
                        <m:f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𝒉𝑳</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𝒉𝒍</m:t>
                                              </m:r>
                                            </m:e>
                                          </m:d>
                                        </m:e>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p>
                                      </m:sSup>
                                    </m:num>
                                    <m:den>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den>
                                  </m:f>
                                </m:e>
                              </m:d>
                            </m:e>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p>
                          </m:s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num>
                        <m:den>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𝒉𝑳</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𝒉𝑳</m:t>
                              </m:r>
                            </m:num>
                            <m:den>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den>
                          </m:f>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en>
                      </m:f>
                    </m:oMath>
                  </m:oMathPara>
                </a14:m>
                <a:endPar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14:m>
                  <m:oMathPara xmlns:m="http://schemas.openxmlformats.org/officeDocument/2006/math">
                    <m:oMathParaPr>
                      <m:jc m:val="centerGroup"/>
                    </m:oMathParaPr>
                    <m:oMath xmlns:m="http://schemas.openxmlformats.org/officeDocument/2006/math">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p>
                          </m:sSup>
                        </m:num>
                        <m:den>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𝑳</m:t>
                          </m:r>
                        </m:den>
                      </m:f>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𝒆</m:t>
                              </m:r>
                            </m:e>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𝒏𝒉𝑳</m:t>
                              </m:r>
                            </m:sup>
                          </m:s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f>
                        <m:f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Pr>
                        <m:num>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𝒄</m:t>
                          </m:r>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𝒆</m:t>
                                  </m:r>
                                </m:e>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𝑻𝑳</m:t>
                                  </m:r>
                                </m:sup>
                              </m:s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num>
                        <m:den>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𝑳</m:t>
                          </m:r>
                        </m:den>
                      </m:f>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p>
                      </m:s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oMath>
                  </m:oMathPara>
                </a14:m>
                <a:endParaRPr lang="zh-CN" altLang="en-US"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因此，所给李普希茨条件下的中点方法是收敛的。</a:t>
                </a:r>
                <a:endParaRPr lang="zh-CN" altLang="en-US" sz="2400" b="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p:txBody>
          </p:sp>
        </mc:Choice>
        <mc:Fallback>
          <p:sp>
            <p:nvSpPr>
              <p:cNvPr id="4" name="文本占位符 3"/>
              <p:cNvSpPr>
                <a:spLocks noGrp="1" noRot="1" noChangeAspect="1" noMove="1" noResize="1" noEditPoints="1" noAdjustHandles="1" noChangeArrowheads="1" noChangeShapeType="1" noTextEdit="1"/>
              </p:cNvSpPr>
              <p:nvPr>
                <p:ph type="body" sz="half" idx="2"/>
              </p:nvPr>
            </p:nvSpPr>
            <p:spPr>
              <a:xfrm>
                <a:off x="457202" y="990664"/>
                <a:ext cx="8115195" cy="4648078"/>
              </a:xfrm>
              <a:blipFill>
                <a:blip r:embed="rId3"/>
                <a:stretch>
                  <a:fillRect l="-1127" b="-1050"/>
                </a:stretch>
              </a:blipFill>
            </p:spPr>
            <p:txBody>
              <a:bodyPr/>
              <a:lstStyle/>
              <a:p>
                <a:r>
                  <a:rPr lang="zh-CN" altLang="en-US">
                    <a:noFill/>
                  </a:rPr>
                  <a:t> </a:t>
                </a:r>
              </a:p>
            </p:txBody>
          </p:sp>
        </mc:Fallback>
      </mc:AlternateContent>
      <p:sp>
        <p:nvSpPr>
          <p:cNvPr id="3" name="矩形 2"/>
          <p:cNvSpPr/>
          <p:nvPr/>
        </p:nvSpPr>
        <p:spPr>
          <a:xfrm>
            <a:off x="3350351" y="5574202"/>
            <a:ext cx="2443298" cy="369332"/>
          </a:xfrm>
          <a:prstGeom prst="rect">
            <a:avLst/>
          </a:prstGeom>
        </p:spPr>
        <p:txBody>
          <a:bodyPr wrap="none">
            <a:spAutoFit/>
          </a:bodyPr>
          <a:lstStyle/>
          <a:p>
            <a:r>
              <a:rPr lang="en-US" altLang="zh-CN"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4.1  </a:t>
            </a:r>
            <a:r>
              <a:rPr lang="zh-CN" altLang="en-US"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单步方法的收敛性</a:t>
            </a:r>
            <a:endParaRPr lang="en-US" altLang="zh-CN" b="1" dirty="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679678802"/>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4" name="文本占位符 3"/>
              <p:cNvSpPr>
                <a:spLocks noGrp="1" noChangeArrowheads="1"/>
              </p:cNvSpPr>
              <p:nvPr>
                <p:ph type="body" sz="half" idx="2"/>
              </p:nvPr>
            </p:nvSpPr>
            <p:spPr>
              <a:xfrm>
                <a:off x="457202" y="304882"/>
                <a:ext cx="8115195" cy="6781622"/>
              </a:xfrm>
            </p:spPr>
            <p:txBody>
              <a:bodyPr>
                <a:noAutofit/>
              </a:bodyPr>
              <a:lstStyle/>
              <a:p>
                <a:r>
                  <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4.2  </a:t>
                </a:r>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线性多步法的收敛性</a:t>
                </a:r>
                <a:endPar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r>
                  <a:rPr lang="en-US" altLang="zh-CN" sz="2400" b="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 </a:t>
                </a:r>
                <a:r>
                  <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      </a:t>
                </a:r>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对于线性多步方法</a:t>
                </a:r>
                <a:endPar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14:m>
                  <m:oMathPara xmlns:m="http://schemas.openxmlformats.org/officeDocument/2006/math">
                    <m:oMathParaPr>
                      <m:jc m:val="centerGroup"/>
                    </m:oMathParaPr>
                    <m:oMath xmlns:m="http://schemas.openxmlformats.org/officeDocument/2006/math">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hr m:val="∑"/>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p>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Sub>
                        </m:e>
                      </m:nary>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nary>
                        <m:naryPr>
                          <m:chr m:val="∑"/>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p>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Sub>
                        </m:e>
                      </m:nary>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m:oMathPara>
                </a14:m>
                <a:endParaRPr lang="en-US" altLang="zh-CN" sz="20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记多项式</a:t>
                </a:r>
                <a:endPar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14:m>
                  <m:oMathPara xmlns:m="http://schemas.openxmlformats.org/officeDocument/2006/math">
                    <m:oMathParaPr>
                      <m:jc m:val="centerGroup"/>
                    </m:oMathParaPr>
                    <m:oMath xmlns:m="http://schemas.openxmlformats.org/officeDocument/2006/math">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𝝆</m:t>
                      </m:r>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e>
                      </m:d>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e>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p>
                      </m:s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hr m:val="∑"/>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p>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e>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p>
                          </m:sSup>
                        </m:e>
                      </m:nary>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𝝈</m:t>
                      </m:r>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e>
                      </m:d>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hr m:val="∑"/>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p>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e>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p>
                          </m:sSup>
                        </m:e>
                      </m:nary>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m:oMathPara>
                </a14:m>
                <a:endPar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分别称为该线性多步法的</a:t>
                </a:r>
                <a:r>
                  <a:rPr lang="zh-CN" altLang="en-US" sz="2400" b="1" dirty="0"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a:t>第一特征多项式</a:t>
                </a:r>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和</a:t>
                </a:r>
                <a:r>
                  <a:rPr lang="zh-CN" altLang="en-US" sz="2400" b="1" dirty="0"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a:t>第二特征多项式</a:t>
                </a:r>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a:t>
                </a:r>
                <a:endPar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r>
                  <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        </a:t>
                </a:r>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当</a:t>
                </a:r>
                <a14:m>
                  <m:oMath xmlns:m="http://schemas.openxmlformats.org/officeDocument/2006/math">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𝝆</m:t>
                    </m:r>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e>
                    </m:d>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r>
                  <a:rPr lang="en-US" altLang="zh-CN" sz="20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0</a:t>
                </a:r>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且</a:t>
                </a:r>
                <a14:m>
                  <m:oMath xmlns:m="http://schemas.openxmlformats.org/officeDocument/2006/math">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𝝆</m:t>
                        </m:r>
                      </m:e>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𝝈</m:t>
                    </m:r>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oMath>
                </a14:m>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时，称该多步方法与微分方程</a:t>
                </a:r>
                <a14:m>
                  <m:oMath xmlns:m="http://schemas.openxmlformats.org/officeDocument/2006/math">
                    <m:d>
                      <m:dPr>
                        <m:begChr m:val="{"/>
                        <m:endChr m:val=""/>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eqArr>
                          <m:eqArr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eqArrPr>
                          <m:e>
                            <m:sSup>
                              <m:sSup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p>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d>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Sub>
                              </m:e>
                            </m:d>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Sub>
                          </m:e>
                        </m:eqArr>
                      </m:e>
                    </m:d>
                  </m:oMath>
                </a14:m>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是</a:t>
                </a:r>
                <a:r>
                  <a:rPr lang="zh-CN" altLang="en-US" sz="2400" b="1" dirty="0" smtClean="0">
                    <a:solidFill>
                      <a:srgbClr val="FFFF00"/>
                    </a:solidFill>
                    <a:latin typeface="Cambria Math" panose="02040503050406030204" pitchFamily="18" charset="0"/>
                    <a:ea typeface="全新硬笔行书简" panose="02010600040101010101" pitchFamily="2" charset="-122"/>
                    <a:cs typeface="Times New Roman" panose="02020603050405020304" pitchFamily="18" charset="0"/>
                  </a:rPr>
                  <a:t>相容</a:t>
                </a:r>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的</a:t>
                </a:r>
                <a:r>
                  <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a:t>
                </a:r>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相容性等价于参数满足</a:t>
                </a:r>
                <a:endPar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14:m>
                  <m:oMathPara xmlns:m="http://schemas.openxmlformats.org/officeDocument/2006/math">
                    <m:oMathParaPr>
                      <m:jc m:val="centerGroup"/>
                    </m:oMathParaPr>
                    <m:oMath xmlns:m="http://schemas.openxmlformats.org/officeDocument/2006/math">
                      <m:nary>
                        <m:naryPr>
                          <m:chr m:val="∑"/>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p>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e>
                      </m:nary>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hr m:val="∑"/>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p>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e>
                      </m:nary>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𝐤</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hr m:val="∑"/>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p>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e>
                      </m:nary>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hr m:val="∑"/>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p>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e>
                      </m:nary>
                    </m:oMath>
                  </m:oMathPara>
                </a14:m>
                <a:endParaRPr lang="en-US" altLang="zh-CN" sz="20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也等价于多步法至少具有一阶精度。</a:t>
                </a:r>
                <a:endParaRPr lang="zh-CN" altLang="en-US" sz="2400" b="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p:txBody>
          </p:sp>
        </mc:Choice>
        <mc:Fallback>
          <p:sp>
            <p:nvSpPr>
              <p:cNvPr id="4" name="文本占位符 3"/>
              <p:cNvSpPr>
                <a:spLocks noGrp="1" noRot="1" noChangeAspect="1" noMove="1" noResize="1" noEditPoints="1" noAdjustHandles="1" noChangeArrowheads="1" noChangeShapeType="1" noTextEdit="1"/>
              </p:cNvSpPr>
              <p:nvPr>
                <p:ph type="body" sz="half" idx="2"/>
              </p:nvPr>
            </p:nvSpPr>
            <p:spPr>
              <a:xfrm>
                <a:off x="457202" y="304882"/>
                <a:ext cx="8115195" cy="6781622"/>
              </a:xfrm>
              <a:blipFill>
                <a:blip r:embed="rId3"/>
                <a:stretch>
                  <a:fillRect l="-1127" t="-1439"/>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317144060"/>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4" name="文本占位符 3"/>
              <p:cNvSpPr>
                <a:spLocks noGrp="1" noChangeArrowheads="1"/>
              </p:cNvSpPr>
              <p:nvPr>
                <p:ph type="body" sz="half" idx="2"/>
              </p:nvPr>
            </p:nvSpPr>
            <p:spPr>
              <a:xfrm>
                <a:off x="457202" y="304882"/>
                <a:ext cx="8115195" cy="6781622"/>
              </a:xfrm>
            </p:spPr>
            <p:txBody>
              <a:bodyPr>
                <a:noAutofit/>
              </a:bodyPr>
              <a:lstStyle/>
              <a:p>
                <a:r>
                  <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4.2  </a:t>
                </a:r>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线性多步法的收敛性</a:t>
                </a:r>
                <a:endPar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r>
                  <a:rPr lang="en-US" altLang="zh-CN" sz="2400" b="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 </a:t>
                </a:r>
                <a:r>
                  <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      </a:t>
                </a:r>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对于线性多步方法</a:t>
                </a:r>
                <a:endPar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14:m>
                  <m:oMathPara xmlns:m="http://schemas.openxmlformats.org/officeDocument/2006/math">
                    <m:oMathParaPr>
                      <m:jc m:val="centerGroup"/>
                    </m:oMathParaPr>
                    <m:oMath xmlns:m="http://schemas.openxmlformats.org/officeDocument/2006/math">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nary>
                        <m:naryPr>
                          <m:chr m:val="∑"/>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p>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𝜶</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Sub>
                        </m:e>
                      </m:nary>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nary>
                        <m:naryPr>
                          <m:chr m:val="∑"/>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naryPr>
                        <m:sub>
                          <m:r>
                            <m:rPr>
                              <m:brk m:alnAt="23"/>
                            </m:r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up>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𝒌</m:t>
                          </m:r>
                        </m:sup>
                        <m:e>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𝜷</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sSub>
                            <m:sSubPr>
                              <m:ctrlP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sub>
                          </m:sSub>
                        </m:e>
                      </m:nary>
                      <m:r>
                        <a:rPr lang="zh-CN" altLang="en-US" sz="20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m:oMathPara>
                </a14:m>
                <a:endParaRPr lang="en-US" altLang="zh-CN" sz="20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由于微分方程只给出了一个初值</a:t>
                </a:r>
                <a14:m>
                  <m:oMath xmlns:m="http://schemas.openxmlformats.org/officeDocument/2006/math">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Sub>
                      </m:e>
                    </m:d>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Sub>
                  </m:oMath>
                </a14:m>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，而</a:t>
                </a:r>
                <a:r>
                  <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k</a:t>
                </a:r>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步方法必须给出</a:t>
                </a:r>
                <a:r>
                  <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k</a:t>
                </a:r>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个初值</a:t>
                </a:r>
                <a14:m>
                  <m:oMath xmlns:m="http://schemas.openxmlformats.org/officeDocument/2006/math">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e>
                    </m:d>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𝒌</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𝟏</m:t>
                    </m:r>
                    <m:r>
                      <a:rPr lang="en-US" altLang="zh-CN" sz="2400" b="1"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oMath>
                </a14:m>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后才能启动计算</a:t>
                </a:r>
                <a:r>
                  <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a:t>
                </a:r>
              </a:p>
              <a:p>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定义：设</a:t>
                </a:r>
                <a14:m>
                  <m:oMath xmlns:m="http://schemas.openxmlformats.org/officeDocument/2006/math">
                    <m:d>
                      <m:dPr>
                        <m:begChr m:val="{"/>
                        <m:endChr m:val=""/>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eqArr>
                          <m:eqArr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eqArrPr>
                          <m:e>
                            <m:sSup>
                              <m:sSup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p>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d>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Sub>
                              </m:e>
                            </m:d>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Sub>
                          </m:e>
                        </m:eqArr>
                      </m:e>
                    </m:d>
                  </m:oMath>
                </a14:m>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有精确解</a:t>
                </a:r>
                <a14:m>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d>
                    <m:r>
                      <a:rPr lang="en-US" altLang="zh-CN" sz="2400" b="1" i="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如果初始条件</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𝜼</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满足</a:t>
                </a:r>
                <a:endPar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14:m>
                  <m:oMathPara xmlns:m="http://schemas.openxmlformats.org/officeDocument/2006/math">
                    <m:oMathParaPr>
                      <m:jc m:val="centerGroup"/>
                    </m:oMathParaPr>
                    <m:oMath xmlns:m="http://schemas.openxmlformats.org/officeDocument/2006/math">
                      <m:func>
                        <m:func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uncPr>
                        <m:fName>
                          <m:limLow>
                            <m:limLow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limLowPr>
                            <m:e>
                              <m:r>
                                <m:rPr>
                                  <m:sty m:val="p"/>
                                </m:rPr>
                                <a:rPr lang="en-US" altLang="zh-CN" sz="2400" b="0" i="0"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lim</m:t>
                              </m:r>
                            </m:e>
                            <m:lim>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lim>
                          </m:limLow>
                        </m:fName>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𝜼</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𝒊</m:t>
                              </m:r>
                            </m:sub>
                          </m:sSub>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d>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Sub>
                        </m:e>
                      </m:func>
                    </m:oMath>
                  </m:oMathPara>
                </a14:m>
                <a:endPar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的</a:t>
                </a:r>
                <a:r>
                  <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k</a:t>
                </a:r>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步法在固定点</a:t>
                </a:r>
                <a14:m>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oMath>
                </a14:m>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处的解</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oMath>
                </a14:m>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满足</a:t>
                </a:r>
                <a:endPar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14:m>
                  <m:oMathPara xmlns:m="http://schemas.openxmlformats.org/officeDocument/2006/math">
                    <m:oMathParaPr>
                      <m:jc m:val="centerGroup"/>
                    </m:oMathParaPr>
                    <m:oMath xmlns:m="http://schemas.openxmlformats.org/officeDocument/2006/math">
                      <m:func>
                        <m:funcPr>
                          <m:ctrlPr>
                            <a:rPr lang="en-US" altLang="zh-CN" sz="24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funcPr>
                        <m:fName>
                          <m:limLow>
                            <m:limLowPr>
                              <m:ctrlPr>
                                <a:rPr lang="en-US" altLang="zh-CN" sz="24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limLowPr>
                            <m:e>
                              <m:r>
                                <m:rPr>
                                  <m:sty m:val="p"/>
                                </m:rPr>
                                <a:rPr lang="en-US" altLang="zh-CN" sz="2400"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lim</m:t>
                              </m:r>
                            </m:e>
                            <m:lim>
                              <m:eqArr>
                                <m:eqArr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eqArrPr>
                                <m:e>
                                  <m:r>
                                    <a:rPr lang="en-US" altLang="zh-CN" sz="24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r>
                                    <a:rPr lang="en-US" altLang="zh-CN" sz="24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e>
                                <m:e>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e>
                                    <m:sub>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sub>
                                  </m:sSub>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𝒏𝒉</m:t>
                                  </m:r>
                                </m:e>
                              </m:eqArr>
                            </m:lim>
                          </m:limLow>
                        </m:fName>
                        <m:e>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e>
                      </m:func>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m:oMathPara>
                </a14:m>
                <a:endPar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则称</a:t>
                </a:r>
                <a:r>
                  <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k</a:t>
                </a:r>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步法是</a:t>
                </a:r>
                <a:r>
                  <a:rPr lang="zh-CN" altLang="en-US" sz="2400" b="1" dirty="0" smtClean="0">
                    <a:solidFill>
                      <a:srgbClr val="FF0000"/>
                    </a:solidFill>
                    <a:latin typeface="Cambria Math" panose="02040503050406030204" pitchFamily="18" charset="0"/>
                    <a:ea typeface="全新硬笔行书简" panose="02010600040101010101" pitchFamily="2" charset="-122"/>
                    <a:cs typeface="Times New Roman" panose="02020603050405020304" pitchFamily="18" charset="0"/>
                  </a:rPr>
                  <a:t>收敛</a:t>
                </a:r>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的。</a:t>
                </a:r>
                <a:endPar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r>
                  <a:rPr lang="en-US" altLang="zh-CN" sz="2400" b="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 </a:t>
                </a:r>
                <a:r>
                  <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   </a:t>
                </a:r>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可以证明，线性多步法收敛时必定是相容的，反之不然。</a:t>
                </a:r>
                <a:endParaRPr lang="zh-CN" altLang="en-US" sz="2400" b="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p:txBody>
          </p:sp>
        </mc:Choice>
        <mc:Fallback>
          <p:sp>
            <p:nvSpPr>
              <p:cNvPr id="4" name="文本占位符 3"/>
              <p:cNvSpPr>
                <a:spLocks noGrp="1" noRot="1" noChangeAspect="1" noMove="1" noResize="1" noEditPoints="1" noAdjustHandles="1" noChangeArrowheads="1" noChangeShapeType="1" noTextEdit="1"/>
              </p:cNvSpPr>
              <p:nvPr>
                <p:ph type="body" sz="half" idx="2"/>
              </p:nvPr>
            </p:nvSpPr>
            <p:spPr>
              <a:xfrm>
                <a:off x="457202" y="304882"/>
                <a:ext cx="8115195" cy="6781622"/>
              </a:xfrm>
              <a:blipFill>
                <a:blip r:embed="rId3"/>
                <a:stretch>
                  <a:fillRect l="-1127" t="-1439" r="-112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172474752"/>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noChangeArrowheads="1"/>
          </p:cNvSpPr>
          <p:nvPr>
            <p:ph type="body" sz="half" idx="2"/>
          </p:nvPr>
        </p:nvSpPr>
        <p:spPr>
          <a:xfrm>
            <a:off x="457202" y="304882"/>
            <a:ext cx="8115195" cy="380990"/>
          </a:xfrm>
        </p:spPr>
        <p:txBody>
          <a:bodyPr>
            <a:noAutofit/>
          </a:bodyPr>
          <a:lstStyle/>
          <a:p>
            <a:r>
              <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4.2  </a:t>
            </a:r>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线性多步法的收敛性</a:t>
            </a:r>
            <a:endPar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r>
              <a:rPr lang="en-US" altLang="zh-CN" sz="2400" b="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 </a:t>
            </a:r>
            <a:r>
              <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      </a:t>
            </a:r>
            <a:endParaRPr lang="zh-CN" altLang="en-US" sz="2400" b="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文本占位符 3"/>
              <p:cNvSpPr txBox="1">
                <a:spLocks noChangeArrowheads="1"/>
              </p:cNvSpPr>
              <p:nvPr/>
            </p:nvSpPr>
            <p:spPr>
              <a:xfrm>
                <a:off x="457308" y="762069"/>
                <a:ext cx="8115195" cy="1230359"/>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例：验证对初值问题</a:t>
                </a:r>
                <a14:m>
                  <m:oMath xmlns:m="http://schemas.openxmlformats.org/officeDocument/2006/math">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up>
                    </m:s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𝒙</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e>
                    </m:d>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oMath>
                </a14:m>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与线性二步法</a:t>
                </a:r>
                <a:endPar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14:m>
                  <m:oMathPara xmlns:m="http://schemas.openxmlformats.org/officeDocument/2006/math">
                    <m:oMathParaPr>
                      <m:jc m:val="centerGroup"/>
                    </m:oMathParaPr>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𝒇</m:t>
                          </m:r>
                        </m:e>
                        <m: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m:oMathPara>
                </a14:m>
                <a:endPar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相容，但该线性二步法不收敛。</a:t>
                </a:r>
                <a:endPar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r>
                  <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       </a:t>
                </a:r>
                <a:endParaRPr lang="zh-CN" altLang="en-US" sz="2400" b="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p:txBody>
          </p:sp>
        </mc:Choice>
        <mc:Fallback>
          <p:sp>
            <p:nvSpPr>
              <p:cNvPr id="3" name="文本占位符 3"/>
              <p:cNvSpPr txBox="1">
                <a:spLocks noRot="1" noChangeAspect="1" noMove="1" noResize="1" noEditPoints="1" noAdjustHandles="1" noChangeArrowheads="1" noChangeShapeType="1" noTextEdit="1"/>
              </p:cNvSpPr>
              <p:nvPr/>
            </p:nvSpPr>
            <p:spPr>
              <a:xfrm>
                <a:off x="457308" y="762069"/>
                <a:ext cx="8115195" cy="1230359"/>
              </a:xfrm>
              <a:prstGeom prst="rect">
                <a:avLst/>
              </a:prstGeom>
              <a:blipFill>
                <a:blip r:embed="rId3"/>
                <a:stretch>
                  <a:fillRect l="-1127" t="-6931" b="-9406"/>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 name="文本占位符 3"/>
              <p:cNvSpPr txBox="1">
                <a:spLocks noChangeArrowheads="1"/>
              </p:cNvSpPr>
              <p:nvPr/>
            </p:nvSpPr>
            <p:spPr>
              <a:xfrm>
                <a:off x="457308" y="2046245"/>
                <a:ext cx="8115195" cy="773171"/>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解：该初值问题的第一、二特征方程分别为：</a:t>
                </a:r>
                <a:endPar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pPr algn="ctr"/>
                <a14:m>
                  <m:oMathPara xmlns:m="http://schemas.openxmlformats.org/officeDocument/2006/math">
                    <m:oMathParaPr>
                      <m:jc m:val="centerGroup"/>
                    </m:oMathParaPr>
                    <m:oMath xmlns:m="http://schemas.openxmlformats.org/officeDocument/2006/math">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𝝆</m:t>
                      </m:r>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e>
                      </m:d>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p>
                      </m:s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zh-CN" altLang="en-US"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𝝈</m:t>
                      </m:r>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e>
                      </m:d>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m:oMathPara>
                </a14:m>
                <a:endPar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r>
                  <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       </a:t>
                </a:r>
                <a:endParaRPr lang="zh-CN" altLang="en-US" sz="2400" b="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p:txBody>
          </p:sp>
        </mc:Choice>
        <mc:Fallback>
          <p:sp>
            <p:nvSpPr>
              <p:cNvPr id="5" name="文本占位符 3"/>
              <p:cNvSpPr txBox="1">
                <a:spLocks noRot="1" noChangeAspect="1" noMove="1" noResize="1" noEditPoints="1" noAdjustHandles="1" noChangeArrowheads="1" noChangeShapeType="1" noTextEdit="1"/>
              </p:cNvSpPr>
              <p:nvPr/>
            </p:nvSpPr>
            <p:spPr>
              <a:xfrm>
                <a:off x="457308" y="2046245"/>
                <a:ext cx="8115195" cy="773171"/>
              </a:xfrm>
              <a:prstGeom prst="rect">
                <a:avLst/>
              </a:prstGeom>
              <a:blipFill>
                <a:blip r:embed="rId4"/>
                <a:stretch>
                  <a:fillRect l="-1127" t="-11024" b="-6299"/>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6" name="文本占位符 3"/>
              <p:cNvSpPr txBox="1">
                <a:spLocks noChangeArrowheads="1"/>
              </p:cNvSpPr>
              <p:nvPr/>
            </p:nvSpPr>
            <p:spPr>
              <a:xfrm>
                <a:off x="609708" y="2808225"/>
                <a:ext cx="8115195" cy="773171"/>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容易验证，</a:t>
                </a:r>
                <a14:m>
                  <m:oMath xmlns:m="http://schemas.openxmlformats.org/officeDocument/2006/math">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𝝆</m:t>
                    </m:r>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e>
                    </m:d>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𝝆</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1</m:t>
                            </m:r>
                          </m:e>
                        </m:d>
                      </m:sup>
                    </m:s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𝝈</m:t>
                    </m:r>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e>
                    </m:d>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因此该线性二步法是相容的。</a:t>
                </a:r>
                <a:endPar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r>
                  <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       </a:t>
                </a:r>
                <a:endParaRPr lang="zh-CN" altLang="en-US" sz="2400" b="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p:txBody>
          </p:sp>
        </mc:Choice>
        <mc:Fallback>
          <p:sp>
            <p:nvSpPr>
              <p:cNvPr id="6" name="文本占位符 3"/>
              <p:cNvSpPr txBox="1">
                <a:spLocks noRot="1" noChangeAspect="1" noMove="1" noResize="1" noEditPoints="1" noAdjustHandles="1" noChangeArrowheads="1" noChangeShapeType="1" noTextEdit="1"/>
              </p:cNvSpPr>
              <p:nvPr/>
            </p:nvSpPr>
            <p:spPr>
              <a:xfrm>
                <a:off x="609708" y="2808225"/>
                <a:ext cx="8115195" cy="773171"/>
              </a:xfrm>
              <a:prstGeom prst="rect">
                <a:avLst/>
              </a:prstGeom>
              <a:blipFill>
                <a:blip r:embed="rId5"/>
                <a:stretch>
                  <a:fillRect l="-1127" t="-7937" b="-19048"/>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7" name="文本占位符 3"/>
              <p:cNvSpPr txBox="1">
                <a:spLocks noChangeArrowheads="1"/>
              </p:cNvSpPr>
              <p:nvPr/>
            </p:nvSpPr>
            <p:spPr>
              <a:xfrm>
                <a:off x="609704" y="3570205"/>
                <a:ext cx="8115195" cy="773171"/>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由于</a:t>
                </a:r>
                <a14:m>
                  <m:oMath xmlns:m="http://schemas.openxmlformats.org/officeDocument/2006/math">
                    <m:r>
                      <a:rPr lang="zh-CN" altLang="en-US"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𝝆</m:t>
                    </m:r>
                    <m:d>
                      <m:d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𝒕</m:t>
                        </m:r>
                      </m:e>
                    </m:d>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𝟎</m:t>
                    </m:r>
                  </m:oMath>
                </a14:m>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的两个特征根分别为</a:t>
                </a:r>
                <a:r>
                  <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1</a:t>
                </a:r>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和</a:t>
                </a:r>
                <a:r>
                  <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2</a:t>
                </a:r>
                <a:r>
                  <a:rPr lang="zh-CN" altLang="en-US"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，线性二步法为二阶差分方程：</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𝟑</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Sub>
                      <m:sSubPr>
                        <m:ctrlP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bPr>
                      <m:e>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𝒚</m:t>
                        </m:r>
                      </m:e>
                      <m: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𝟏</m:t>
                        </m:r>
                      </m:sub>
                    </m:sSub>
                    <m:r>
                      <a:rPr lang="en-US" altLang="zh-CN" sz="2400" b="1" i="1">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d>
                      <m:d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d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𝟒</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𝒏</m:t>
                        </m:r>
                      </m:e>
                    </m:d>
                    <m:sSup>
                      <m:sSupPr>
                        <m:ctrlP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𝟐</m:t>
                        </m:r>
                      </m:sup>
                    </m:sSup>
                  </m:oMath>
                </a14:m>
                <a:endParaRPr lang="en-US" altLang="zh-CN" sz="2400" b="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a:p>
                <a:r>
                  <a:rPr lang="en-US" altLang="zh-CN" sz="2400" b="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a:t>       </a:t>
                </a:r>
                <a:endParaRPr lang="zh-CN" altLang="en-US" sz="2400" b="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endParaRPr>
              </a:p>
            </p:txBody>
          </p:sp>
        </mc:Choice>
        <mc:Fallback>
          <p:sp>
            <p:nvSpPr>
              <p:cNvPr id="7" name="文本占位符 3"/>
              <p:cNvSpPr txBox="1">
                <a:spLocks noRot="1" noChangeAspect="1" noMove="1" noResize="1" noEditPoints="1" noAdjustHandles="1" noChangeArrowheads="1" noChangeShapeType="1" noTextEdit="1"/>
              </p:cNvSpPr>
              <p:nvPr/>
            </p:nvSpPr>
            <p:spPr>
              <a:xfrm>
                <a:off x="609704" y="3570205"/>
                <a:ext cx="8115195" cy="773171"/>
              </a:xfrm>
              <a:prstGeom prst="rect">
                <a:avLst/>
              </a:prstGeom>
              <a:blipFill>
                <a:blip r:embed="rId6"/>
                <a:stretch>
                  <a:fillRect l="-1127" t="-12698" r="-1202" b="-1746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908474242"/>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3" grpId="0" uiExpand="1" build="p"/>
      <p:bldP spid="5" grpId="0" uiExpand="1" build="p"/>
      <p:bldP spid="6" grpId="0" uiExpand="1" build="p"/>
      <p:bldP spid="7"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noChangeArrowheads="1"/>
          </p:cNvSpPr>
          <p:nvPr>
            <p:ph type="title"/>
          </p:nvPr>
        </p:nvSpPr>
        <p:spPr>
          <a:xfrm>
            <a:off x="171450" y="228684"/>
            <a:ext cx="6029960" cy="871855"/>
          </a:xfrm>
        </p:spPr>
        <p:txBody>
          <a:bodyPr>
            <a:normAutofit/>
          </a:bodyPr>
          <a:lstStyle/>
          <a:p>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1. </a:t>
            </a:r>
            <a:r>
              <a:rPr lang="zh-CN" altLang="en-US" sz="4950" dirty="0">
                <a:solidFill>
                  <a:srgbClr val="00B050"/>
                </a:solidFill>
                <a:latin typeface="全新硬笔行书简" panose="02010600040101010101" pitchFamily="2" charset="-122"/>
                <a:ea typeface="全新硬笔行书简" panose="02010600040101010101" pitchFamily="2" charset="-122"/>
              </a:rPr>
              <a:t>欧</a:t>
            </a:r>
            <a:r>
              <a:rPr lang="zh-CN" altLang="en-US" sz="4950" dirty="0" smtClean="0">
                <a:solidFill>
                  <a:srgbClr val="00B050"/>
                </a:solidFill>
                <a:latin typeface="全新硬笔行书简" panose="02010600040101010101" pitchFamily="2" charset="-122"/>
                <a:ea typeface="全新硬笔行书简" panose="02010600040101010101" pitchFamily="2" charset="-122"/>
              </a:rPr>
              <a:t>拉方法</a:t>
            </a:r>
            <a:endParaRPr lang="zh-CN" altLang="en-US" sz="4950" dirty="0">
              <a:solidFill>
                <a:srgbClr val="00B050"/>
              </a:solidFill>
              <a:latin typeface="全新硬笔行书简" panose="02010600040101010101" pitchFamily="2" charset="-122"/>
              <a:ea typeface="全新硬笔行书简" panose="02010600040101010101" pitchFamily="2" charset="-122"/>
            </a:endParaRPr>
          </a:p>
        </p:txBody>
      </p:sp>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457202" y="1219258"/>
                <a:ext cx="8115195" cy="5638742"/>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1.3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欧拉方法的局部截断误差</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en-US" altLang="zh-CN" sz="2400" b="1" dirty="0" smtClean="0">
                    <a:solidFill>
                      <a:schemeClr val="bg1"/>
                    </a:solidFill>
                    <a:latin typeface="全新硬笔行书简" panose="02010600040101010101" pitchFamily="2" charset="-122"/>
                    <a:ea typeface="全新硬笔行书简" panose="02010600040101010101" pitchFamily="2" charset="-122"/>
                  </a:rPr>
                  <a:t>        </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为简化分析，常常假定</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是准确的，即在</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𝒚</m:t>
                    </m:r>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的前提下估计误差</a:t>
                </a:r>
                <a14:m>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rPr>
                      <m:t>𝒚</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e>
                    </m:d>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，这种误差称为</a:t>
                </a:r>
                <a:r>
                  <a:rPr lang="zh-CN" altLang="en-US" sz="2400" b="1" dirty="0" smtClean="0">
                    <a:solidFill>
                      <a:srgbClr val="FFFF00"/>
                    </a:solidFill>
                    <a:latin typeface="全新硬笔行书简" panose="02010600040101010101" pitchFamily="2" charset="-122"/>
                    <a:ea typeface="全新硬笔行书简" panose="02010600040101010101" pitchFamily="2" charset="-122"/>
                  </a:rPr>
                  <a:t>局部截断误差。</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若差分格式的局部截断误差的主项</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rPr>
                        <m:t>𝑹</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𝑪</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sSup>
                            <m:sSup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rPr>
                                <m:t>𝒑</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p>
                          </m:sSup>
                        </m:num>
                        <m:den>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r>
                                <a:rPr lang="en-US" altLang="zh-CN" sz="2400" b="1" i="1" smtClean="0">
                                  <a:solidFill>
                                    <a:schemeClr val="bg1"/>
                                  </a:solidFill>
                                  <a:latin typeface="Cambria Math" panose="02040503050406030204" pitchFamily="18" charset="0"/>
                                  <a:ea typeface="全新硬笔行书简" panose="02010600040101010101" pitchFamily="2" charset="-122"/>
                                </a:rPr>
                                <m:t>𝒑</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e>
                          </m:d>
                          <m:r>
                            <a:rPr lang="en-US" altLang="zh-CN" sz="2400" b="1" i="1" smtClean="0">
                              <a:solidFill>
                                <a:schemeClr val="bg1"/>
                              </a:solidFill>
                              <a:latin typeface="Cambria Math" panose="02040503050406030204" pitchFamily="18" charset="0"/>
                              <a:ea typeface="全新硬笔行书简" panose="02010600040101010101" pitchFamily="2" charset="-122"/>
                            </a:rPr>
                            <m:t>!</m:t>
                          </m:r>
                        </m:den>
                      </m:f>
                      <m:sSup>
                        <m:sSup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p>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r>
                                <a:rPr lang="en-US" altLang="zh-CN" sz="2400" b="1" i="1" smtClean="0">
                                  <a:solidFill>
                                    <a:schemeClr val="bg1"/>
                                  </a:solidFill>
                                  <a:latin typeface="Cambria Math" panose="02040503050406030204" pitchFamily="18" charset="0"/>
                                  <a:ea typeface="全新硬笔行书简" panose="02010600040101010101" pitchFamily="2" charset="-122"/>
                                </a:rPr>
                                <m:t>𝒑</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e>
                          </m:d>
                        </m:sup>
                      </m:sSup>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e>
                      </m:d>
                      <m:r>
                        <a:rPr lang="en-US" altLang="zh-CN" sz="2400" b="1" i="1">
                          <a:solidFill>
                            <a:schemeClr val="bg1"/>
                          </a:solidFill>
                          <a:latin typeface="Cambria Math" panose="02040503050406030204" pitchFamily="18" charset="0"/>
                          <a:ea typeface="全新硬笔行书简" panose="02010600040101010101" pitchFamily="2" charset="-122"/>
                        </a:rPr>
                        <m:t>=</m:t>
                      </m:r>
                      <m:r>
                        <m:rPr>
                          <m:sty m:val="p"/>
                        </m:rPr>
                        <a:rPr lang="en-US" altLang="zh-CN" sz="2400" b="1" i="1" dirty="0">
                          <a:solidFill>
                            <a:schemeClr val="bg1"/>
                          </a:solidFill>
                          <a:latin typeface="Cambria Math" panose="02040503050406030204" pitchFamily="18" charset="0"/>
                          <a:ea typeface="全新硬笔行书简" panose="02010600040101010101" pitchFamily="2" charset="-122"/>
                        </a:rPr>
                        <m:t>O</m:t>
                      </m:r>
                      <m:r>
                        <a:rPr lang="en-US" altLang="zh-CN" sz="2400" b="1" i="1" dirty="0">
                          <a:solidFill>
                            <a:schemeClr val="bg1"/>
                          </a:solidFill>
                          <a:latin typeface="Cambria Math" panose="02040503050406030204" pitchFamily="18" charset="0"/>
                          <a:ea typeface="全新硬笔行书简" panose="02010600040101010101" pitchFamily="2" charset="-122"/>
                        </a:rPr>
                        <m:t>(</m:t>
                      </m:r>
                      <m:sSup>
                        <m:sSupPr>
                          <m:ctrlPr>
                            <a:rPr lang="en-US" altLang="zh-CN" sz="2400" b="1" i="1" dirty="0">
                              <a:solidFill>
                                <a:schemeClr val="bg1"/>
                              </a:solidFill>
                              <a:latin typeface="Cambria Math" panose="02040503050406030204" pitchFamily="18" charset="0"/>
                              <a:ea typeface="全新硬笔行书简" panose="02010600040101010101" pitchFamily="2" charset="-122"/>
                            </a:rPr>
                          </m:ctrlPr>
                        </m:sSupPr>
                        <m:e>
                          <m:r>
                            <a:rPr lang="en-US" altLang="zh-CN" sz="2400" b="1" i="1" dirty="0">
                              <a:solidFill>
                                <a:schemeClr val="bg1"/>
                              </a:solidFill>
                              <a:latin typeface="Cambria Math" panose="02040503050406030204" pitchFamily="18" charset="0"/>
                              <a:ea typeface="全新硬笔行书简" panose="02010600040101010101" pitchFamily="2" charset="-122"/>
                            </a:rPr>
                            <m:t>𝒉</m:t>
                          </m:r>
                        </m:e>
                        <m:sup>
                          <m:r>
                            <a:rPr lang="en-US" altLang="zh-CN" sz="2400" b="1" i="1" dirty="0">
                              <a:solidFill>
                                <a:schemeClr val="bg1"/>
                              </a:solidFill>
                              <a:latin typeface="Cambria Math" panose="02040503050406030204" pitchFamily="18" charset="0"/>
                              <a:ea typeface="全新硬笔行书简" panose="02010600040101010101" pitchFamily="2" charset="-122"/>
                            </a:rPr>
                            <m:t>𝒑</m:t>
                          </m:r>
                          <m:r>
                            <a:rPr lang="en-US" altLang="zh-CN" sz="2400" b="1" i="1" dirty="0">
                              <a:solidFill>
                                <a:schemeClr val="bg1"/>
                              </a:solidFill>
                              <a:latin typeface="Cambria Math" panose="02040503050406030204" pitchFamily="18" charset="0"/>
                              <a:ea typeface="全新硬笔行书简" panose="02010600040101010101" pitchFamily="2" charset="-122"/>
                            </a:rPr>
                            <m:t>+</m:t>
                          </m:r>
                          <m:r>
                            <a:rPr lang="en-US" altLang="zh-CN" sz="2400" b="1" i="1" dirty="0">
                              <a:solidFill>
                                <a:schemeClr val="bg1"/>
                              </a:solidFill>
                              <a:latin typeface="Cambria Math" panose="02040503050406030204" pitchFamily="18" charset="0"/>
                              <a:ea typeface="全新硬笔行书简" panose="02010600040101010101" pitchFamily="2" charset="-122"/>
                            </a:rPr>
                            <m:t>𝟏</m:t>
                          </m:r>
                        </m:sup>
                      </m:sSup>
                      <m:r>
                        <a:rPr lang="en-US" altLang="zh-CN" sz="2400" b="1" i="1" dirty="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m:t>
                      </m:r>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则称该</a:t>
                </a:r>
                <a:r>
                  <a:rPr lang="zh-CN" altLang="en-US" sz="2400" b="1" dirty="0" smtClean="0">
                    <a:solidFill>
                      <a:srgbClr val="FFFF00"/>
                    </a:solidFill>
                    <a:latin typeface="全新硬笔行书简" panose="02010600040101010101" pitchFamily="2" charset="-122"/>
                    <a:ea typeface="全新硬笔行书简" panose="02010600040101010101" pitchFamily="2" charset="-122"/>
                  </a:rPr>
                  <a:t>格式（精度）是</a:t>
                </a:r>
                <a:r>
                  <a:rPr lang="en-US" altLang="zh-CN" sz="2400" b="1" i="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P</a:t>
                </a:r>
                <a:r>
                  <a:rPr lang="zh-CN" altLang="en-US" sz="2400" b="1" dirty="0" smtClean="0">
                    <a:solidFill>
                      <a:srgbClr val="FFFF00"/>
                    </a:solidFill>
                    <a:latin typeface="全新硬笔行书简" panose="02010600040101010101" pitchFamily="2" charset="-122"/>
                    <a:ea typeface="全新硬笔行书简" panose="02010600040101010101" pitchFamily="2" charset="-122"/>
                  </a:rPr>
                  <a:t>阶的，</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式中系数</a:t>
                </a:r>
                <a:r>
                  <a:rPr lang="en-US" altLang="zh-CN" sz="2400" b="1" i="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C</a:t>
                </a:r>
                <a14:m>
                  <m:oMath xmlns:m="http://schemas.openxmlformats.org/officeDocument/2006/math">
                    <m:r>
                      <a:rPr lang="zh-CN" altLang="en-US" sz="24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zh-CN" altLang="en-US"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r>
                      <a:rPr lang="en-US" altLang="zh-CN" sz="2400" b="1" i="1" dirty="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0</m:t>
                    </m:r>
                    <m:r>
                      <a:rPr lang="zh-CN" altLang="en-US" sz="2400" b="1" i="1" dirty="0" smtClean="0">
                        <a:solidFill>
                          <a:schemeClr val="bg1"/>
                        </a:solidFill>
                        <a:latin typeface="Cambria Math" panose="02040503050406030204" pitchFamily="18" charset="0"/>
                        <a:ea typeface="全新硬笔行书简" panose="02010600040101010101" pitchFamily="2" charset="-122"/>
                        <a:cs typeface="Times New Roman" panose="02020603050405020304" pitchFamily="18" charset="0"/>
                      </a:rPr>
                      <m:t>）</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称为局部截断误差的</a:t>
                </a:r>
                <a:r>
                  <a:rPr lang="zh-CN" altLang="en-US" sz="2400" b="1" dirty="0" smtClean="0">
                    <a:solidFill>
                      <a:srgbClr val="FFFF00"/>
                    </a:solidFill>
                    <a:latin typeface="全新硬笔行书简" panose="02010600040101010101" pitchFamily="2" charset="-122"/>
                    <a:ea typeface="全新硬笔行书简" panose="02010600040101010101" pitchFamily="2" charset="-122"/>
                  </a:rPr>
                  <a:t>主项系数。</a:t>
                </a:r>
                <a:endParaRPr lang="en-US" altLang="zh-CN" sz="2400" b="1" dirty="0" smtClean="0">
                  <a:solidFill>
                    <a:srgbClr val="FFFF00"/>
                  </a:solidFill>
                  <a:latin typeface="全新硬笔行书简" panose="02010600040101010101" pitchFamily="2" charset="-122"/>
                  <a:ea typeface="全新硬笔行书简" panose="02010600040101010101" pitchFamily="2" charset="-122"/>
                </a:endParaRPr>
              </a:p>
              <a:p>
                <a:r>
                  <a:rPr lang="en-US" altLang="zh-CN" sz="2400" b="1" dirty="0">
                    <a:solidFill>
                      <a:srgbClr val="FFFF00"/>
                    </a:solidFill>
                    <a:latin typeface="全新硬笔行书简" panose="02010600040101010101" pitchFamily="2" charset="-122"/>
                    <a:ea typeface="全新硬笔行书简" panose="02010600040101010101" pitchFamily="2" charset="-122"/>
                  </a:rPr>
                  <a:t> </a:t>
                </a:r>
                <a:r>
                  <a:rPr lang="en-US" altLang="zh-CN" sz="2400" b="1" dirty="0" smtClean="0">
                    <a:solidFill>
                      <a:srgbClr val="FFFF00"/>
                    </a:solidFill>
                    <a:latin typeface="全新硬笔行书简" panose="02010600040101010101" pitchFamily="2" charset="-122"/>
                    <a:ea typeface="全新硬笔行书简" panose="02010600040101010101" pitchFamily="2" charset="-122"/>
                  </a:rPr>
                  <a:t>   </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对于欧拉格式，</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𝒉</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𝒇</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e>
                    </m:d>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a:t>
                </a:r>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rPr>
                        <m:t>𝒚</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e>
                      </m:d>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𝒚</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𝒉</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e>
                      </m:d>
                      <m:r>
                        <a:rPr lang="en-US" altLang="zh-CN" sz="2400" b="1" i="0"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p>
                        <m:sSup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p>
                          <m:r>
                            <a:rPr lang="en-US" altLang="zh-CN" sz="2400" b="1" i="1" smtClean="0">
                              <a:solidFill>
                                <a:schemeClr val="bg1"/>
                              </a:solidFill>
                              <a:latin typeface="Cambria Math" panose="02040503050406030204" pitchFamily="18" charset="0"/>
                              <a:ea typeface="全新硬笔行书简" panose="02010600040101010101" pitchFamily="2" charset="-122"/>
                            </a:rPr>
                            <m:t>′</m:t>
                          </m:r>
                        </m:sup>
                      </m:sSup>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e>
                      </m:d>
                      <m:sSub>
                        <m:sSubPr>
                          <m:ctrlPr>
                            <a:rPr lang="en-US" altLang="zh-CN" sz="2400" b="1" i="1" dirty="0"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dirty="0" smtClean="0">
                              <a:solidFill>
                                <a:schemeClr val="bg1"/>
                              </a:solidFill>
                              <a:latin typeface="Cambria Math" panose="02040503050406030204" pitchFamily="18" charset="0"/>
                              <a:ea typeface="全新硬笔行书简" panose="02010600040101010101" pitchFamily="2" charset="-122"/>
                            </a:rPr>
                            <m:t>𝒉</m:t>
                          </m:r>
                        </m:e>
                        <m:sub>
                          <m:r>
                            <a:rPr lang="en-US" altLang="zh-CN" sz="2400" b="1" i="1" dirty="0"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0" smtClean="0">
                          <a:solidFill>
                            <a:schemeClr val="bg1"/>
                          </a:solidFill>
                          <a:latin typeface="Cambria Math" panose="02040503050406030204" pitchFamily="18" charset="0"/>
                          <a:ea typeface="全新硬笔行书简" panose="02010600040101010101" pitchFamily="2" charset="-122"/>
                        </a:rPr>
                        <m:t>+</m:t>
                      </m:r>
                      <m:r>
                        <a:rPr lang="en-US" altLang="zh-CN" sz="2400" b="1" i="0" smtClean="0">
                          <a:solidFill>
                            <a:schemeClr val="bg1"/>
                          </a:solidFill>
                          <a:latin typeface="Cambria Math" panose="02040503050406030204" pitchFamily="18" charset="0"/>
                          <a:ea typeface="全新硬笔行书简" panose="02010600040101010101" pitchFamily="2" charset="-122"/>
                        </a:rPr>
                        <m:t>𝐎</m:t>
                      </m:r>
                      <m:r>
                        <a:rPr lang="en-US" altLang="zh-CN" sz="2400" b="1" i="0" smtClean="0">
                          <a:solidFill>
                            <a:schemeClr val="bg1"/>
                          </a:solidFill>
                          <a:latin typeface="Cambria Math" panose="02040503050406030204" pitchFamily="18" charset="0"/>
                          <a:ea typeface="全新硬笔行书简" panose="02010600040101010101" pitchFamily="2" charset="-122"/>
                        </a:rPr>
                        <m:t>(</m:t>
                      </m:r>
                      <m:sSubSup>
                        <m:sSubSup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SupPr>
                        <m:e>
                          <m:r>
                            <a:rPr lang="en-US" altLang="zh-CN" sz="2400" b="1" i="1">
                              <a:solidFill>
                                <a:schemeClr val="bg1"/>
                              </a:solidFill>
                              <a:latin typeface="Cambria Math" panose="02040503050406030204" pitchFamily="18" charset="0"/>
                              <a:ea typeface="全新硬笔行书简" panose="02010600040101010101" pitchFamily="2" charset="-122"/>
                            </a:rPr>
                            <m:t>𝒉</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up>
                          <m:r>
                            <a:rPr lang="en-US" altLang="zh-CN" sz="2400" b="1" i="1" smtClean="0">
                              <a:solidFill>
                                <a:schemeClr val="bg1"/>
                              </a:solidFill>
                              <a:latin typeface="Cambria Math" panose="02040503050406030204" pitchFamily="18" charset="0"/>
                              <a:ea typeface="全新硬笔行书简" panose="02010600040101010101" pitchFamily="2" charset="-122"/>
                            </a:rPr>
                            <m:t>𝟐</m:t>
                          </m:r>
                        </m:sup>
                      </m:sSubSup>
                      <m:r>
                        <a:rPr lang="en-US" altLang="zh-CN" sz="2400" b="1" i="1" smtClean="0">
                          <a:solidFill>
                            <a:schemeClr val="bg1"/>
                          </a:solidFill>
                          <a:latin typeface="Cambria Math" panose="02040503050406030204" pitchFamily="18" charset="0"/>
                          <a:ea typeface="全新硬笔行书简" panose="02010600040101010101" pitchFamily="2" charset="-122"/>
                        </a:rPr>
                        <m:t>)</m:t>
                      </m:r>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𝒉</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𝒇</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0"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e>
                      </m:d>
                      <m:r>
                        <a:rPr lang="en-US" altLang="zh-CN" sz="2400" b="1" i="0" smtClean="0">
                          <a:solidFill>
                            <a:schemeClr val="bg1"/>
                          </a:solidFill>
                          <a:latin typeface="Cambria Math" panose="02040503050406030204" pitchFamily="18" charset="0"/>
                          <a:ea typeface="全新硬笔行书简" panose="02010600040101010101" pitchFamily="2" charset="-122"/>
                        </a:rPr>
                        <m:t>+</m:t>
                      </m:r>
                      <m:r>
                        <a:rPr lang="en-US" altLang="zh-CN" sz="2400" b="1">
                          <a:solidFill>
                            <a:schemeClr val="bg1"/>
                          </a:solidFill>
                          <a:latin typeface="Cambria Math" panose="02040503050406030204" pitchFamily="18" charset="0"/>
                          <a:ea typeface="全新硬笔行书简" panose="02010600040101010101" pitchFamily="2" charset="-122"/>
                        </a:rPr>
                        <m:t>𝐎</m:t>
                      </m:r>
                      <m:r>
                        <a:rPr lang="en-US" altLang="zh-CN" sz="2400" b="1">
                          <a:solidFill>
                            <a:schemeClr val="bg1"/>
                          </a:solidFill>
                          <a:latin typeface="Cambria Math" panose="02040503050406030204" pitchFamily="18" charset="0"/>
                          <a:ea typeface="全新硬笔行书简" panose="02010600040101010101" pitchFamily="2" charset="-122"/>
                        </a:rPr>
                        <m:t>(</m:t>
                      </m:r>
                      <m:sSubSup>
                        <m:sSubSupPr>
                          <m:ctrlPr>
                            <a:rPr lang="en-US" altLang="zh-CN" sz="2400" b="1" i="1">
                              <a:solidFill>
                                <a:schemeClr val="bg1"/>
                              </a:solidFill>
                              <a:latin typeface="Cambria Math" panose="02040503050406030204" pitchFamily="18" charset="0"/>
                              <a:ea typeface="全新硬笔行书简" panose="02010600040101010101" pitchFamily="2" charset="-122"/>
                            </a:rPr>
                          </m:ctrlPr>
                        </m:sSubSupPr>
                        <m:e>
                          <m:r>
                            <a:rPr lang="en-US" altLang="zh-CN" sz="2400" b="1" i="1">
                              <a:solidFill>
                                <a:schemeClr val="bg1"/>
                              </a:solidFill>
                              <a:latin typeface="Cambria Math" panose="02040503050406030204" pitchFamily="18" charset="0"/>
                              <a:ea typeface="全新硬笔行书简" panose="02010600040101010101" pitchFamily="2" charset="-122"/>
                            </a:rPr>
                            <m:t>𝒉</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up>
                          <m:r>
                            <a:rPr lang="en-US" altLang="zh-CN" sz="2400" b="1" i="1">
                              <a:solidFill>
                                <a:schemeClr val="bg1"/>
                              </a:solidFill>
                              <a:latin typeface="Cambria Math" panose="02040503050406030204" pitchFamily="18" charset="0"/>
                              <a:ea typeface="全新硬笔行书简" panose="02010600040101010101" pitchFamily="2" charset="-122"/>
                            </a:rPr>
                            <m:t>𝟐</m:t>
                          </m:r>
                        </m:sup>
                      </m:sSubSup>
                      <m:r>
                        <a:rPr lang="en-US" altLang="zh-CN" sz="2400" b="1" i="1">
                          <a:solidFill>
                            <a:schemeClr val="bg1"/>
                          </a:solidFill>
                          <a:latin typeface="Cambria Math" panose="02040503050406030204" pitchFamily="18" charset="0"/>
                          <a:ea typeface="全新硬笔行书简" panose="02010600040101010101" pitchFamily="2" charset="-122"/>
                        </a:rPr>
                        <m:t>)</m:t>
                      </m:r>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因此，</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r>
                        <a:rPr lang="en-US" altLang="zh-CN" sz="2400" b="1" i="1">
                          <a:solidFill>
                            <a:schemeClr val="bg1"/>
                          </a:solidFill>
                          <a:latin typeface="Cambria Math" panose="02040503050406030204" pitchFamily="18" charset="0"/>
                          <a:ea typeface="全新硬笔行书简" panose="02010600040101010101" pitchFamily="2" charset="-122"/>
                        </a:rPr>
                        <m:t>𝒚</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e>
                      </m:d>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a:solidFill>
                            <a:schemeClr val="bg1"/>
                          </a:solidFill>
                          <a:latin typeface="Cambria Math" panose="02040503050406030204" pitchFamily="18" charset="0"/>
                          <a:ea typeface="全新硬笔行书简" panose="02010600040101010101" pitchFamily="2" charset="-122"/>
                        </a:rPr>
                        <m:t>𝐎</m:t>
                      </m:r>
                      <m:r>
                        <a:rPr lang="en-US" altLang="zh-CN" sz="2400" b="1">
                          <a:solidFill>
                            <a:schemeClr val="bg1"/>
                          </a:solidFill>
                          <a:latin typeface="Cambria Math" panose="02040503050406030204" pitchFamily="18" charset="0"/>
                          <a:ea typeface="全新硬笔行书简" panose="02010600040101010101" pitchFamily="2" charset="-122"/>
                        </a:rPr>
                        <m:t>(</m:t>
                      </m:r>
                      <m:sSubSup>
                        <m:sSubSupPr>
                          <m:ctrlPr>
                            <a:rPr lang="en-US" altLang="zh-CN" sz="2400" b="1" i="1">
                              <a:solidFill>
                                <a:schemeClr val="bg1"/>
                              </a:solidFill>
                              <a:latin typeface="Cambria Math" panose="02040503050406030204" pitchFamily="18" charset="0"/>
                              <a:ea typeface="全新硬笔行书简" panose="02010600040101010101" pitchFamily="2" charset="-122"/>
                            </a:rPr>
                          </m:ctrlPr>
                        </m:sSubSupPr>
                        <m:e>
                          <m:r>
                            <a:rPr lang="en-US" altLang="zh-CN" sz="2400" b="1" i="1">
                              <a:solidFill>
                                <a:schemeClr val="bg1"/>
                              </a:solidFill>
                              <a:latin typeface="Cambria Math" panose="02040503050406030204" pitchFamily="18" charset="0"/>
                              <a:ea typeface="全新硬笔行书简" panose="02010600040101010101" pitchFamily="2" charset="-122"/>
                            </a:rPr>
                            <m:t>𝒉</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up>
                          <m:r>
                            <a:rPr lang="en-US" altLang="zh-CN" sz="2400" b="1" i="1">
                              <a:solidFill>
                                <a:schemeClr val="bg1"/>
                              </a:solidFill>
                              <a:latin typeface="Cambria Math" panose="02040503050406030204" pitchFamily="18" charset="0"/>
                              <a:ea typeface="全新硬笔行书简" panose="02010600040101010101" pitchFamily="2" charset="-122"/>
                            </a:rPr>
                            <m:t>𝟐</m:t>
                          </m:r>
                        </m:sup>
                      </m:sSubSup>
                      <m:r>
                        <a:rPr lang="en-US" altLang="zh-CN" sz="2400" b="1" i="1">
                          <a:solidFill>
                            <a:schemeClr val="bg1"/>
                          </a:solidFill>
                          <a:latin typeface="Cambria Math" panose="02040503050406030204" pitchFamily="18" charset="0"/>
                          <a:ea typeface="全新硬笔行书简" panose="02010600040101010101" pitchFamily="2" charset="-122"/>
                        </a:rPr>
                        <m:t>)</m:t>
                      </m:r>
                    </m:oMath>
                  </m:oMathPara>
                </a14:m>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这说明</a:t>
                </a:r>
                <a:r>
                  <a:rPr lang="zh-CN" altLang="en-US" sz="2400" b="1" dirty="0" smtClean="0">
                    <a:solidFill>
                      <a:srgbClr val="FFFF00"/>
                    </a:solidFill>
                    <a:latin typeface="全新硬笔行书简" panose="02010600040101010101" pitchFamily="2" charset="-122"/>
                    <a:ea typeface="全新硬笔行书简" panose="02010600040101010101" pitchFamily="2" charset="-122"/>
                  </a:rPr>
                  <a:t>欧拉格式仅有一阶精度</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a:t>
                </a:r>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endParaRPr lang="zh-CN" altLang="en-US" sz="2400" b="1" dirty="0">
                  <a:solidFill>
                    <a:schemeClr val="bg1"/>
                  </a:solidFill>
                  <a:latin typeface="全新硬笔行书简" panose="02010600040101010101" pitchFamily="2" charset="-122"/>
                  <a:ea typeface="全新硬笔行书简" panose="02010600040101010101" pitchFamily="2" charset="-122"/>
                </a:endParaRPr>
              </a:p>
              <a:p>
                <a:endParaRPr lang="zh-CN" altLang="en-US" sz="2400" b="1" dirty="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457202" y="1219258"/>
                <a:ext cx="8115195" cy="5638742"/>
              </a:xfrm>
              <a:blipFill>
                <a:blip r:embed="rId3"/>
                <a:stretch>
                  <a:fillRect l="-1127" t="-1622" r="-676"/>
                </a:stretch>
              </a:blipFill>
            </p:spPr>
            <p:txBody>
              <a:bodyPr/>
              <a:lstStyle/>
              <a:p>
                <a:r>
                  <a:rPr lang="zh-CN" altLang="en-US">
                    <a:noFill/>
                  </a:rPr>
                  <a:t> </a:t>
                </a:r>
              </a:p>
            </p:txBody>
          </p:sp>
        </mc:Fallback>
      </mc:AlternateContent>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noChangeArrowheads="1"/>
          </p:cNvSpPr>
          <p:nvPr>
            <p:ph type="title"/>
          </p:nvPr>
        </p:nvSpPr>
        <p:spPr>
          <a:xfrm>
            <a:off x="171450" y="228684"/>
            <a:ext cx="6029960" cy="871855"/>
          </a:xfrm>
        </p:spPr>
        <p:txBody>
          <a:bodyPr>
            <a:normAutofit/>
          </a:bodyPr>
          <a:lstStyle/>
          <a:p>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1. </a:t>
            </a:r>
            <a:r>
              <a:rPr lang="zh-CN" altLang="en-US" sz="4950" dirty="0">
                <a:solidFill>
                  <a:srgbClr val="00B050"/>
                </a:solidFill>
                <a:latin typeface="全新硬笔行书简" panose="02010600040101010101" pitchFamily="2" charset="-122"/>
                <a:ea typeface="全新硬笔行书简" panose="02010600040101010101" pitchFamily="2" charset="-122"/>
              </a:rPr>
              <a:t>欧</a:t>
            </a:r>
            <a:r>
              <a:rPr lang="zh-CN" altLang="en-US" sz="4950" dirty="0" smtClean="0">
                <a:solidFill>
                  <a:srgbClr val="00B050"/>
                </a:solidFill>
                <a:latin typeface="全新硬笔行书简" panose="02010600040101010101" pitchFamily="2" charset="-122"/>
                <a:ea typeface="全新硬笔行书简" panose="02010600040101010101" pitchFamily="2" charset="-122"/>
              </a:rPr>
              <a:t>拉方法</a:t>
            </a:r>
            <a:endParaRPr lang="zh-CN" altLang="en-US" sz="4950" dirty="0">
              <a:solidFill>
                <a:srgbClr val="00B050"/>
              </a:solidFill>
              <a:latin typeface="全新硬笔行书简" panose="02010600040101010101" pitchFamily="2" charset="-122"/>
              <a:ea typeface="全新硬笔行书简" panose="02010600040101010101" pitchFamily="2" charset="-122"/>
            </a:endParaRPr>
          </a:p>
        </p:txBody>
      </p:sp>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457202" y="1219258"/>
                <a:ext cx="8115195" cy="5638742"/>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1.4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隐式欧拉格式</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若用</a:t>
                </a:r>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sSup>
                        <m:sSupPr>
                          <m:ctrlPr>
                            <a:rPr lang="en-US" altLang="zh-CN" sz="2400" b="1" i="1">
                              <a:solidFill>
                                <a:schemeClr val="bg1"/>
                              </a:solidFill>
                              <a:latin typeface="Cambria Math" panose="02040503050406030204" pitchFamily="18" charset="0"/>
                              <a:ea typeface="全新硬笔行书简" panose="02010600040101010101" pitchFamily="2" charset="-122"/>
                            </a:rPr>
                          </m:ctrlPr>
                        </m:sSupPr>
                        <m:e>
                          <m:r>
                            <a:rPr lang="en-US" altLang="zh-CN" sz="2400" b="1" i="1">
                              <a:solidFill>
                                <a:schemeClr val="bg1"/>
                              </a:solidFill>
                              <a:latin typeface="Cambria Math" panose="02040503050406030204" pitchFamily="18" charset="0"/>
                              <a:ea typeface="全新硬笔行书简" panose="02010600040101010101" pitchFamily="2" charset="-122"/>
                            </a:rPr>
                            <m:t>𝒚</m:t>
                          </m:r>
                        </m:e>
                        <m:sup>
                          <m:r>
                            <a:rPr lang="en-US" altLang="zh-CN" sz="2400" b="1" i="1">
                              <a:solidFill>
                                <a:schemeClr val="bg1"/>
                              </a:solidFill>
                              <a:latin typeface="Cambria Math" panose="02040503050406030204" pitchFamily="18" charset="0"/>
                              <a:ea typeface="全新硬笔行书简" panose="02010600040101010101" pitchFamily="2" charset="-122"/>
                            </a:rPr>
                            <m:t>′</m:t>
                          </m:r>
                        </m:sup>
                      </m:sSup>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1</m:t>
                              </m:r>
                            </m:sub>
                          </m:sSub>
                        </m:e>
                      </m:d>
                      <m:r>
                        <a:rPr lang="en-US" altLang="zh-CN" sz="2400" b="1" i="1">
                          <a:solidFill>
                            <a:schemeClr val="bg1"/>
                          </a:solidFill>
                          <a:latin typeface="Cambria Math" panose="02040503050406030204" pitchFamily="18" charset="0"/>
                          <a:ea typeface="Cambria Math" panose="02040503050406030204" pitchFamily="18" charset="0"/>
                        </a:rPr>
                        <m:t>≈</m:t>
                      </m:r>
                      <m:f>
                        <m:fPr>
                          <m:ctrlPr>
                            <a:rPr lang="en-US" altLang="zh-CN" sz="2400" b="1" i="1">
                              <a:solidFill>
                                <a:schemeClr val="bg1"/>
                              </a:solidFill>
                              <a:latin typeface="Cambria Math" panose="02040503050406030204" pitchFamily="18" charset="0"/>
                              <a:ea typeface="全新硬笔行书简" panose="02010600040101010101" pitchFamily="2" charset="-122"/>
                            </a:rPr>
                          </m:ctrlPr>
                        </m:fPr>
                        <m:num>
                          <m:r>
                            <a:rPr lang="en-US" altLang="zh-CN" sz="2400" b="1" i="1">
                              <a:solidFill>
                                <a:schemeClr val="bg1"/>
                              </a:solidFill>
                              <a:latin typeface="Cambria Math" panose="02040503050406030204" pitchFamily="18" charset="0"/>
                              <a:ea typeface="全新硬笔行书简" panose="02010600040101010101" pitchFamily="2" charset="-122"/>
                            </a:rPr>
                            <m:t>𝒚</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e>
                          </m:d>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𝒚</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e>
                          </m:d>
                        </m:num>
                        <m:den>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den>
                      </m:f>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𝒉</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oMath>
                  </m:oMathPara>
                </a14:m>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r>
                  <a:rPr lang="zh-CN" altLang="en-US" sz="2400" b="1" dirty="0">
                    <a:solidFill>
                      <a:schemeClr val="bg1"/>
                    </a:solidFill>
                    <a:latin typeface="全新硬笔行书简" panose="02010600040101010101" pitchFamily="2" charset="-122"/>
                    <a:ea typeface="全新硬笔行书简" panose="02010600040101010101" pitchFamily="2" charset="-122"/>
                  </a:rPr>
                  <a:t>替代</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，微分方程结果为</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r>
                        <a:rPr lang="en-US" altLang="zh-CN" sz="2400" b="1" i="1">
                          <a:solidFill>
                            <a:schemeClr val="bg1"/>
                          </a:solidFill>
                          <a:latin typeface="Cambria Math" panose="02040503050406030204" pitchFamily="18" charset="0"/>
                          <a:ea typeface="全新硬笔行书简" panose="02010600040101010101" pitchFamily="2" charset="-122"/>
                        </a:rPr>
                        <m:t>𝒚</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e>
                      </m:d>
                      <m:r>
                        <a:rPr lang="en-US" altLang="zh-CN" sz="2400" b="1" i="1">
                          <a:solidFill>
                            <a:schemeClr val="bg1"/>
                          </a:solidFill>
                          <a:latin typeface="Cambria Math" panose="02040503050406030204" pitchFamily="18" charset="0"/>
                          <a:ea typeface="Cambria Math" panose="02040503050406030204" pitchFamily="18" charset="0"/>
                        </a:rPr>
                        <m:t>≈</m:t>
                      </m:r>
                      <m:r>
                        <a:rPr lang="en-US" altLang="zh-CN" sz="2400" b="1" i="1">
                          <a:solidFill>
                            <a:schemeClr val="bg1"/>
                          </a:solidFill>
                          <a:latin typeface="Cambria Math" panose="02040503050406030204" pitchFamily="18" charset="0"/>
                          <a:ea typeface="Cambria Math" panose="02040503050406030204" pitchFamily="18" charset="0"/>
                        </a:rPr>
                        <m:t>𝒚</m:t>
                      </m:r>
                      <m:r>
                        <a:rPr lang="en-US" altLang="zh-CN" sz="2400" b="1" i="1">
                          <a:solidFill>
                            <a:schemeClr val="bg1"/>
                          </a:solidFill>
                          <a:latin typeface="Cambria Math" panose="02040503050406030204" pitchFamily="18" charset="0"/>
                          <a:ea typeface="Cambria Math" panose="020405030504060302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Cambria Math" panose="02040503050406030204" pitchFamily="18" charset="0"/>
                        </a:rPr>
                        <m:t>+</m:t>
                      </m:r>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𝒉</m:t>
                          </m:r>
                        </m:e>
                        <m:sub>
                          <m:r>
                            <a:rPr lang="en-US" altLang="zh-CN" sz="2400" b="1" i="1">
                              <a:solidFill>
                                <a:schemeClr val="bg1"/>
                              </a:solidFill>
                              <a:latin typeface="Cambria Math" panose="02040503050406030204" pitchFamily="18" charset="0"/>
                              <a:ea typeface="Cambria Math" panose="02040503050406030204" pitchFamily="18" charset="0"/>
                            </a:rPr>
                            <m:t>𝒏</m:t>
                          </m:r>
                        </m:sub>
                      </m:sSub>
                      <m:r>
                        <a:rPr lang="en-US" altLang="zh-CN" sz="2400" b="1" i="1">
                          <a:solidFill>
                            <a:schemeClr val="bg1"/>
                          </a:solidFill>
                          <a:latin typeface="Cambria Math" panose="02040503050406030204" pitchFamily="18" charset="0"/>
                          <a:ea typeface="Cambria Math" panose="02040503050406030204" pitchFamily="18" charset="0"/>
                        </a:rPr>
                        <m:t>𝒇</m:t>
                      </m:r>
                      <m:r>
                        <a:rPr lang="en-US" altLang="zh-CN" sz="2400" b="1" i="1">
                          <a:solidFill>
                            <a:schemeClr val="bg1"/>
                          </a:solidFill>
                          <a:latin typeface="Cambria Math" panose="02040503050406030204" pitchFamily="18" charset="0"/>
                          <a:ea typeface="Cambria Math" panose="02040503050406030204" pitchFamily="18" charset="0"/>
                        </a:rPr>
                        <m:t>(</m:t>
                      </m:r>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r>
                            <a:rPr lang="en-US" altLang="zh-CN" sz="2400" b="1" i="1" smtClean="0">
                              <a:solidFill>
                                <a:schemeClr val="bg1"/>
                              </a:solidFill>
                              <a:latin typeface="Cambria Math" panose="02040503050406030204" pitchFamily="18" charset="0"/>
                              <a:ea typeface="Cambria Math" panose="02040503050406030204" pitchFamily="18" charset="0"/>
                            </a:rPr>
                            <m:t>+</m:t>
                          </m:r>
                          <m:r>
                            <a:rPr lang="en-US" altLang="zh-CN" sz="2400" b="1" i="1">
                              <a:solidFill>
                                <a:schemeClr val="bg1"/>
                              </a:solidFill>
                              <a:latin typeface="Cambria Math" panose="02040503050406030204" pitchFamily="18" charset="0"/>
                              <a:ea typeface="Cambria Math" panose="02040503050406030204" pitchFamily="18" charset="0"/>
                            </a:rPr>
                            <m:t>1</m:t>
                          </m:r>
                        </m:sub>
                      </m:sSub>
                      <m:r>
                        <a:rPr lang="en-US" altLang="zh-CN" sz="2400" b="1" i="1">
                          <a:solidFill>
                            <a:schemeClr val="bg1"/>
                          </a:solidFill>
                          <a:latin typeface="Cambria Math" panose="02040503050406030204" pitchFamily="18" charset="0"/>
                          <a:ea typeface="Cambria Math" panose="02040503050406030204" pitchFamily="18" charset="0"/>
                        </a:rPr>
                        <m:t>,</m:t>
                      </m:r>
                      <m:r>
                        <a:rPr lang="en-US" altLang="zh-CN" sz="2400" b="1" i="1">
                          <a:solidFill>
                            <a:schemeClr val="bg1"/>
                          </a:solidFill>
                          <a:latin typeface="Cambria Math" panose="02040503050406030204" pitchFamily="18" charset="0"/>
                          <a:ea typeface="Cambria Math" panose="02040503050406030204" pitchFamily="18" charset="0"/>
                        </a:rPr>
                        <m:t>𝒚</m:t>
                      </m:r>
                      <m:d>
                        <m:dPr>
                          <m:ctrlPr>
                            <a:rPr lang="en-US" altLang="zh-CN" sz="2400" b="1" i="1">
                              <a:solidFill>
                                <a:schemeClr val="bg1"/>
                              </a:solidFill>
                              <a:latin typeface="Cambria Math" panose="02040503050406030204" pitchFamily="18" charset="0"/>
                              <a:ea typeface="Cambria Math" panose="02040503050406030204" pitchFamily="18" charset="0"/>
                            </a:rPr>
                          </m:ctrlPr>
                        </m:dPr>
                        <m:e>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r>
                                <a:rPr lang="en-US" altLang="zh-CN" sz="2400" b="1" i="1" smtClean="0">
                                  <a:solidFill>
                                    <a:schemeClr val="bg1"/>
                                  </a:solidFill>
                                  <a:latin typeface="Cambria Math" panose="02040503050406030204" pitchFamily="18" charset="0"/>
                                  <a:ea typeface="Cambria Math" panose="02040503050406030204" pitchFamily="18" charset="0"/>
                                </a:rPr>
                                <m:t>+</m:t>
                              </m:r>
                              <m:r>
                                <a:rPr lang="en-US" altLang="zh-CN" sz="2400" b="1" i="1">
                                  <a:solidFill>
                                    <a:schemeClr val="bg1"/>
                                  </a:solidFill>
                                  <a:latin typeface="Cambria Math" panose="02040503050406030204" pitchFamily="18" charset="0"/>
                                  <a:ea typeface="Cambria Math" panose="02040503050406030204" pitchFamily="18" charset="0"/>
                                </a:rPr>
                                <m:t>1</m:t>
                              </m:r>
                            </m:sub>
                          </m:sSub>
                        </m:e>
                      </m:d>
                      <m:r>
                        <a:rPr lang="en-US" altLang="zh-CN" sz="2400" b="1" i="1">
                          <a:solidFill>
                            <a:schemeClr val="bg1"/>
                          </a:solidFill>
                          <a:latin typeface="Cambria Math" panose="02040503050406030204" pitchFamily="18" charset="0"/>
                          <a:ea typeface="Cambria Math" panose="02040503050406030204" pitchFamily="18" charset="0"/>
                        </a:rPr>
                        <m:t>)</m:t>
                      </m:r>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得差分格式为</a:t>
                </a:r>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𝒉</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𝒇</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1</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1</m:t>
                              </m:r>
                            </m:sub>
                          </m:sSub>
                        </m:e>
                      </m:d>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𝟎</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𝟐</m:t>
                      </m:r>
                      <m:r>
                        <a:rPr lang="en-US" altLang="zh-CN" sz="2400" b="1" i="1">
                          <a:solidFill>
                            <a:schemeClr val="bg1"/>
                          </a:solidFill>
                          <a:latin typeface="Cambria Math" panose="02040503050406030204" pitchFamily="18" charset="0"/>
                          <a:ea typeface="全新硬笔行书简" panose="02010600040101010101" pitchFamily="2" charset="-122"/>
                        </a:rPr>
                        <m:t>,⋯)</m:t>
                      </m:r>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这一格式称为</a:t>
                </a:r>
                <a:r>
                  <a:rPr lang="zh-CN" altLang="en-US" sz="2400" b="1" dirty="0" smtClean="0">
                    <a:solidFill>
                      <a:srgbClr val="FFFF00"/>
                    </a:solidFill>
                    <a:latin typeface="全新硬笔行书简" panose="02010600040101010101" pitchFamily="2" charset="-122"/>
                    <a:ea typeface="全新硬笔行书简" panose="02010600040101010101" pitchFamily="2" charset="-122"/>
                  </a:rPr>
                  <a:t>隐式欧拉格式</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相对地欧拉格式也称为显式欧拉格式。</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endParaRPr lang="zh-CN" altLang="en-US" sz="2400" b="1" dirty="0">
                  <a:solidFill>
                    <a:schemeClr val="bg1"/>
                  </a:solidFill>
                  <a:latin typeface="全新硬笔行书简" panose="02010600040101010101" pitchFamily="2" charset="-122"/>
                  <a:ea typeface="全新硬笔行书简" panose="02010600040101010101" pitchFamily="2" charset="-122"/>
                </a:endParaRPr>
              </a:p>
              <a:p>
                <a:endParaRPr lang="zh-CN" altLang="en-US" sz="2400" b="1" dirty="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457202" y="1219258"/>
                <a:ext cx="8115195" cy="5638742"/>
              </a:xfrm>
              <a:blipFill>
                <a:blip r:embed="rId3"/>
                <a:stretch>
                  <a:fillRect l="-1127" t="-1622"/>
                </a:stretch>
              </a:blipFill>
            </p:spPr>
            <p:txBody>
              <a:bodyPr/>
              <a:lstStyle/>
              <a:p>
                <a:r>
                  <a:rPr lang="zh-CN" altLang="en-US">
                    <a:noFill/>
                  </a:rPr>
                  <a:t> </a:t>
                </a:r>
              </a:p>
            </p:txBody>
          </p:sp>
        </mc:Fallback>
      </mc:AlternateContent>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noChangeArrowheads="1"/>
          </p:cNvSpPr>
          <p:nvPr>
            <p:ph type="title"/>
          </p:nvPr>
        </p:nvSpPr>
        <p:spPr>
          <a:xfrm>
            <a:off x="171450" y="228684"/>
            <a:ext cx="6029960" cy="871855"/>
          </a:xfrm>
        </p:spPr>
        <p:txBody>
          <a:bodyPr>
            <a:normAutofit/>
          </a:bodyPr>
          <a:lstStyle/>
          <a:p>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1. </a:t>
            </a:r>
            <a:r>
              <a:rPr lang="zh-CN" altLang="en-US" sz="4950" dirty="0">
                <a:solidFill>
                  <a:srgbClr val="00B050"/>
                </a:solidFill>
                <a:latin typeface="全新硬笔行书简" panose="02010600040101010101" pitchFamily="2" charset="-122"/>
                <a:ea typeface="全新硬笔行书简" panose="02010600040101010101" pitchFamily="2" charset="-122"/>
              </a:rPr>
              <a:t>欧</a:t>
            </a:r>
            <a:r>
              <a:rPr lang="zh-CN" altLang="en-US" sz="4950" dirty="0" smtClean="0">
                <a:solidFill>
                  <a:srgbClr val="00B050"/>
                </a:solidFill>
                <a:latin typeface="全新硬笔行书简" panose="02010600040101010101" pitchFamily="2" charset="-122"/>
                <a:ea typeface="全新硬笔行书简" panose="02010600040101010101" pitchFamily="2" charset="-122"/>
              </a:rPr>
              <a:t>拉方法</a:t>
            </a:r>
            <a:endParaRPr lang="zh-CN" altLang="en-US" sz="4950" dirty="0">
              <a:solidFill>
                <a:srgbClr val="00B050"/>
              </a:solidFill>
              <a:latin typeface="全新硬笔行书简" panose="02010600040101010101" pitchFamily="2" charset="-122"/>
              <a:ea typeface="全新硬笔行书简" panose="02010600040101010101" pitchFamily="2" charset="-122"/>
            </a:endParaRPr>
          </a:p>
        </p:txBody>
      </p:sp>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457202" y="1219258"/>
                <a:ext cx="8115195" cy="5638742"/>
              </a:xfrm>
            </p:spPr>
            <p:txBody>
              <a:bodyPr>
                <a:noAutofit/>
              </a:bodyPr>
              <a:lstStyle/>
              <a:p>
                <a:r>
                  <a:rPr lang="zh-CN" altLang="en-US" sz="2400" b="1" dirty="0" smtClean="0">
                    <a:solidFill>
                      <a:srgbClr val="FFFF00"/>
                    </a:solidFill>
                    <a:latin typeface="全新硬笔行书简" panose="02010600040101010101" pitchFamily="2" charset="-122"/>
                    <a:ea typeface="全新硬笔行书简" panose="02010600040101010101" pitchFamily="2" charset="-122"/>
                  </a:rPr>
                  <a:t>隐式欧拉格式与显式欧拉格式精度相当，都是一阶方法</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a:t>
                </a:r>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证明：考察隐式欧拉格式的相应离散关系式</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rPr>
                        <m:t>𝒚</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e>
                      </m:d>
                      <m:r>
                        <a:rPr lang="en-US" altLang="zh-CN" sz="2400" b="1" i="1" smtClean="0">
                          <a:solidFill>
                            <a:schemeClr val="bg1"/>
                          </a:solidFill>
                          <a:latin typeface="Cambria Math" panose="02040503050406030204" pitchFamily="18" charset="0"/>
                          <a:ea typeface="Cambria Math" panose="020405030504060302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rPr>
                        <m:t>𝒚</m:t>
                      </m:r>
                      <m:d>
                        <m:dPr>
                          <m:ctrlPr>
                            <a:rPr lang="en-US" altLang="zh-CN" sz="2400" b="1" i="1" smtClean="0">
                              <a:solidFill>
                                <a:schemeClr val="bg1"/>
                              </a:solidFill>
                              <a:latin typeface="Cambria Math" panose="02040503050406030204" pitchFamily="18" charset="0"/>
                              <a:ea typeface="Cambria Math" panose="02040503050406030204" pitchFamily="18" charset="0"/>
                            </a:rPr>
                          </m:ctrlPr>
                        </m:dPr>
                        <m:e>
                          <m:sSub>
                            <m:sSubPr>
                              <m:ctrlPr>
                                <a:rPr lang="en-US" altLang="zh-CN" sz="2400" b="1" i="1" smtClean="0">
                                  <a:solidFill>
                                    <a:schemeClr val="bg1"/>
                                  </a:solidFill>
                                  <a:latin typeface="Cambria Math" panose="02040503050406030204" pitchFamily="18" charset="0"/>
                                  <a:ea typeface="Cambria Math" panose="02040503050406030204" pitchFamily="18" charset="0"/>
                                </a:rPr>
                              </m:ctrlPr>
                            </m:sSubPr>
                            <m:e>
                              <m:r>
                                <a:rPr lang="en-US" altLang="zh-CN" sz="2400" b="1" i="1" smtClean="0">
                                  <a:solidFill>
                                    <a:schemeClr val="bg1"/>
                                  </a:solidFill>
                                  <a:latin typeface="Cambria Math" panose="02040503050406030204" pitchFamily="18" charset="0"/>
                                  <a:ea typeface="Cambria Math" panose="02040503050406030204" pitchFamily="18" charset="0"/>
                                </a:rPr>
                                <m:t>𝒙</m:t>
                              </m:r>
                            </m:e>
                            <m:sub>
                              <m:r>
                                <a:rPr lang="en-US" altLang="zh-CN" sz="2400" b="1" i="1" smtClean="0">
                                  <a:solidFill>
                                    <a:schemeClr val="bg1"/>
                                  </a:solidFill>
                                  <a:latin typeface="Cambria Math" panose="02040503050406030204" pitchFamily="18" charset="0"/>
                                  <a:ea typeface="Cambria Math" panose="02040503050406030204" pitchFamily="18" charset="0"/>
                                </a:rPr>
                                <m:t>𝒏</m:t>
                              </m:r>
                            </m:sub>
                          </m:sSub>
                        </m:e>
                      </m:d>
                      <m:r>
                        <a:rPr lang="en-US" altLang="zh-CN" sz="2400" b="1" i="1" smtClean="0">
                          <a:solidFill>
                            <a:schemeClr val="bg1"/>
                          </a:solidFill>
                          <a:latin typeface="Cambria Math" panose="02040503050406030204" pitchFamily="18" charset="0"/>
                          <a:ea typeface="Cambria Math" panose="020405030504060302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rPr>
                        <m:t>𝒉</m:t>
                      </m:r>
                      <m:sSup>
                        <m:sSupPr>
                          <m:ctrlPr>
                            <a:rPr lang="en-US" altLang="zh-CN" sz="2400" b="1" i="1" smtClean="0">
                              <a:solidFill>
                                <a:schemeClr val="bg1"/>
                              </a:solidFill>
                              <a:latin typeface="Cambria Math" panose="02040503050406030204" pitchFamily="18" charset="0"/>
                              <a:ea typeface="Cambria Math" panose="02040503050406030204" pitchFamily="18" charset="0"/>
                            </a:rPr>
                          </m:ctrlPr>
                        </m:sSupPr>
                        <m:e>
                          <m:r>
                            <a:rPr lang="en-US" altLang="zh-CN" sz="2400" b="1" i="1" smtClean="0">
                              <a:solidFill>
                                <a:schemeClr val="bg1"/>
                              </a:solidFill>
                              <a:latin typeface="Cambria Math" panose="02040503050406030204" pitchFamily="18" charset="0"/>
                              <a:ea typeface="Cambria Math" panose="02040503050406030204" pitchFamily="18" charset="0"/>
                            </a:rPr>
                            <m:t>𝒚</m:t>
                          </m:r>
                        </m:e>
                        <m:sup>
                          <m:r>
                            <a:rPr lang="en-US" altLang="zh-CN" sz="2400" b="1" i="1" smtClean="0">
                              <a:solidFill>
                                <a:schemeClr val="bg1"/>
                              </a:solidFill>
                              <a:latin typeface="Cambria Math" panose="02040503050406030204" pitchFamily="18" charset="0"/>
                              <a:ea typeface="Cambria Math" panose="02040503050406030204" pitchFamily="18" charset="0"/>
                            </a:rPr>
                            <m:t>′</m:t>
                          </m:r>
                        </m:sup>
                      </m:sSup>
                      <m:d>
                        <m:dPr>
                          <m:ctrlPr>
                            <a:rPr lang="en-US" altLang="zh-CN" sz="2400" b="1" i="1" smtClean="0">
                              <a:solidFill>
                                <a:schemeClr val="bg1"/>
                              </a:solidFill>
                              <a:latin typeface="Cambria Math" panose="02040503050406030204" pitchFamily="18" charset="0"/>
                              <a:ea typeface="Cambria Math" panose="02040503050406030204" pitchFamily="18" charset="0"/>
                            </a:rPr>
                          </m:ctrlPr>
                        </m:dPr>
                        <m:e>
                          <m:sSub>
                            <m:sSubPr>
                              <m:ctrlPr>
                                <a:rPr lang="en-US" altLang="zh-CN" sz="2400" b="1" i="1" smtClean="0">
                                  <a:solidFill>
                                    <a:schemeClr val="bg1"/>
                                  </a:solidFill>
                                  <a:latin typeface="Cambria Math" panose="02040503050406030204" pitchFamily="18" charset="0"/>
                                  <a:ea typeface="Cambria Math" panose="02040503050406030204" pitchFamily="18" charset="0"/>
                                </a:rPr>
                              </m:ctrlPr>
                            </m:sSubPr>
                            <m:e>
                              <m:r>
                                <a:rPr lang="en-US" altLang="zh-CN" sz="2400" b="1" i="1" smtClean="0">
                                  <a:solidFill>
                                    <a:schemeClr val="bg1"/>
                                  </a:solidFill>
                                  <a:latin typeface="Cambria Math" panose="02040503050406030204" pitchFamily="18" charset="0"/>
                                  <a:ea typeface="Cambria Math" panose="02040503050406030204" pitchFamily="18" charset="0"/>
                                </a:rPr>
                                <m:t>𝒙</m:t>
                              </m:r>
                            </m:e>
                            <m:sub>
                              <m:r>
                                <a:rPr lang="en-US" altLang="zh-CN" sz="2400" b="1" i="1" smtClean="0">
                                  <a:solidFill>
                                    <a:schemeClr val="bg1"/>
                                  </a:solidFill>
                                  <a:latin typeface="Cambria Math" panose="02040503050406030204" pitchFamily="18" charset="0"/>
                                  <a:ea typeface="Cambria Math" panose="02040503050406030204" pitchFamily="18" charset="0"/>
                                </a:rPr>
                                <m:t>𝒏</m:t>
                              </m:r>
                              <m:r>
                                <a:rPr lang="en-US" altLang="zh-CN" sz="2400" b="1" i="1" smtClean="0">
                                  <a:solidFill>
                                    <a:schemeClr val="bg1"/>
                                  </a:solidFill>
                                  <a:latin typeface="Cambria Math" panose="02040503050406030204" pitchFamily="18" charset="0"/>
                                  <a:ea typeface="Cambria Math" panose="020405030504060302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rPr>
                                <m:t>𝟏</m:t>
                              </m:r>
                            </m:sub>
                          </m:sSub>
                        </m:e>
                      </m:d>
                    </m:oMath>
                  </m:oMathPara>
                </a14:m>
                <a:endParaRPr lang="en-US" altLang="zh-CN" sz="2400" b="1" dirty="0" smtClean="0">
                  <a:solidFill>
                    <a:schemeClr val="bg1"/>
                  </a:solidFill>
                  <a:latin typeface="全新硬笔行书简" panose="02010600040101010101" pitchFamily="2" charset="-122"/>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𝒚</m:t>
                      </m:r>
                      <m:d>
                        <m:dPr>
                          <m:ctrlPr>
                            <a:rPr lang="en-US" altLang="zh-CN" sz="2400" b="1" i="1">
                              <a:solidFill>
                                <a:schemeClr val="bg1"/>
                              </a:solidFill>
                              <a:latin typeface="Cambria Math" panose="02040503050406030204" pitchFamily="18" charset="0"/>
                              <a:ea typeface="Cambria Math" panose="02040503050406030204" pitchFamily="18" charset="0"/>
                            </a:rPr>
                          </m:ctrlPr>
                        </m:dPr>
                        <m:e>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e>
                      </m:d>
                      <m:r>
                        <a:rPr lang="en-US" altLang="zh-CN" sz="2400" b="1" i="1">
                          <a:solidFill>
                            <a:schemeClr val="bg1"/>
                          </a:solidFill>
                          <a:latin typeface="Cambria Math" panose="02040503050406030204" pitchFamily="18" charset="0"/>
                          <a:ea typeface="Cambria Math" panose="02040503050406030204" pitchFamily="18" charset="0"/>
                        </a:rPr>
                        <m:t>+</m:t>
                      </m:r>
                      <m:r>
                        <a:rPr lang="en-US" altLang="zh-CN" sz="2400" b="1" i="1">
                          <a:solidFill>
                            <a:schemeClr val="bg1"/>
                          </a:solidFill>
                          <a:latin typeface="Cambria Math" panose="02040503050406030204" pitchFamily="18" charset="0"/>
                          <a:ea typeface="Cambria Math" panose="02040503050406030204" pitchFamily="18" charset="0"/>
                        </a:rPr>
                        <m:t>𝒉</m:t>
                      </m:r>
                      <m:r>
                        <a:rPr lang="en-US" altLang="zh-CN" sz="2400" b="1" i="1" smtClean="0">
                          <a:solidFill>
                            <a:schemeClr val="bg1"/>
                          </a:solidFill>
                          <a:latin typeface="Cambria Math" panose="02040503050406030204" pitchFamily="18" charset="0"/>
                          <a:ea typeface="Cambria Math" panose="02040503050406030204" pitchFamily="18" charset="0"/>
                        </a:rPr>
                        <m:t>(</m:t>
                      </m:r>
                      <m:sSup>
                        <m:sSupPr>
                          <m:ctrlPr>
                            <a:rPr lang="en-US" altLang="zh-CN" sz="2400" b="1" i="1" smtClean="0">
                              <a:solidFill>
                                <a:schemeClr val="bg1"/>
                              </a:solidFill>
                              <a:latin typeface="Cambria Math" panose="02040503050406030204" pitchFamily="18" charset="0"/>
                              <a:ea typeface="Cambria Math" panose="02040503050406030204" pitchFamily="18" charset="0"/>
                            </a:rPr>
                          </m:ctrlPr>
                        </m:sSupPr>
                        <m:e>
                          <m:r>
                            <a:rPr lang="en-US" altLang="zh-CN" sz="2400" b="1" i="1" smtClean="0">
                              <a:solidFill>
                                <a:schemeClr val="bg1"/>
                              </a:solidFill>
                              <a:latin typeface="Cambria Math" panose="02040503050406030204" pitchFamily="18" charset="0"/>
                              <a:ea typeface="Cambria Math" panose="02040503050406030204" pitchFamily="18" charset="0"/>
                            </a:rPr>
                            <m:t>𝒚</m:t>
                          </m:r>
                        </m:e>
                        <m:sup>
                          <m:r>
                            <a:rPr lang="en-US" altLang="zh-CN" sz="2400" b="1" i="1" smtClean="0">
                              <a:solidFill>
                                <a:schemeClr val="bg1"/>
                              </a:solidFill>
                              <a:latin typeface="Cambria Math" panose="02040503050406030204" pitchFamily="18" charset="0"/>
                              <a:ea typeface="Cambria Math" panose="02040503050406030204" pitchFamily="18" charset="0"/>
                            </a:rPr>
                            <m:t>′</m:t>
                          </m:r>
                        </m:sup>
                      </m:sSup>
                      <m:d>
                        <m:dPr>
                          <m:ctrlPr>
                            <a:rPr lang="en-US" altLang="zh-CN" sz="2400" b="1" i="1" smtClean="0">
                              <a:solidFill>
                                <a:schemeClr val="bg1"/>
                              </a:solidFill>
                              <a:latin typeface="Cambria Math" panose="02040503050406030204" pitchFamily="18" charset="0"/>
                              <a:ea typeface="Cambria Math" panose="02040503050406030204" pitchFamily="18" charset="0"/>
                            </a:rPr>
                          </m:ctrlPr>
                        </m:dPr>
                        <m:e>
                          <m:sSub>
                            <m:sSubPr>
                              <m:ctrlPr>
                                <a:rPr lang="en-US" altLang="zh-CN" sz="2400" b="1" i="1" smtClean="0">
                                  <a:solidFill>
                                    <a:schemeClr val="bg1"/>
                                  </a:solidFill>
                                  <a:latin typeface="Cambria Math" panose="02040503050406030204" pitchFamily="18" charset="0"/>
                                  <a:ea typeface="Cambria Math" panose="02040503050406030204" pitchFamily="18" charset="0"/>
                                </a:rPr>
                              </m:ctrlPr>
                            </m:sSubPr>
                            <m:e>
                              <m:r>
                                <a:rPr lang="en-US" altLang="zh-CN" sz="2400" b="1" i="1" smtClean="0">
                                  <a:solidFill>
                                    <a:schemeClr val="bg1"/>
                                  </a:solidFill>
                                  <a:latin typeface="Cambria Math" panose="02040503050406030204" pitchFamily="18" charset="0"/>
                                  <a:ea typeface="Cambria Math" panose="02040503050406030204" pitchFamily="18" charset="0"/>
                                </a:rPr>
                                <m:t>𝒙</m:t>
                              </m:r>
                            </m:e>
                            <m:sub>
                              <m:r>
                                <a:rPr lang="en-US" altLang="zh-CN" sz="2400" b="1" i="1" smtClean="0">
                                  <a:solidFill>
                                    <a:schemeClr val="bg1"/>
                                  </a:solidFill>
                                  <a:latin typeface="Cambria Math" panose="02040503050406030204" pitchFamily="18" charset="0"/>
                                  <a:ea typeface="Cambria Math" panose="02040503050406030204" pitchFamily="18" charset="0"/>
                                </a:rPr>
                                <m:t>𝒏</m:t>
                              </m:r>
                            </m:sub>
                          </m:sSub>
                        </m:e>
                      </m:d>
                      <m:r>
                        <a:rPr lang="en-US" altLang="zh-CN" sz="2400" b="1" i="1" smtClean="0">
                          <a:solidFill>
                            <a:schemeClr val="bg1"/>
                          </a:solidFill>
                          <a:latin typeface="Cambria Math" panose="02040503050406030204" pitchFamily="18" charset="0"/>
                          <a:ea typeface="Cambria Math" panose="020405030504060302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rPr>
                        <m:t>𝒉𝒚</m:t>
                      </m:r>
                      <m:r>
                        <a:rPr lang="en-US" altLang="zh-CN" sz="2400" b="1" i="1" smtClean="0">
                          <a:solidFill>
                            <a:schemeClr val="bg1"/>
                          </a:solidFill>
                          <a:latin typeface="Cambria Math" panose="02040503050406030204" pitchFamily="18" charset="0"/>
                          <a:ea typeface="Cambria Math" panose="02040503050406030204" pitchFamily="18" charset="0"/>
                        </a:rPr>
                        <m:t>"(</m:t>
                      </m:r>
                      <m:sSub>
                        <m:sSubPr>
                          <m:ctrlPr>
                            <a:rPr lang="en-US" altLang="zh-CN" sz="2400" b="1" i="1" smtClean="0">
                              <a:solidFill>
                                <a:schemeClr val="bg1"/>
                              </a:solidFill>
                              <a:latin typeface="Cambria Math" panose="02040503050406030204" pitchFamily="18" charset="0"/>
                              <a:ea typeface="Cambria Math" panose="02040503050406030204" pitchFamily="18" charset="0"/>
                            </a:rPr>
                          </m:ctrlPr>
                        </m:sSubPr>
                        <m:e>
                          <m:r>
                            <a:rPr lang="en-US" altLang="zh-CN" sz="2400" b="1" i="1" smtClean="0">
                              <a:solidFill>
                                <a:schemeClr val="bg1"/>
                              </a:solidFill>
                              <a:latin typeface="Cambria Math" panose="02040503050406030204" pitchFamily="18" charset="0"/>
                              <a:ea typeface="Cambria Math" panose="02040503050406030204" pitchFamily="18" charset="0"/>
                            </a:rPr>
                            <m:t>𝒙</m:t>
                          </m:r>
                        </m:e>
                        <m:sub>
                          <m:r>
                            <a:rPr lang="en-US" altLang="zh-CN" sz="2400" b="1" i="1" smtClean="0">
                              <a:solidFill>
                                <a:schemeClr val="bg1"/>
                              </a:solidFill>
                              <a:latin typeface="Cambria Math" panose="02040503050406030204" pitchFamily="18" charset="0"/>
                              <a:ea typeface="Cambria Math" panose="02040503050406030204" pitchFamily="18" charset="0"/>
                            </a:rPr>
                            <m:t>𝒏</m:t>
                          </m:r>
                        </m:sub>
                      </m:sSub>
                      <m:r>
                        <a:rPr lang="en-US" altLang="zh-CN" sz="2400" b="1" i="1" smtClean="0">
                          <a:solidFill>
                            <a:schemeClr val="bg1"/>
                          </a:solidFill>
                          <a:latin typeface="Cambria Math" panose="02040503050406030204" pitchFamily="18" charset="0"/>
                          <a:ea typeface="Cambria Math" panose="020405030504060302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rPr>
                        <m:t>𝒐</m:t>
                      </m:r>
                      <m:r>
                        <a:rPr lang="en-US" altLang="zh-CN" sz="2400" b="1" i="1" smtClean="0">
                          <a:solidFill>
                            <a:schemeClr val="bg1"/>
                          </a:solidFill>
                          <a:latin typeface="Cambria Math" panose="02040503050406030204" pitchFamily="18" charset="0"/>
                          <a:ea typeface="Cambria Math" panose="020405030504060302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rPr>
                        <m:t>𝒉</m:t>
                      </m:r>
                      <m:r>
                        <a:rPr lang="en-US" altLang="zh-CN" sz="2400" b="1" i="1" smtClean="0">
                          <a:solidFill>
                            <a:schemeClr val="bg1"/>
                          </a:solidFill>
                          <a:latin typeface="Cambria Math" panose="02040503050406030204" pitchFamily="18" charset="0"/>
                          <a:ea typeface="Cambria Math" panose="02040503050406030204" pitchFamily="18" charset="0"/>
                        </a:rPr>
                        <m:t>))</m:t>
                      </m:r>
                    </m:oMath>
                  </m:oMathPara>
                </a14:m>
                <a:endParaRPr lang="en-US" altLang="zh-CN" sz="2400" b="1" dirty="0" smtClean="0">
                  <a:solidFill>
                    <a:schemeClr val="bg1"/>
                  </a:solidFill>
                  <a:latin typeface="全新硬笔行书简" panose="02010600040101010101" pitchFamily="2" charset="-122"/>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𝒚</m:t>
                      </m:r>
                      <m:d>
                        <m:dPr>
                          <m:ctrlPr>
                            <a:rPr lang="en-US" altLang="zh-CN" sz="2400" b="1" i="1">
                              <a:solidFill>
                                <a:schemeClr val="bg1"/>
                              </a:solidFill>
                              <a:latin typeface="Cambria Math" panose="02040503050406030204" pitchFamily="18" charset="0"/>
                              <a:ea typeface="Cambria Math" panose="02040503050406030204" pitchFamily="18" charset="0"/>
                            </a:rPr>
                          </m:ctrlPr>
                        </m:dPr>
                        <m:e>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e>
                      </m:d>
                      <m:r>
                        <a:rPr lang="en-US" altLang="zh-CN" sz="2400" b="1" i="1">
                          <a:solidFill>
                            <a:schemeClr val="bg1"/>
                          </a:solidFill>
                          <a:latin typeface="Cambria Math" panose="02040503050406030204" pitchFamily="18" charset="0"/>
                          <a:ea typeface="Cambria Math" panose="02040503050406030204" pitchFamily="18" charset="0"/>
                        </a:rPr>
                        <m:t>+</m:t>
                      </m:r>
                      <m:r>
                        <a:rPr lang="en-US" altLang="zh-CN" sz="2400" b="1" i="1">
                          <a:solidFill>
                            <a:schemeClr val="bg1"/>
                          </a:solidFill>
                          <a:latin typeface="Cambria Math" panose="02040503050406030204" pitchFamily="18" charset="0"/>
                          <a:ea typeface="Cambria Math" panose="02040503050406030204" pitchFamily="18" charset="0"/>
                        </a:rPr>
                        <m:t>𝒉</m:t>
                      </m:r>
                      <m:sSup>
                        <m:sSupPr>
                          <m:ctrlPr>
                            <a:rPr lang="en-US" altLang="zh-CN" sz="2400" b="1" i="1">
                              <a:solidFill>
                                <a:schemeClr val="bg1"/>
                              </a:solidFill>
                              <a:latin typeface="Cambria Math" panose="02040503050406030204" pitchFamily="18" charset="0"/>
                              <a:ea typeface="Cambria Math" panose="02040503050406030204" pitchFamily="18" charset="0"/>
                            </a:rPr>
                          </m:ctrlPr>
                        </m:sSupPr>
                        <m:e>
                          <m:r>
                            <a:rPr lang="en-US" altLang="zh-CN" sz="2400" b="1" i="1">
                              <a:solidFill>
                                <a:schemeClr val="bg1"/>
                              </a:solidFill>
                              <a:latin typeface="Cambria Math" panose="02040503050406030204" pitchFamily="18" charset="0"/>
                              <a:ea typeface="Cambria Math" panose="02040503050406030204" pitchFamily="18" charset="0"/>
                            </a:rPr>
                            <m:t>𝒚</m:t>
                          </m:r>
                        </m:e>
                        <m:sup>
                          <m:r>
                            <a:rPr lang="en-US" altLang="zh-CN" sz="2400" b="1" i="1">
                              <a:solidFill>
                                <a:schemeClr val="bg1"/>
                              </a:solidFill>
                              <a:latin typeface="Cambria Math" panose="02040503050406030204" pitchFamily="18" charset="0"/>
                              <a:ea typeface="Cambria Math" panose="02040503050406030204" pitchFamily="18" charset="0"/>
                            </a:rPr>
                            <m:t>′</m:t>
                          </m:r>
                        </m:sup>
                      </m:sSup>
                      <m:d>
                        <m:dPr>
                          <m:ctrlPr>
                            <a:rPr lang="en-US" altLang="zh-CN" sz="2400" b="1" i="1">
                              <a:solidFill>
                                <a:schemeClr val="bg1"/>
                              </a:solidFill>
                              <a:latin typeface="Cambria Math" panose="02040503050406030204" pitchFamily="18" charset="0"/>
                              <a:ea typeface="Cambria Math" panose="02040503050406030204" pitchFamily="18" charset="0"/>
                            </a:rPr>
                          </m:ctrlPr>
                        </m:dPr>
                        <m:e>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e>
                      </m:d>
                      <m:r>
                        <a:rPr lang="en-US" altLang="zh-CN" sz="2400" b="1" i="1">
                          <a:solidFill>
                            <a:schemeClr val="bg1"/>
                          </a:solidFill>
                          <a:latin typeface="Cambria Math" panose="02040503050406030204" pitchFamily="18" charset="0"/>
                          <a:ea typeface="Cambria Math" panose="02040503050406030204" pitchFamily="18" charset="0"/>
                        </a:rPr>
                        <m:t>+</m:t>
                      </m:r>
                      <m:sSup>
                        <m:sSupPr>
                          <m:ctrlPr>
                            <a:rPr lang="en-US" altLang="zh-CN" sz="2400" b="1" i="1" smtClean="0">
                              <a:solidFill>
                                <a:schemeClr val="bg1"/>
                              </a:solidFill>
                              <a:latin typeface="Cambria Math" panose="02040503050406030204" pitchFamily="18" charset="0"/>
                              <a:ea typeface="Cambria Math" panose="02040503050406030204" pitchFamily="18" charset="0"/>
                            </a:rPr>
                          </m:ctrlPr>
                        </m:sSupPr>
                        <m:e>
                          <m:r>
                            <a:rPr lang="en-US" altLang="zh-CN" sz="2400" b="1" i="1" smtClean="0">
                              <a:solidFill>
                                <a:schemeClr val="bg1"/>
                              </a:solidFill>
                              <a:latin typeface="Cambria Math" panose="02040503050406030204" pitchFamily="18" charset="0"/>
                              <a:ea typeface="Cambria Math" panose="02040503050406030204" pitchFamily="18" charset="0"/>
                            </a:rPr>
                            <m:t>𝒉</m:t>
                          </m:r>
                        </m:e>
                        <m:sup>
                          <m:r>
                            <a:rPr lang="en-US" altLang="zh-CN" sz="2400" b="1" i="1" smtClean="0">
                              <a:solidFill>
                                <a:schemeClr val="bg1"/>
                              </a:solidFill>
                              <a:latin typeface="Cambria Math" panose="02040503050406030204" pitchFamily="18" charset="0"/>
                              <a:ea typeface="Cambria Math" panose="02040503050406030204" pitchFamily="18" charset="0"/>
                            </a:rPr>
                            <m:t>𝟐</m:t>
                          </m:r>
                        </m:sup>
                      </m:sSup>
                      <m:r>
                        <a:rPr lang="en-US" altLang="zh-CN" sz="2400" b="1" i="1">
                          <a:solidFill>
                            <a:schemeClr val="bg1"/>
                          </a:solidFill>
                          <a:latin typeface="Cambria Math" panose="02040503050406030204" pitchFamily="18" charset="0"/>
                          <a:ea typeface="Cambria Math" panose="02040503050406030204" pitchFamily="18" charset="0"/>
                        </a:rPr>
                        <m:t>𝒚</m:t>
                      </m:r>
                      <m:r>
                        <a:rPr lang="en-US" altLang="zh-CN" sz="2400" b="1" i="1">
                          <a:solidFill>
                            <a:schemeClr val="bg1"/>
                          </a:solidFill>
                          <a:latin typeface="Cambria Math" panose="02040503050406030204" pitchFamily="18" charset="0"/>
                          <a:ea typeface="Cambria Math" panose="02040503050406030204" pitchFamily="18" charset="0"/>
                        </a:rPr>
                        <m:t>"(</m:t>
                      </m:r>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r>
                        <a:rPr lang="en-US" altLang="zh-CN" sz="2400" b="1" i="1">
                          <a:solidFill>
                            <a:schemeClr val="bg1"/>
                          </a:solidFill>
                          <a:latin typeface="Cambria Math" panose="02040503050406030204" pitchFamily="18" charset="0"/>
                          <a:ea typeface="Cambria Math" panose="02040503050406030204" pitchFamily="18" charset="0"/>
                        </a:rPr>
                        <m:t>)+</m:t>
                      </m:r>
                      <m:r>
                        <a:rPr lang="en-US" altLang="zh-CN" sz="2400" b="1" i="1">
                          <a:solidFill>
                            <a:schemeClr val="bg1"/>
                          </a:solidFill>
                          <a:latin typeface="Cambria Math" panose="02040503050406030204" pitchFamily="18" charset="0"/>
                          <a:ea typeface="Cambria Math" panose="02040503050406030204" pitchFamily="18" charset="0"/>
                        </a:rPr>
                        <m:t>𝒐</m:t>
                      </m:r>
                      <m:r>
                        <a:rPr lang="en-US" altLang="zh-CN" sz="2400" b="1" i="1">
                          <a:solidFill>
                            <a:schemeClr val="bg1"/>
                          </a:solidFill>
                          <a:latin typeface="Cambria Math" panose="02040503050406030204" pitchFamily="18" charset="0"/>
                          <a:ea typeface="Cambria Math" panose="02040503050406030204" pitchFamily="18" charset="0"/>
                        </a:rPr>
                        <m:t>(</m:t>
                      </m:r>
                      <m:sSup>
                        <m:sSupPr>
                          <m:ctrlPr>
                            <a:rPr lang="en-US" altLang="zh-CN" sz="2400" b="1" i="1" smtClean="0">
                              <a:solidFill>
                                <a:schemeClr val="bg1"/>
                              </a:solidFill>
                              <a:latin typeface="Cambria Math" panose="02040503050406030204" pitchFamily="18" charset="0"/>
                              <a:ea typeface="Cambria Math" panose="02040503050406030204" pitchFamily="18" charset="0"/>
                            </a:rPr>
                          </m:ctrlPr>
                        </m:sSupPr>
                        <m:e>
                          <m:r>
                            <a:rPr lang="en-US" altLang="zh-CN" sz="2400" b="1" i="1" smtClean="0">
                              <a:solidFill>
                                <a:schemeClr val="bg1"/>
                              </a:solidFill>
                              <a:latin typeface="Cambria Math" panose="02040503050406030204" pitchFamily="18" charset="0"/>
                              <a:ea typeface="Cambria Math" panose="02040503050406030204" pitchFamily="18" charset="0"/>
                            </a:rPr>
                            <m:t>𝒉</m:t>
                          </m:r>
                        </m:e>
                        <m:sup>
                          <m:r>
                            <a:rPr lang="en-US" altLang="zh-CN" sz="2400" b="1" i="1" smtClean="0">
                              <a:solidFill>
                                <a:schemeClr val="bg1"/>
                              </a:solidFill>
                              <a:latin typeface="Cambria Math" panose="02040503050406030204" pitchFamily="18" charset="0"/>
                              <a:ea typeface="Cambria Math" panose="02040503050406030204" pitchFamily="18" charset="0"/>
                            </a:rPr>
                            <m:t>𝟐</m:t>
                          </m:r>
                        </m:sup>
                      </m:sSup>
                      <m:r>
                        <a:rPr lang="en-US" altLang="zh-CN" sz="2400" b="1" i="1">
                          <a:solidFill>
                            <a:schemeClr val="bg1"/>
                          </a:solidFill>
                          <a:latin typeface="Cambria Math" panose="02040503050406030204" pitchFamily="18" charset="0"/>
                          <a:ea typeface="Cambria Math" panose="02040503050406030204" pitchFamily="18" charset="0"/>
                        </a:rPr>
                        <m:t>)</m:t>
                      </m:r>
                    </m:oMath>
                  </m:oMathPara>
                </a14:m>
                <a:endParaRPr lang="en-US" altLang="zh-CN" sz="2400" b="1" dirty="0" smtClean="0">
                  <a:solidFill>
                    <a:schemeClr val="bg1"/>
                  </a:solidFill>
                  <a:latin typeface="全新硬笔行书简" panose="02010600040101010101" pitchFamily="2" charset="-122"/>
                  <a:ea typeface="Cambria Math" panose="02040503050406030204" pitchFamily="18" charset="0"/>
                </a:endParaRPr>
              </a:p>
              <a:p>
                <a:r>
                  <a:rPr lang="zh-CN" altLang="en-US" sz="2400" b="1" dirty="0">
                    <a:solidFill>
                      <a:schemeClr val="bg1"/>
                    </a:solidFill>
                    <a:latin typeface="全新硬笔行书简" panose="02010600040101010101" pitchFamily="2" charset="-122"/>
                    <a:ea typeface="全新硬笔行书简" panose="02010600040101010101" pitchFamily="2" charset="-122"/>
                  </a:rPr>
                  <a:t>记结果</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为</a:t>
                </a:r>
                <a14:m>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即</a:t>
                </a:r>
                <a14:m>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𝒚</m:t>
                    </m:r>
                    <m:d>
                      <m:dPr>
                        <m:ctrlPr>
                          <a:rPr lang="en-US" altLang="zh-CN" sz="2400" b="1" i="1">
                            <a:solidFill>
                              <a:schemeClr val="bg1"/>
                            </a:solidFill>
                            <a:latin typeface="Cambria Math" panose="02040503050406030204" pitchFamily="18" charset="0"/>
                            <a:ea typeface="Cambria Math" panose="02040503050406030204" pitchFamily="18" charset="0"/>
                          </a:rPr>
                        </m:ctrlPr>
                      </m:dPr>
                      <m:e>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e>
                    </m:d>
                    <m:r>
                      <a:rPr lang="en-US" altLang="zh-CN" sz="2400" b="1" i="1">
                        <a:solidFill>
                          <a:schemeClr val="bg1"/>
                        </a:solidFill>
                        <a:latin typeface="Cambria Math" panose="02040503050406030204" pitchFamily="18" charset="0"/>
                        <a:ea typeface="Cambria Math" panose="02040503050406030204" pitchFamily="18" charset="0"/>
                      </a:rPr>
                      <m:t>+</m:t>
                    </m:r>
                    <m:r>
                      <a:rPr lang="en-US" altLang="zh-CN" sz="2400" b="1" i="1">
                        <a:solidFill>
                          <a:schemeClr val="bg1"/>
                        </a:solidFill>
                        <a:latin typeface="Cambria Math" panose="02040503050406030204" pitchFamily="18" charset="0"/>
                        <a:ea typeface="Cambria Math" panose="02040503050406030204" pitchFamily="18" charset="0"/>
                      </a:rPr>
                      <m:t>𝒉</m:t>
                    </m:r>
                    <m:sSup>
                      <m:sSupPr>
                        <m:ctrlPr>
                          <a:rPr lang="en-US" altLang="zh-CN" sz="2400" b="1" i="1">
                            <a:solidFill>
                              <a:schemeClr val="bg1"/>
                            </a:solidFill>
                            <a:latin typeface="Cambria Math" panose="02040503050406030204" pitchFamily="18" charset="0"/>
                            <a:ea typeface="Cambria Math" panose="02040503050406030204" pitchFamily="18" charset="0"/>
                          </a:rPr>
                        </m:ctrlPr>
                      </m:sSupPr>
                      <m:e>
                        <m:r>
                          <a:rPr lang="en-US" altLang="zh-CN" sz="2400" b="1" i="1">
                            <a:solidFill>
                              <a:schemeClr val="bg1"/>
                            </a:solidFill>
                            <a:latin typeface="Cambria Math" panose="02040503050406030204" pitchFamily="18" charset="0"/>
                            <a:ea typeface="Cambria Math" panose="02040503050406030204" pitchFamily="18" charset="0"/>
                          </a:rPr>
                          <m:t>𝒚</m:t>
                        </m:r>
                      </m:e>
                      <m:sup>
                        <m:r>
                          <a:rPr lang="en-US" altLang="zh-CN" sz="2400" b="1" i="1">
                            <a:solidFill>
                              <a:schemeClr val="bg1"/>
                            </a:solidFill>
                            <a:latin typeface="Cambria Math" panose="02040503050406030204" pitchFamily="18" charset="0"/>
                            <a:ea typeface="Cambria Math" panose="02040503050406030204" pitchFamily="18" charset="0"/>
                          </a:rPr>
                          <m:t>′</m:t>
                        </m:r>
                      </m:sup>
                    </m:sSup>
                    <m:d>
                      <m:dPr>
                        <m:ctrlPr>
                          <a:rPr lang="en-US" altLang="zh-CN" sz="2400" b="1" i="1">
                            <a:solidFill>
                              <a:schemeClr val="bg1"/>
                            </a:solidFill>
                            <a:latin typeface="Cambria Math" panose="02040503050406030204" pitchFamily="18" charset="0"/>
                            <a:ea typeface="Cambria Math" panose="02040503050406030204" pitchFamily="18" charset="0"/>
                          </a:rPr>
                        </m:ctrlPr>
                      </m:dPr>
                      <m:e>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e>
                    </m:d>
                    <m:r>
                      <a:rPr lang="en-US" altLang="zh-CN" sz="2400" b="1" i="1">
                        <a:solidFill>
                          <a:schemeClr val="bg1"/>
                        </a:solidFill>
                        <a:latin typeface="Cambria Math" panose="02040503050406030204" pitchFamily="18" charset="0"/>
                        <a:ea typeface="Cambria Math" panose="02040503050406030204" pitchFamily="18" charset="0"/>
                      </a:rPr>
                      <m:t>+</m:t>
                    </m:r>
                    <m:sSup>
                      <m:sSupPr>
                        <m:ctrlPr>
                          <a:rPr lang="en-US" altLang="zh-CN" sz="2400" b="1" i="1">
                            <a:solidFill>
                              <a:schemeClr val="bg1"/>
                            </a:solidFill>
                            <a:latin typeface="Cambria Math" panose="02040503050406030204" pitchFamily="18" charset="0"/>
                            <a:ea typeface="Cambria Math" panose="02040503050406030204" pitchFamily="18" charset="0"/>
                          </a:rPr>
                        </m:ctrlPr>
                      </m:sSupPr>
                      <m:e>
                        <m:r>
                          <a:rPr lang="en-US" altLang="zh-CN" sz="2400" b="1" i="1">
                            <a:solidFill>
                              <a:schemeClr val="bg1"/>
                            </a:solidFill>
                            <a:latin typeface="Cambria Math" panose="02040503050406030204" pitchFamily="18" charset="0"/>
                            <a:ea typeface="Cambria Math" panose="02040503050406030204" pitchFamily="18" charset="0"/>
                          </a:rPr>
                          <m:t>𝒉</m:t>
                        </m:r>
                      </m:e>
                      <m:sup>
                        <m:r>
                          <a:rPr lang="en-US" altLang="zh-CN" sz="2400" b="1" i="1">
                            <a:solidFill>
                              <a:schemeClr val="bg1"/>
                            </a:solidFill>
                            <a:latin typeface="Cambria Math" panose="02040503050406030204" pitchFamily="18" charset="0"/>
                            <a:ea typeface="Cambria Math" panose="02040503050406030204" pitchFamily="18" charset="0"/>
                          </a:rPr>
                          <m:t>𝟐</m:t>
                        </m:r>
                      </m:sup>
                    </m:sSup>
                    <m:r>
                      <a:rPr lang="en-US" altLang="zh-CN" sz="2400" b="1" i="1">
                        <a:solidFill>
                          <a:schemeClr val="bg1"/>
                        </a:solidFill>
                        <a:latin typeface="Cambria Math" panose="02040503050406030204" pitchFamily="18" charset="0"/>
                        <a:ea typeface="Cambria Math" panose="02040503050406030204" pitchFamily="18" charset="0"/>
                      </a:rPr>
                      <m:t>𝒚</m:t>
                    </m:r>
                    <m:r>
                      <a:rPr lang="en-US" altLang="zh-CN" sz="2400" b="1" i="1" smtClean="0">
                        <a:solidFill>
                          <a:schemeClr val="bg1"/>
                        </a:solidFill>
                        <a:latin typeface="Cambria Math" panose="02040503050406030204" pitchFamily="18" charset="0"/>
                        <a:ea typeface="Cambria Math" panose="02040503050406030204" pitchFamily="18" charset="0"/>
                      </a:rPr>
                      <m:t>"</m:t>
                    </m:r>
                    <m:r>
                      <a:rPr lang="en-US" altLang="zh-CN" sz="2400" b="1" i="1">
                        <a:solidFill>
                          <a:schemeClr val="bg1"/>
                        </a:solidFill>
                        <a:latin typeface="Cambria Math" panose="02040503050406030204" pitchFamily="18" charset="0"/>
                        <a:ea typeface="Cambria Math" panose="02040503050406030204" pitchFamily="18" charset="0"/>
                      </a:rPr>
                      <m:t>(</m:t>
                    </m:r>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r>
                      <a:rPr lang="en-US" altLang="zh-CN" sz="2400" b="1" i="1">
                        <a:solidFill>
                          <a:schemeClr val="bg1"/>
                        </a:solidFill>
                        <a:latin typeface="Cambria Math" panose="02040503050406030204" pitchFamily="18" charset="0"/>
                        <a:ea typeface="Cambria Math" panose="02040503050406030204" pitchFamily="18" charset="0"/>
                      </a:rPr>
                      <m:t>)+</m:t>
                    </m:r>
                    <m:r>
                      <a:rPr lang="en-US" altLang="zh-CN" sz="2400" b="1" i="1">
                        <a:solidFill>
                          <a:schemeClr val="bg1"/>
                        </a:solidFill>
                        <a:latin typeface="Cambria Math" panose="02040503050406030204" pitchFamily="18" charset="0"/>
                        <a:ea typeface="Cambria Math" panose="02040503050406030204" pitchFamily="18" charset="0"/>
                      </a:rPr>
                      <m:t>𝒐</m:t>
                    </m:r>
                    <m:r>
                      <a:rPr lang="en-US" altLang="zh-CN" sz="2400" b="1" i="1">
                        <a:solidFill>
                          <a:schemeClr val="bg1"/>
                        </a:solidFill>
                        <a:latin typeface="Cambria Math" panose="02040503050406030204" pitchFamily="18" charset="0"/>
                        <a:ea typeface="Cambria Math" panose="02040503050406030204" pitchFamily="18" charset="0"/>
                      </a:rPr>
                      <m:t>(</m:t>
                    </m:r>
                    <m:sSup>
                      <m:sSupPr>
                        <m:ctrlPr>
                          <a:rPr lang="en-US" altLang="zh-CN" sz="2400" b="1" i="1">
                            <a:solidFill>
                              <a:schemeClr val="bg1"/>
                            </a:solidFill>
                            <a:latin typeface="Cambria Math" panose="02040503050406030204" pitchFamily="18" charset="0"/>
                            <a:ea typeface="Cambria Math" panose="02040503050406030204" pitchFamily="18" charset="0"/>
                          </a:rPr>
                        </m:ctrlPr>
                      </m:sSupPr>
                      <m:e>
                        <m:r>
                          <a:rPr lang="en-US" altLang="zh-CN" sz="2400" b="1" i="1">
                            <a:solidFill>
                              <a:schemeClr val="bg1"/>
                            </a:solidFill>
                            <a:latin typeface="Cambria Math" panose="02040503050406030204" pitchFamily="18" charset="0"/>
                            <a:ea typeface="Cambria Math" panose="02040503050406030204" pitchFamily="18" charset="0"/>
                          </a:rPr>
                          <m:t>𝒉</m:t>
                        </m:r>
                      </m:e>
                      <m:sup>
                        <m:r>
                          <a:rPr lang="en-US" altLang="zh-CN" sz="2400" b="1" i="1">
                            <a:solidFill>
                              <a:schemeClr val="bg1"/>
                            </a:solidFill>
                            <a:latin typeface="Cambria Math" panose="02040503050406030204" pitchFamily="18" charset="0"/>
                            <a:ea typeface="Cambria Math" panose="02040503050406030204" pitchFamily="18" charset="0"/>
                          </a:rPr>
                          <m:t>𝟐</m:t>
                        </m:r>
                      </m:sup>
                    </m:sSup>
                    <m:r>
                      <a:rPr lang="en-US" altLang="zh-CN" sz="2400" b="1" i="1">
                        <a:solidFill>
                          <a:schemeClr val="bg1"/>
                        </a:solidFill>
                        <a:latin typeface="Cambria Math" panose="02040503050406030204" pitchFamily="18" charset="0"/>
                        <a:ea typeface="Cambria Math" panose="02040503050406030204" pitchFamily="18" charset="0"/>
                      </a:rPr>
                      <m:t>)</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另一方面，</a:t>
                </a:r>
                <a14:m>
                  <m:oMath xmlns:m="http://schemas.openxmlformats.org/officeDocument/2006/math">
                    <m:r>
                      <a:rPr lang="en-US" altLang="zh-CN" sz="2400" b="1" i="1">
                        <a:solidFill>
                          <a:schemeClr val="bg1"/>
                        </a:solidFill>
                        <a:latin typeface="Cambria Math" panose="02040503050406030204" pitchFamily="18" charset="0"/>
                        <a:ea typeface="全新硬笔行书简" panose="02010600040101010101" pitchFamily="2" charset="-122"/>
                      </a:rPr>
                      <m:t>𝒚</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e>
                    </m:d>
                  </m:oMath>
                </a14:m>
                <a:r>
                  <a:rPr lang="en-US" altLang="zh-CN" sz="2400" b="1" dirty="0" smtClean="0">
                    <a:solidFill>
                      <a:schemeClr val="bg1"/>
                    </a:solidFill>
                    <a:latin typeface="全新硬笔行书简" panose="02010600040101010101" pitchFamily="2" charset="-122"/>
                    <a:ea typeface="Cambria Math" panose="02040503050406030204" pitchFamily="18" charset="0"/>
                  </a:rPr>
                  <a:t>=</a:t>
                </a:r>
                <a:r>
                  <a:rPr lang="en-US" altLang="zh-CN" sz="2400" b="1" dirty="0">
                    <a:solidFill>
                      <a:schemeClr val="bg1"/>
                    </a:solidFill>
                    <a:ea typeface="全新硬笔行书简" panose="02010600040101010101" pitchFamily="2" charset="-122"/>
                  </a:rPr>
                  <a:t> </a:t>
                </a:r>
                <a14:m>
                  <m:oMath xmlns:m="http://schemas.openxmlformats.org/officeDocument/2006/math">
                    <m:r>
                      <a:rPr lang="en-US" altLang="zh-CN" sz="2400" b="1" i="1">
                        <a:solidFill>
                          <a:schemeClr val="bg1"/>
                        </a:solidFill>
                        <a:latin typeface="Cambria Math" panose="02040503050406030204" pitchFamily="18" charset="0"/>
                        <a:ea typeface="全新硬笔行书简" panose="02010600040101010101" pitchFamily="2" charset="-122"/>
                      </a:rPr>
                      <m:t>𝒚</m:t>
                    </m:r>
                    <m:d>
                      <m:dPr>
                        <m:ctrlPr>
                          <a:rPr lang="en-US" altLang="zh-CN" sz="2400" b="1" i="1">
                            <a:solidFill>
                              <a:schemeClr val="bg1"/>
                            </a:solidFill>
                            <a:latin typeface="Cambria Math" panose="02040503050406030204" pitchFamily="18" charset="0"/>
                            <a:ea typeface="Cambria Math" panose="02040503050406030204" pitchFamily="18" charset="0"/>
                          </a:rPr>
                        </m:ctrlPr>
                      </m:dPr>
                      <m:e>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e>
                    </m:d>
                    <m:r>
                      <a:rPr lang="en-US" altLang="zh-CN" sz="2400" b="1" i="1">
                        <a:solidFill>
                          <a:schemeClr val="bg1"/>
                        </a:solidFill>
                        <a:latin typeface="Cambria Math" panose="02040503050406030204" pitchFamily="18" charset="0"/>
                        <a:ea typeface="Cambria Math" panose="02040503050406030204" pitchFamily="18" charset="0"/>
                      </a:rPr>
                      <m:t>+</m:t>
                    </m:r>
                    <m:r>
                      <a:rPr lang="en-US" altLang="zh-CN" sz="2400" b="1" i="1">
                        <a:solidFill>
                          <a:schemeClr val="bg1"/>
                        </a:solidFill>
                        <a:latin typeface="Cambria Math" panose="02040503050406030204" pitchFamily="18" charset="0"/>
                        <a:ea typeface="Cambria Math" panose="02040503050406030204" pitchFamily="18" charset="0"/>
                      </a:rPr>
                      <m:t>𝒉</m:t>
                    </m:r>
                    <m:sSup>
                      <m:sSupPr>
                        <m:ctrlPr>
                          <a:rPr lang="en-US" altLang="zh-CN" sz="2400" b="1" i="1">
                            <a:solidFill>
                              <a:schemeClr val="bg1"/>
                            </a:solidFill>
                            <a:latin typeface="Cambria Math" panose="02040503050406030204" pitchFamily="18" charset="0"/>
                            <a:ea typeface="Cambria Math" panose="02040503050406030204" pitchFamily="18" charset="0"/>
                          </a:rPr>
                        </m:ctrlPr>
                      </m:sSupPr>
                      <m:e>
                        <m:r>
                          <a:rPr lang="en-US" altLang="zh-CN" sz="2400" b="1" i="1">
                            <a:solidFill>
                              <a:schemeClr val="bg1"/>
                            </a:solidFill>
                            <a:latin typeface="Cambria Math" panose="02040503050406030204" pitchFamily="18" charset="0"/>
                            <a:ea typeface="Cambria Math" panose="02040503050406030204" pitchFamily="18" charset="0"/>
                          </a:rPr>
                          <m:t>𝒚</m:t>
                        </m:r>
                      </m:e>
                      <m:sup>
                        <m:r>
                          <a:rPr lang="en-US" altLang="zh-CN" sz="2400" b="1" i="1">
                            <a:solidFill>
                              <a:schemeClr val="bg1"/>
                            </a:solidFill>
                            <a:latin typeface="Cambria Math" panose="02040503050406030204" pitchFamily="18" charset="0"/>
                            <a:ea typeface="Cambria Math" panose="02040503050406030204" pitchFamily="18" charset="0"/>
                          </a:rPr>
                          <m:t>′</m:t>
                        </m:r>
                      </m:sup>
                    </m:sSup>
                    <m:d>
                      <m:dPr>
                        <m:ctrlPr>
                          <a:rPr lang="en-US" altLang="zh-CN" sz="2400" b="1" i="1">
                            <a:solidFill>
                              <a:schemeClr val="bg1"/>
                            </a:solidFill>
                            <a:latin typeface="Cambria Math" panose="02040503050406030204" pitchFamily="18" charset="0"/>
                            <a:ea typeface="Cambria Math" panose="02040503050406030204" pitchFamily="18" charset="0"/>
                          </a:rPr>
                        </m:ctrlPr>
                      </m:dPr>
                      <m:e>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e>
                    </m:d>
                    <m:r>
                      <a:rPr lang="en-US" altLang="zh-CN" sz="2400" b="1" i="1">
                        <a:solidFill>
                          <a:schemeClr val="bg1"/>
                        </a:solidFill>
                        <a:latin typeface="Cambria Math" panose="02040503050406030204" pitchFamily="18" charset="0"/>
                        <a:ea typeface="Cambria Math" panose="02040503050406030204" pitchFamily="18" charset="0"/>
                      </a:rPr>
                      <m:t>+</m:t>
                    </m:r>
                    <m:f>
                      <m:fPr>
                        <m:ctrlPr>
                          <a:rPr lang="en-US" altLang="zh-CN" sz="2400" b="1" i="1" smtClean="0">
                            <a:solidFill>
                              <a:schemeClr val="bg1"/>
                            </a:solidFill>
                            <a:latin typeface="Cambria Math" panose="02040503050406030204" pitchFamily="18" charset="0"/>
                            <a:ea typeface="Cambria Math" panose="02040503050406030204" pitchFamily="18" charset="0"/>
                          </a:rPr>
                        </m:ctrlPr>
                      </m:fPr>
                      <m:num>
                        <m:sSup>
                          <m:sSupPr>
                            <m:ctrlPr>
                              <a:rPr lang="en-US" altLang="zh-CN" sz="2400" b="1" i="1">
                                <a:solidFill>
                                  <a:schemeClr val="bg1"/>
                                </a:solidFill>
                                <a:latin typeface="Cambria Math" panose="02040503050406030204" pitchFamily="18" charset="0"/>
                                <a:ea typeface="Cambria Math" panose="02040503050406030204" pitchFamily="18" charset="0"/>
                              </a:rPr>
                            </m:ctrlPr>
                          </m:sSupPr>
                          <m:e>
                            <m:r>
                              <a:rPr lang="en-US" altLang="zh-CN" sz="2400" b="1" i="1">
                                <a:solidFill>
                                  <a:schemeClr val="bg1"/>
                                </a:solidFill>
                                <a:latin typeface="Cambria Math" panose="02040503050406030204" pitchFamily="18" charset="0"/>
                                <a:ea typeface="Cambria Math" panose="02040503050406030204" pitchFamily="18" charset="0"/>
                              </a:rPr>
                              <m:t>𝒉</m:t>
                            </m:r>
                          </m:e>
                          <m:sup>
                            <m:r>
                              <a:rPr lang="en-US" altLang="zh-CN" sz="2400" b="1" i="1">
                                <a:solidFill>
                                  <a:schemeClr val="bg1"/>
                                </a:solidFill>
                                <a:latin typeface="Cambria Math" panose="02040503050406030204" pitchFamily="18" charset="0"/>
                                <a:ea typeface="Cambria Math" panose="02040503050406030204" pitchFamily="18" charset="0"/>
                              </a:rPr>
                              <m:t>𝟐</m:t>
                            </m:r>
                          </m:sup>
                        </m:sSup>
                      </m:num>
                      <m:den>
                        <m:r>
                          <a:rPr lang="en-US" altLang="zh-CN" sz="2400" b="1" i="1">
                            <a:solidFill>
                              <a:schemeClr val="bg1"/>
                            </a:solidFill>
                            <a:latin typeface="Cambria Math" panose="02040503050406030204" pitchFamily="18" charset="0"/>
                            <a:ea typeface="Cambria Math" panose="02040503050406030204" pitchFamily="18" charset="0"/>
                          </a:rPr>
                          <m:t>2</m:t>
                        </m:r>
                      </m:den>
                    </m:f>
                    <m:r>
                      <a:rPr lang="en-US" altLang="zh-CN" sz="2400" b="1" i="1">
                        <a:solidFill>
                          <a:schemeClr val="bg1"/>
                        </a:solidFill>
                        <a:latin typeface="Cambria Math" panose="02040503050406030204" pitchFamily="18" charset="0"/>
                        <a:ea typeface="Cambria Math" panose="02040503050406030204" pitchFamily="18" charset="0"/>
                      </a:rPr>
                      <m:t>𝒚</m:t>
                    </m:r>
                    <m:r>
                      <a:rPr lang="en-US" altLang="zh-CN" sz="2400" b="1" i="1" smtClean="0">
                        <a:solidFill>
                          <a:schemeClr val="bg1"/>
                        </a:solidFill>
                        <a:latin typeface="Cambria Math" panose="02040503050406030204" pitchFamily="18" charset="0"/>
                        <a:ea typeface="Cambria Math" panose="02040503050406030204" pitchFamily="18" charset="0"/>
                      </a:rPr>
                      <m:t>"</m:t>
                    </m:r>
                    <m:r>
                      <a:rPr lang="en-US" altLang="zh-CN" sz="2400" b="1" i="1">
                        <a:solidFill>
                          <a:schemeClr val="bg1"/>
                        </a:solidFill>
                        <a:latin typeface="Cambria Math" panose="02040503050406030204" pitchFamily="18" charset="0"/>
                        <a:ea typeface="Cambria Math" panose="02040503050406030204" pitchFamily="18" charset="0"/>
                      </a:rPr>
                      <m:t>(</m:t>
                    </m:r>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r>
                      <a:rPr lang="en-US" altLang="zh-CN" sz="2400" b="1" i="1">
                        <a:solidFill>
                          <a:schemeClr val="bg1"/>
                        </a:solidFill>
                        <a:latin typeface="Cambria Math" panose="02040503050406030204" pitchFamily="18" charset="0"/>
                        <a:ea typeface="Cambria Math" panose="02040503050406030204" pitchFamily="18" charset="0"/>
                      </a:rPr>
                      <m:t>)+</m:t>
                    </m:r>
                    <m:r>
                      <a:rPr lang="en-US" altLang="zh-CN" sz="2400" b="1" i="1">
                        <a:solidFill>
                          <a:schemeClr val="bg1"/>
                        </a:solidFill>
                        <a:latin typeface="Cambria Math" panose="02040503050406030204" pitchFamily="18" charset="0"/>
                        <a:ea typeface="Cambria Math" panose="02040503050406030204" pitchFamily="18" charset="0"/>
                      </a:rPr>
                      <m:t>𝒐</m:t>
                    </m:r>
                    <m:r>
                      <a:rPr lang="en-US" altLang="zh-CN" sz="2400" b="1" i="1">
                        <a:solidFill>
                          <a:schemeClr val="bg1"/>
                        </a:solidFill>
                        <a:latin typeface="Cambria Math" panose="02040503050406030204" pitchFamily="18" charset="0"/>
                        <a:ea typeface="Cambria Math" panose="02040503050406030204" pitchFamily="18" charset="0"/>
                      </a:rPr>
                      <m:t>(</m:t>
                    </m:r>
                    <m:sSup>
                      <m:sSupPr>
                        <m:ctrlPr>
                          <a:rPr lang="en-US" altLang="zh-CN" sz="2400" b="1" i="1">
                            <a:solidFill>
                              <a:schemeClr val="bg1"/>
                            </a:solidFill>
                            <a:latin typeface="Cambria Math" panose="02040503050406030204" pitchFamily="18" charset="0"/>
                            <a:ea typeface="Cambria Math" panose="02040503050406030204" pitchFamily="18" charset="0"/>
                          </a:rPr>
                        </m:ctrlPr>
                      </m:sSupPr>
                      <m:e>
                        <m:r>
                          <a:rPr lang="en-US" altLang="zh-CN" sz="2400" b="1" i="1">
                            <a:solidFill>
                              <a:schemeClr val="bg1"/>
                            </a:solidFill>
                            <a:latin typeface="Cambria Math" panose="02040503050406030204" pitchFamily="18" charset="0"/>
                            <a:ea typeface="Cambria Math" panose="02040503050406030204" pitchFamily="18" charset="0"/>
                          </a:rPr>
                          <m:t>𝒉</m:t>
                        </m:r>
                      </m:e>
                      <m:sup>
                        <m:r>
                          <a:rPr lang="en-US" altLang="zh-CN" sz="2400" b="1" i="1">
                            <a:solidFill>
                              <a:schemeClr val="bg1"/>
                            </a:solidFill>
                            <a:latin typeface="Cambria Math" panose="02040503050406030204" pitchFamily="18" charset="0"/>
                            <a:ea typeface="Cambria Math" panose="02040503050406030204" pitchFamily="18" charset="0"/>
                          </a:rPr>
                          <m:t>𝟐</m:t>
                        </m:r>
                      </m:sup>
                    </m:sSup>
                    <m:r>
                      <a:rPr lang="en-US" altLang="zh-CN" sz="2400" b="1" i="1">
                        <a:solidFill>
                          <a:schemeClr val="bg1"/>
                        </a:solidFill>
                        <a:latin typeface="Cambria Math" panose="02040503050406030204" pitchFamily="18" charset="0"/>
                        <a:ea typeface="Cambria Math" panose="02040503050406030204" pitchFamily="18" charset="0"/>
                      </a:rPr>
                      <m:t>)</m:t>
                    </m:r>
                  </m:oMath>
                </a14:m>
                <a:r>
                  <a:rPr lang="zh-CN" altLang="en-US" sz="2400" b="1" dirty="0" smtClean="0">
                    <a:solidFill>
                      <a:schemeClr val="bg1"/>
                    </a:solidFill>
                    <a:latin typeface="全新硬笔行书简" panose="02010600040101010101" pitchFamily="2" charset="-122"/>
                    <a:ea typeface="Cambria Math" panose="02040503050406030204" pitchFamily="18" charset="0"/>
                  </a:rPr>
                  <a:t>，</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从而，</a:t>
                </a:r>
                <a14:m>
                  <m:oMath xmlns:m="http://schemas.openxmlformats.org/officeDocument/2006/math">
                    <m:r>
                      <a:rPr lang="en-US" altLang="zh-CN" sz="2400" b="1" i="1">
                        <a:solidFill>
                          <a:schemeClr val="bg1"/>
                        </a:solidFill>
                        <a:latin typeface="Cambria Math" panose="02040503050406030204" pitchFamily="18" charset="0"/>
                        <a:ea typeface="全新硬笔行书简" panose="02010600040101010101" pitchFamily="2" charset="-122"/>
                      </a:rPr>
                      <m:t>𝒚</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e>
                    </m:d>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m:t>
                    </m:r>
                    <m:f>
                      <m:fPr>
                        <m:ctrlPr>
                          <a:rPr lang="en-US" altLang="zh-CN" sz="2400" b="1" i="1">
                            <a:solidFill>
                              <a:schemeClr val="bg1"/>
                            </a:solidFill>
                            <a:latin typeface="Cambria Math" panose="02040503050406030204" pitchFamily="18" charset="0"/>
                            <a:ea typeface="Cambria Math" panose="02040503050406030204" pitchFamily="18" charset="0"/>
                          </a:rPr>
                        </m:ctrlPr>
                      </m:fPr>
                      <m:num>
                        <m:sSup>
                          <m:sSupPr>
                            <m:ctrlPr>
                              <a:rPr lang="en-US" altLang="zh-CN" sz="2400" b="1" i="1">
                                <a:solidFill>
                                  <a:schemeClr val="bg1"/>
                                </a:solidFill>
                                <a:latin typeface="Cambria Math" panose="02040503050406030204" pitchFamily="18" charset="0"/>
                                <a:ea typeface="Cambria Math" panose="02040503050406030204" pitchFamily="18" charset="0"/>
                              </a:rPr>
                            </m:ctrlPr>
                          </m:sSupPr>
                          <m:e>
                            <m:r>
                              <a:rPr lang="en-US" altLang="zh-CN" sz="2400" b="1" i="1">
                                <a:solidFill>
                                  <a:schemeClr val="bg1"/>
                                </a:solidFill>
                                <a:latin typeface="Cambria Math" panose="02040503050406030204" pitchFamily="18" charset="0"/>
                                <a:ea typeface="Cambria Math" panose="02040503050406030204" pitchFamily="18" charset="0"/>
                              </a:rPr>
                              <m:t>𝒉</m:t>
                            </m:r>
                          </m:e>
                          <m:sup>
                            <m:r>
                              <a:rPr lang="en-US" altLang="zh-CN" sz="2400" b="1" i="1">
                                <a:solidFill>
                                  <a:schemeClr val="bg1"/>
                                </a:solidFill>
                                <a:latin typeface="Cambria Math" panose="02040503050406030204" pitchFamily="18" charset="0"/>
                                <a:ea typeface="Cambria Math" panose="02040503050406030204" pitchFamily="18" charset="0"/>
                              </a:rPr>
                              <m:t>𝟐</m:t>
                            </m:r>
                          </m:sup>
                        </m:sSup>
                      </m:num>
                      <m:den>
                        <m:r>
                          <a:rPr lang="en-US" altLang="zh-CN" sz="2400" b="1" i="1">
                            <a:solidFill>
                              <a:schemeClr val="bg1"/>
                            </a:solidFill>
                            <a:latin typeface="Cambria Math" panose="02040503050406030204" pitchFamily="18" charset="0"/>
                            <a:ea typeface="Cambria Math" panose="02040503050406030204" pitchFamily="18" charset="0"/>
                          </a:rPr>
                          <m:t>2</m:t>
                        </m:r>
                        <m:r>
                          <a:rPr lang="en-US" altLang="zh-CN" sz="2400" b="1" i="1" smtClean="0">
                            <a:solidFill>
                              <a:schemeClr val="bg1"/>
                            </a:solidFill>
                            <a:latin typeface="Cambria Math" panose="02040503050406030204" pitchFamily="18" charset="0"/>
                            <a:ea typeface="Cambria Math" panose="02040503050406030204" pitchFamily="18" charset="0"/>
                          </a:rPr>
                          <m:t>!</m:t>
                        </m:r>
                      </m:den>
                    </m:f>
                    <m:r>
                      <a:rPr lang="en-US" altLang="zh-CN" sz="2400" b="1" i="1">
                        <a:solidFill>
                          <a:schemeClr val="bg1"/>
                        </a:solidFill>
                        <a:latin typeface="Cambria Math" panose="02040503050406030204" pitchFamily="18" charset="0"/>
                        <a:ea typeface="Cambria Math" panose="02040503050406030204" pitchFamily="18" charset="0"/>
                      </a:rPr>
                      <m:t>𝒚</m:t>
                    </m:r>
                    <m:r>
                      <a:rPr lang="en-US" altLang="zh-CN" sz="2400" b="1" i="1">
                        <a:solidFill>
                          <a:schemeClr val="bg1"/>
                        </a:solidFill>
                        <a:latin typeface="Cambria Math" panose="02040503050406030204" pitchFamily="18" charset="0"/>
                        <a:ea typeface="Cambria Math" panose="02040503050406030204" pitchFamily="18" charset="0"/>
                      </a:rPr>
                      <m:t>“(</m:t>
                    </m:r>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r>
                      <a:rPr lang="en-US" altLang="zh-CN" sz="2400" b="1" i="1">
                        <a:solidFill>
                          <a:schemeClr val="bg1"/>
                        </a:solidFill>
                        <a:latin typeface="Cambria Math" panose="02040503050406030204" pitchFamily="18" charset="0"/>
                        <a:ea typeface="Cambria Math" panose="02040503050406030204" pitchFamily="18" charset="0"/>
                      </a:rPr>
                      <m:t>)+</m:t>
                    </m:r>
                  </m:oMath>
                </a14:m>
                <a:r>
                  <a:rPr lang="en-US" altLang="zh-CN" sz="2400" b="1" dirty="0">
                    <a:solidFill>
                      <a:schemeClr val="bg1"/>
                    </a:solidFill>
                    <a:ea typeface="Cambria Math" panose="02040503050406030204" pitchFamily="18" charset="0"/>
                  </a:rPr>
                  <a:t> </a:t>
                </a:r>
                <a14:m>
                  <m:oMath xmlns:m="http://schemas.openxmlformats.org/officeDocument/2006/math">
                    <m:r>
                      <a:rPr lang="en-US" altLang="zh-CN" sz="2400" b="1" i="1">
                        <a:solidFill>
                          <a:schemeClr val="bg1"/>
                        </a:solidFill>
                        <a:latin typeface="Cambria Math" panose="02040503050406030204" pitchFamily="18" charset="0"/>
                        <a:ea typeface="Cambria Math" panose="02040503050406030204" pitchFamily="18" charset="0"/>
                      </a:rPr>
                      <m:t>𝒐</m:t>
                    </m:r>
                    <m:r>
                      <a:rPr lang="en-US" altLang="zh-CN" sz="2400" b="1" i="1">
                        <a:solidFill>
                          <a:schemeClr val="bg1"/>
                        </a:solidFill>
                        <a:latin typeface="Cambria Math" panose="02040503050406030204" pitchFamily="18" charset="0"/>
                        <a:ea typeface="Cambria Math" panose="02040503050406030204" pitchFamily="18" charset="0"/>
                      </a:rPr>
                      <m:t>(</m:t>
                    </m:r>
                    <m:sSup>
                      <m:sSupPr>
                        <m:ctrlPr>
                          <a:rPr lang="en-US" altLang="zh-CN" sz="2400" b="1" i="1">
                            <a:solidFill>
                              <a:schemeClr val="bg1"/>
                            </a:solidFill>
                            <a:latin typeface="Cambria Math" panose="02040503050406030204" pitchFamily="18" charset="0"/>
                            <a:ea typeface="Cambria Math" panose="02040503050406030204" pitchFamily="18" charset="0"/>
                          </a:rPr>
                        </m:ctrlPr>
                      </m:sSupPr>
                      <m:e>
                        <m:r>
                          <a:rPr lang="en-US" altLang="zh-CN" sz="2400" b="1" i="1">
                            <a:solidFill>
                              <a:schemeClr val="bg1"/>
                            </a:solidFill>
                            <a:latin typeface="Cambria Math" panose="02040503050406030204" pitchFamily="18" charset="0"/>
                            <a:ea typeface="Cambria Math" panose="02040503050406030204" pitchFamily="18" charset="0"/>
                          </a:rPr>
                          <m:t>𝒉</m:t>
                        </m:r>
                      </m:e>
                      <m:sup>
                        <m:r>
                          <a:rPr lang="en-US" altLang="zh-CN" sz="2400" b="1" i="1">
                            <a:solidFill>
                              <a:schemeClr val="bg1"/>
                            </a:solidFill>
                            <a:latin typeface="Cambria Math" panose="02040503050406030204" pitchFamily="18" charset="0"/>
                            <a:ea typeface="Cambria Math" panose="02040503050406030204" pitchFamily="18" charset="0"/>
                          </a:rPr>
                          <m:t>𝟐</m:t>
                        </m:r>
                      </m:sup>
                    </m:sSup>
                    <m:r>
                      <a:rPr lang="en-US" altLang="zh-CN" sz="2400" b="1" i="1">
                        <a:solidFill>
                          <a:schemeClr val="bg1"/>
                        </a:solidFill>
                        <a:latin typeface="Cambria Math" panose="02040503050406030204" pitchFamily="18" charset="0"/>
                        <a:ea typeface="Cambria Math" panose="02040503050406030204" pitchFamily="18" charset="0"/>
                      </a:rPr>
                      <m:t>)</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可见，隐式欧拉格式精度是一阶的，其局部误差主项系数</a:t>
                </a:r>
                <a14:m>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rPr>
                      <m:t>𝑪</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oMath>
                </a14:m>
                <a:r>
                  <a:rPr lang="en-US" altLang="zh-CN" sz="2400" b="1" dirty="0" smtClean="0">
                    <a:solidFill>
                      <a:schemeClr val="bg1"/>
                    </a:solidFill>
                    <a:latin typeface="全新硬笔行书简" panose="02010600040101010101" pitchFamily="2" charset="-122"/>
                    <a:ea typeface="全新硬笔行书简" panose="02010600040101010101" pitchFamily="2" charset="-122"/>
                  </a:rPr>
                  <a:t>.</a:t>
                </a:r>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endParaRPr lang="zh-CN" altLang="en-US" sz="2400" b="1" dirty="0">
                  <a:solidFill>
                    <a:schemeClr val="bg1"/>
                  </a:solidFill>
                  <a:latin typeface="全新硬笔行书简" panose="02010600040101010101" pitchFamily="2" charset="-122"/>
                  <a:ea typeface="全新硬笔行书简" panose="02010600040101010101" pitchFamily="2" charset="-122"/>
                </a:endParaRPr>
              </a:p>
              <a:p>
                <a:endParaRPr lang="zh-CN" altLang="en-US" sz="2400" b="1" dirty="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457202" y="1219258"/>
                <a:ext cx="8115195" cy="5638742"/>
              </a:xfrm>
              <a:blipFill>
                <a:blip r:embed="rId3"/>
                <a:stretch>
                  <a:fillRect l="-1127" t="-1514" r="-488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543874101"/>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0" y="304792"/>
                <a:ext cx="9296276" cy="6629316"/>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1.5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两步欧拉格式</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改用中心差商公式</a:t>
                </a:r>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sSup>
                        <m:sSupPr>
                          <m:ctrlPr>
                            <a:rPr lang="en-US" altLang="zh-CN" sz="2400" b="1" i="1">
                              <a:solidFill>
                                <a:schemeClr val="bg1"/>
                              </a:solidFill>
                              <a:latin typeface="Cambria Math" panose="02040503050406030204" pitchFamily="18" charset="0"/>
                              <a:ea typeface="全新硬笔行书简" panose="02010600040101010101" pitchFamily="2" charset="-122"/>
                            </a:rPr>
                          </m:ctrlPr>
                        </m:sSupPr>
                        <m:e>
                          <m:r>
                            <a:rPr lang="en-US" altLang="zh-CN" sz="2400" b="1" i="1">
                              <a:solidFill>
                                <a:schemeClr val="bg1"/>
                              </a:solidFill>
                              <a:latin typeface="Cambria Math" panose="02040503050406030204" pitchFamily="18" charset="0"/>
                              <a:ea typeface="全新硬笔行书简" panose="02010600040101010101" pitchFamily="2" charset="-122"/>
                            </a:rPr>
                            <m:t>𝒚</m:t>
                          </m:r>
                        </m:e>
                        <m:sup>
                          <m:r>
                            <a:rPr lang="en-US" altLang="zh-CN" sz="2400" b="1" i="1">
                              <a:solidFill>
                                <a:schemeClr val="bg1"/>
                              </a:solidFill>
                              <a:latin typeface="Cambria Math" panose="02040503050406030204" pitchFamily="18" charset="0"/>
                              <a:ea typeface="全新硬笔行书简" panose="02010600040101010101" pitchFamily="2" charset="-122"/>
                            </a:rPr>
                            <m:t>′</m:t>
                          </m:r>
                        </m:sup>
                      </m:sSup>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e>
                      </m:d>
                      <m:r>
                        <a:rPr lang="en-US" altLang="zh-CN" sz="2400" b="1" i="1">
                          <a:solidFill>
                            <a:schemeClr val="bg1"/>
                          </a:solidFill>
                          <a:latin typeface="Cambria Math" panose="02040503050406030204" pitchFamily="18" charset="0"/>
                          <a:ea typeface="Cambria Math" panose="02040503050406030204" pitchFamily="18" charset="0"/>
                        </a:rPr>
                        <m:t>≈</m:t>
                      </m:r>
                      <m:f>
                        <m:fPr>
                          <m:ctrlPr>
                            <a:rPr lang="en-US" altLang="zh-CN" sz="2400" b="1" i="1">
                              <a:solidFill>
                                <a:schemeClr val="bg1"/>
                              </a:solidFill>
                              <a:latin typeface="Cambria Math" panose="02040503050406030204" pitchFamily="18" charset="0"/>
                              <a:ea typeface="全新硬笔行书简" panose="02010600040101010101" pitchFamily="2" charset="-122"/>
                            </a:rPr>
                          </m:ctrlPr>
                        </m:fPr>
                        <m:num>
                          <m:r>
                            <a:rPr lang="en-US" altLang="zh-CN" sz="2400" b="1" i="1">
                              <a:solidFill>
                                <a:schemeClr val="bg1"/>
                              </a:solidFill>
                              <a:latin typeface="Cambria Math" panose="02040503050406030204" pitchFamily="18" charset="0"/>
                              <a:ea typeface="全新硬笔行书简" panose="02010600040101010101" pitchFamily="2" charset="-122"/>
                            </a:rPr>
                            <m:t>𝒚</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e>
                          </m:d>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𝒚</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1</m:t>
                                  </m:r>
                                </m:sub>
                              </m:sSub>
                            </m:e>
                          </m:d>
                        </m:num>
                        <m:den>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1</m:t>
                              </m:r>
                            </m:sub>
                          </m:sSub>
                        </m:den>
                      </m:f>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𝟐</m:t>
                      </m:r>
                      <m:r>
                        <a:rPr lang="en-US" altLang="zh-CN" sz="2400" b="1" i="1" smtClean="0">
                          <a:solidFill>
                            <a:schemeClr val="bg1"/>
                          </a:solidFill>
                          <a:latin typeface="Cambria Math" panose="02040503050406030204" pitchFamily="18" charset="0"/>
                          <a:ea typeface="全新硬笔行书简" panose="02010600040101010101" pitchFamily="2" charset="-122"/>
                        </a:rPr>
                        <m:t>𝒉</m:t>
                      </m:r>
                      <m:r>
                        <a:rPr lang="en-US" altLang="zh-CN" sz="2400" b="1" i="1" smtClean="0">
                          <a:solidFill>
                            <a:schemeClr val="bg1"/>
                          </a:solidFill>
                          <a:latin typeface="Cambria Math" panose="02040503050406030204" pitchFamily="18" charset="0"/>
                          <a:ea typeface="全新硬笔行书简" panose="02010600040101010101" pitchFamily="2" charset="-122"/>
                        </a:rPr>
                        <m:t> =</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oMath>
                  </m:oMathPara>
                </a14:m>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r>
                  <a:rPr lang="zh-CN" altLang="en-US" sz="2400" b="1" dirty="0">
                    <a:solidFill>
                      <a:schemeClr val="bg1"/>
                    </a:solidFill>
                    <a:latin typeface="全新硬笔行书简" panose="02010600040101010101" pitchFamily="2" charset="-122"/>
                    <a:ea typeface="全新硬笔行书简" panose="02010600040101010101" pitchFamily="2" charset="-122"/>
                  </a:rPr>
                  <a:t>替代</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，可得</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r>
                        <a:rPr lang="en-US" altLang="zh-CN" sz="2400" b="1" i="1">
                          <a:solidFill>
                            <a:schemeClr val="bg1"/>
                          </a:solidFill>
                          <a:latin typeface="Cambria Math" panose="02040503050406030204" pitchFamily="18" charset="0"/>
                          <a:ea typeface="全新硬笔行书简" panose="02010600040101010101" pitchFamily="2" charset="-122"/>
                        </a:rPr>
                        <m:t>𝒚</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e>
                      </m:d>
                      <m:r>
                        <a:rPr lang="en-US" altLang="zh-CN" sz="2400" b="1" i="1">
                          <a:solidFill>
                            <a:schemeClr val="bg1"/>
                          </a:solidFill>
                          <a:latin typeface="Cambria Math" panose="02040503050406030204" pitchFamily="18" charset="0"/>
                          <a:ea typeface="Cambria Math" panose="02040503050406030204" pitchFamily="18" charset="0"/>
                        </a:rPr>
                        <m:t>≈</m:t>
                      </m:r>
                      <m:r>
                        <a:rPr lang="en-US" altLang="zh-CN" sz="2400" b="1" i="1">
                          <a:solidFill>
                            <a:schemeClr val="bg1"/>
                          </a:solidFill>
                          <a:latin typeface="Cambria Math" panose="02040503050406030204" pitchFamily="18" charset="0"/>
                          <a:ea typeface="Cambria Math" panose="02040503050406030204" pitchFamily="18" charset="0"/>
                        </a:rPr>
                        <m:t>𝒚</m:t>
                      </m:r>
                      <m:r>
                        <a:rPr lang="en-US" altLang="zh-CN" sz="2400" b="1" i="1">
                          <a:solidFill>
                            <a:schemeClr val="bg1"/>
                          </a:solidFill>
                          <a:latin typeface="Cambria Math" panose="02040503050406030204" pitchFamily="18" charset="0"/>
                          <a:ea typeface="Cambria Math" panose="02040503050406030204" pitchFamily="18" charset="0"/>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Cambria Math" panose="020405030504060302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rPr>
                        <m:t>𝟐</m:t>
                      </m:r>
                      <m:r>
                        <a:rPr lang="en-US" altLang="zh-CN" sz="2400" b="1" i="1" smtClean="0">
                          <a:solidFill>
                            <a:schemeClr val="bg1"/>
                          </a:solidFill>
                          <a:latin typeface="Cambria Math" panose="02040503050406030204" pitchFamily="18" charset="0"/>
                          <a:ea typeface="Cambria Math" panose="02040503050406030204" pitchFamily="18" charset="0"/>
                        </a:rPr>
                        <m:t>𝒉𝒇</m:t>
                      </m:r>
                      <m:r>
                        <a:rPr lang="en-US" altLang="zh-CN" sz="2400" b="1" i="1">
                          <a:solidFill>
                            <a:schemeClr val="bg1"/>
                          </a:solidFill>
                          <a:latin typeface="Cambria Math" panose="02040503050406030204" pitchFamily="18" charset="0"/>
                          <a:ea typeface="Cambria Math" panose="02040503050406030204" pitchFamily="18" charset="0"/>
                        </a:rPr>
                        <m:t>(</m:t>
                      </m:r>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r>
                        <a:rPr lang="en-US" altLang="zh-CN" sz="2400" b="1" i="1">
                          <a:solidFill>
                            <a:schemeClr val="bg1"/>
                          </a:solidFill>
                          <a:latin typeface="Cambria Math" panose="02040503050406030204" pitchFamily="18" charset="0"/>
                          <a:ea typeface="Cambria Math" panose="02040503050406030204" pitchFamily="18" charset="0"/>
                        </a:rPr>
                        <m:t>,</m:t>
                      </m:r>
                      <m:r>
                        <a:rPr lang="en-US" altLang="zh-CN" sz="2400" b="1" i="1">
                          <a:solidFill>
                            <a:schemeClr val="bg1"/>
                          </a:solidFill>
                          <a:latin typeface="Cambria Math" panose="02040503050406030204" pitchFamily="18" charset="0"/>
                          <a:ea typeface="Cambria Math" panose="02040503050406030204" pitchFamily="18" charset="0"/>
                        </a:rPr>
                        <m:t>𝒚</m:t>
                      </m:r>
                      <m:d>
                        <m:dPr>
                          <m:ctrlPr>
                            <a:rPr lang="en-US" altLang="zh-CN" sz="2400" b="1" i="1">
                              <a:solidFill>
                                <a:schemeClr val="bg1"/>
                              </a:solidFill>
                              <a:latin typeface="Cambria Math" panose="02040503050406030204" pitchFamily="18" charset="0"/>
                              <a:ea typeface="Cambria Math" panose="02040503050406030204" pitchFamily="18" charset="0"/>
                            </a:rPr>
                          </m:ctrlPr>
                        </m:dPr>
                        <m:e>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e>
                      </m:d>
                      <m:r>
                        <a:rPr lang="en-US" altLang="zh-CN" sz="2400" b="1" i="1">
                          <a:solidFill>
                            <a:schemeClr val="bg1"/>
                          </a:solidFill>
                          <a:latin typeface="Cambria Math" panose="02040503050406030204" pitchFamily="18" charset="0"/>
                          <a:ea typeface="Cambria Math" panose="02040503050406030204" pitchFamily="18" charset="0"/>
                        </a:rPr>
                        <m:t>)</m:t>
                      </m:r>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得差分格式为</a:t>
                </a:r>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𝟐</m:t>
                      </m:r>
                      <m:r>
                        <a:rPr lang="en-US" altLang="zh-CN" sz="2400" b="1" i="1" smtClean="0">
                          <a:solidFill>
                            <a:schemeClr val="bg1"/>
                          </a:solidFill>
                          <a:latin typeface="Cambria Math" panose="02040503050406030204" pitchFamily="18" charset="0"/>
                          <a:ea typeface="全新硬笔行书简" panose="02010600040101010101" pitchFamily="2" charset="-122"/>
                        </a:rPr>
                        <m:t>𝒉𝒇</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e>
                      </m:d>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𝟎</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𝟐</m:t>
                      </m:r>
                      <m:r>
                        <a:rPr lang="en-US" altLang="zh-CN" sz="2400" b="1" i="1">
                          <a:solidFill>
                            <a:schemeClr val="bg1"/>
                          </a:solidFill>
                          <a:latin typeface="Cambria Math" panose="02040503050406030204" pitchFamily="18" charset="0"/>
                          <a:ea typeface="全新硬笔行书简" panose="02010600040101010101" pitchFamily="2" charset="-122"/>
                        </a:rPr>
                        <m:t>,⋯)</m:t>
                      </m:r>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这一格式称为</a:t>
                </a:r>
                <a:r>
                  <a:rPr lang="zh-CN" altLang="en-US" sz="2400" b="1" dirty="0">
                    <a:solidFill>
                      <a:srgbClr val="FFFF00"/>
                    </a:solidFill>
                    <a:latin typeface="全新硬笔行书简" panose="02010600040101010101" pitchFamily="2" charset="-122"/>
                    <a:ea typeface="全新硬笔行书简" panose="02010600040101010101" pitchFamily="2" charset="-122"/>
                  </a:rPr>
                  <a:t>两步</a:t>
                </a:r>
                <a:r>
                  <a:rPr lang="zh-CN" altLang="en-US" sz="2400" b="1" dirty="0" smtClean="0">
                    <a:solidFill>
                      <a:srgbClr val="FFFF00"/>
                    </a:solidFill>
                    <a:latin typeface="全新硬笔行书简" panose="02010600040101010101" pitchFamily="2" charset="-122"/>
                    <a:ea typeface="全新硬笔行书简" panose="02010600040101010101" pitchFamily="2" charset="-122"/>
                  </a:rPr>
                  <a:t>欧拉格式</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。由于</a:t>
                </a:r>
                <a:endParaRPr lang="en-US" altLang="zh-CN" sz="2400" b="1" i="1" dirty="0">
                  <a:solidFill>
                    <a:schemeClr val="bg1"/>
                  </a:solidFill>
                  <a:latin typeface="Cambria Math" panose="02040503050406030204" pitchFamily="18" charset="0"/>
                  <a:ea typeface="Cambria Math" panose="02040503050406030204" pitchFamily="18" charset="0"/>
                </a:endParaRPr>
              </a:p>
              <a:p>
                <a:pPr/>
                <a14:m>
                  <m:oMathPara xmlns:m="http://schemas.openxmlformats.org/officeDocument/2006/math">
                    <m:oMathParaPr>
                      <m:jc m:val="left"/>
                    </m:oMathParaPr>
                    <m:oMath xmlns:m="http://schemas.openxmlformats.org/officeDocument/2006/math">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Cambria Math" panose="02040503050406030204" pitchFamily="18" charset="0"/>
                        </a:rPr>
                        <m:t>𝒚</m:t>
                      </m:r>
                      <m:d>
                        <m:dPr>
                          <m:ctrlPr>
                            <a:rPr lang="en-US" altLang="zh-CN" sz="2400" b="1" i="1">
                              <a:solidFill>
                                <a:schemeClr val="bg1"/>
                              </a:solidFill>
                              <a:latin typeface="Cambria Math" panose="02040503050406030204" pitchFamily="18" charset="0"/>
                              <a:ea typeface="Cambria Math" panose="02040503050406030204" pitchFamily="18" charset="0"/>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e>
                      </m:d>
                      <m:r>
                        <a:rPr lang="en-US" altLang="zh-CN" sz="2400" b="1" i="1">
                          <a:solidFill>
                            <a:schemeClr val="bg1"/>
                          </a:solidFill>
                          <a:latin typeface="Cambria Math" panose="02040503050406030204" pitchFamily="18" charset="0"/>
                          <a:ea typeface="Cambria Math" panose="02040503050406030204" pitchFamily="18" charset="0"/>
                        </a:rPr>
                        <m:t>+</m:t>
                      </m:r>
                      <m:r>
                        <a:rPr lang="en-US" altLang="zh-CN" sz="2400" b="1" i="1">
                          <a:solidFill>
                            <a:schemeClr val="bg1"/>
                          </a:solidFill>
                          <a:latin typeface="Cambria Math" panose="02040503050406030204" pitchFamily="18" charset="0"/>
                          <a:ea typeface="Cambria Math" panose="02040503050406030204" pitchFamily="18" charset="0"/>
                        </a:rPr>
                        <m:t>𝟐</m:t>
                      </m:r>
                      <m:r>
                        <a:rPr lang="en-US" altLang="zh-CN" sz="2400" b="1" i="1">
                          <a:solidFill>
                            <a:schemeClr val="bg1"/>
                          </a:solidFill>
                          <a:latin typeface="Cambria Math" panose="02040503050406030204" pitchFamily="18" charset="0"/>
                          <a:ea typeface="Cambria Math" panose="02040503050406030204" pitchFamily="18" charset="0"/>
                        </a:rPr>
                        <m:t>𝒉𝒇</m:t>
                      </m:r>
                      <m:d>
                        <m:dPr>
                          <m:ctrlPr>
                            <a:rPr lang="en-US" altLang="zh-CN" sz="2400" b="1" i="1">
                              <a:solidFill>
                                <a:schemeClr val="bg1"/>
                              </a:solidFill>
                              <a:latin typeface="Cambria Math" panose="02040503050406030204" pitchFamily="18" charset="0"/>
                              <a:ea typeface="Cambria Math" panose="02040503050406030204" pitchFamily="18" charset="0"/>
                            </a:rPr>
                          </m:ctrlPr>
                        </m:dPr>
                        <m:e>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r>
                            <a:rPr lang="en-US" altLang="zh-CN" sz="2400" b="1" i="1">
                              <a:solidFill>
                                <a:schemeClr val="bg1"/>
                              </a:solidFill>
                              <a:latin typeface="Cambria Math" panose="02040503050406030204" pitchFamily="18" charset="0"/>
                              <a:ea typeface="Cambria Math" panose="02040503050406030204" pitchFamily="18" charset="0"/>
                            </a:rPr>
                            <m:t>,</m:t>
                          </m:r>
                          <m:r>
                            <a:rPr lang="en-US" altLang="zh-CN" sz="2400" b="1" i="1">
                              <a:solidFill>
                                <a:schemeClr val="bg1"/>
                              </a:solidFill>
                              <a:latin typeface="Cambria Math" panose="02040503050406030204" pitchFamily="18" charset="0"/>
                              <a:ea typeface="Cambria Math" panose="02040503050406030204" pitchFamily="18" charset="0"/>
                            </a:rPr>
                            <m:t>𝒚</m:t>
                          </m:r>
                          <m:d>
                            <m:dPr>
                              <m:ctrlPr>
                                <a:rPr lang="en-US" altLang="zh-CN" sz="2400" b="1" i="1">
                                  <a:solidFill>
                                    <a:schemeClr val="bg1"/>
                                  </a:solidFill>
                                  <a:latin typeface="Cambria Math" panose="02040503050406030204" pitchFamily="18" charset="0"/>
                                  <a:ea typeface="Cambria Math" panose="02040503050406030204" pitchFamily="18" charset="0"/>
                                </a:rPr>
                              </m:ctrlPr>
                            </m:dPr>
                            <m:e>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e>
                          </m:d>
                        </m:e>
                      </m:d>
                    </m:oMath>
                  </m:oMathPara>
                </a14:m>
                <a:endParaRPr lang="en-US" altLang="zh-CN" sz="2400" b="1" i="1" dirty="0" smtClean="0">
                  <a:solidFill>
                    <a:schemeClr val="bg1"/>
                  </a:solidFill>
                  <a:latin typeface="Cambria Math" panose="02040503050406030204" pitchFamily="18" charset="0"/>
                  <a:ea typeface="Cambria Math" panose="02040503050406030204" pitchFamily="18" charset="0"/>
                </a:endParaRPr>
              </a:p>
              <a:p>
                <a:pPr/>
                <a14:m>
                  <m:oMathPara xmlns:m="http://schemas.openxmlformats.org/officeDocument/2006/math">
                    <m:oMathParaPr>
                      <m:jc m:val="left"/>
                    </m:oMathParaPr>
                    <m:oMath xmlns:m="http://schemas.openxmlformats.org/officeDocument/2006/math">
                      <m:r>
                        <a:rPr lang="en-US" altLang="zh-CN" sz="2400" b="1" i="1">
                          <a:solidFill>
                            <a:schemeClr val="bg1"/>
                          </a:solidFill>
                          <a:latin typeface="Cambria Math" panose="02040503050406030204" pitchFamily="18" charset="0"/>
                          <a:ea typeface="Cambria Math" panose="020405030504060302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rPr>
                        <m:t>𝒚</m:t>
                      </m:r>
                      <m:d>
                        <m:dPr>
                          <m:ctrlPr>
                            <a:rPr lang="en-US" altLang="zh-CN" sz="2400" b="1" i="1" smtClean="0">
                              <a:solidFill>
                                <a:schemeClr val="bg1"/>
                              </a:solidFill>
                              <a:latin typeface="Cambria Math" panose="02040503050406030204" pitchFamily="18" charset="0"/>
                              <a:ea typeface="Cambria Math" panose="02040503050406030204" pitchFamily="18" charset="0"/>
                            </a:rPr>
                          </m:ctrlPr>
                        </m:dPr>
                        <m:e>
                          <m:sSub>
                            <m:sSubPr>
                              <m:ctrlPr>
                                <a:rPr lang="en-US" altLang="zh-CN" sz="2400" b="1" i="1" smtClean="0">
                                  <a:solidFill>
                                    <a:schemeClr val="bg1"/>
                                  </a:solidFill>
                                  <a:latin typeface="Cambria Math" panose="02040503050406030204" pitchFamily="18" charset="0"/>
                                  <a:ea typeface="Cambria Math" panose="02040503050406030204" pitchFamily="18" charset="0"/>
                                </a:rPr>
                              </m:ctrlPr>
                            </m:sSubPr>
                            <m:e>
                              <m:r>
                                <a:rPr lang="en-US" altLang="zh-CN" sz="2400" b="1" i="1" smtClean="0">
                                  <a:solidFill>
                                    <a:schemeClr val="bg1"/>
                                  </a:solidFill>
                                  <a:latin typeface="Cambria Math" panose="02040503050406030204" pitchFamily="18" charset="0"/>
                                  <a:ea typeface="Cambria Math" panose="02040503050406030204" pitchFamily="18" charset="0"/>
                                </a:rPr>
                                <m:t>𝒙</m:t>
                              </m:r>
                            </m:e>
                            <m:sub>
                              <m:r>
                                <a:rPr lang="en-US" altLang="zh-CN" sz="2400" b="1" i="1" smtClean="0">
                                  <a:solidFill>
                                    <a:schemeClr val="bg1"/>
                                  </a:solidFill>
                                  <a:latin typeface="Cambria Math" panose="02040503050406030204" pitchFamily="18" charset="0"/>
                                  <a:ea typeface="Cambria Math" panose="02040503050406030204" pitchFamily="18" charset="0"/>
                                </a:rPr>
                                <m:t>𝒏</m:t>
                              </m:r>
                            </m:sub>
                          </m:sSub>
                        </m:e>
                      </m:d>
                      <m:r>
                        <a:rPr lang="en-US" altLang="zh-CN" sz="2400" b="1" i="0" smtClean="0">
                          <a:solidFill>
                            <a:schemeClr val="bg1"/>
                          </a:solidFill>
                          <a:latin typeface="Cambria Math" panose="02040503050406030204" pitchFamily="18" charset="0"/>
                          <a:ea typeface="Cambria Math" panose="020405030504060302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rPr>
                        <m:t>𝒉</m:t>
                      </m:r>
                      <m:sSup>
                        <m:sSupPr>
                          <m:ctrlPr>
                            <a:rPr lang="en-US" altLang="zh-CN" sz="2400" b="1" i="1" smtClean="0">
                              <a:solidFill>
                                <a:schemeClr val="bg1"/>
                              </a:solidFill>
                              <a:latin typeface="Cambria Math" panose="02040503050406030204" pitchFamily="18" charset="0"/>
                              <a:ea typeface="Cambria Math" panose="02040503050406030204" pitchFamily="18" charset="0"/>
                            </a:rPr>
                          </m:ctrlPr>
                        </m:sSupPr>
                        <m:e>
                          <m:r>
                            <a:rPr lang="en-US" altLang="zh-CN" sz="2400" b="1" i="1" smtClean="0">
                              <a:solidFill>
                                <a:schemeClr val="bg1"/>
                              </a:solidFill>
                              <a:latin typeface="Cambria Math" panose="02040503050406030204" pitchFamily="18" charset="0"/>
                              <a:ea typeface="Cambria Math" panose="02040503050406030204" pitchFamily="18" charset="0"/>
                            </a:rPr>
                            <m:t>𝒚</m:t>
                          </m:r>
                        </m:e>
                        <m:sup>
                          <m:r>
                            <a:rPr lang="en-US" altLang="zh-CN" sz="2400" b="1" i="1" smtClean="0">
                              <a:solidFill>
                                <a:schemeClr val="bg1"/>
                              </a:solidFill>
                              <a:latin typeface="Cambria Math" panose="02040503050406030204" pitchFamily="18" charset="0"/>
                              <a:ea typeface="Cambria Math" panose="02040503050406030204" pitchFamily="18" charset="0"/>
                            </a:rPr>
                            <m:t>′</m:t>
                          </m:r>
                        </m:sup>
                      </m:sSup>
                      <m:d>
                        <m:dPr>
                          <m:ctrlPr>
                            <a:rPr lang="en-US" altLang="zh-CN" sz="2400" b="1" i="1" smtClean="0">
                              <a:solidFill>
                                <a:schemeClr val="bg1"/>
                              </a:solidFill>
                              <a:latin typeface="Cambria Math" panose="02040503050406030204" pitchFamily="18" charset="0"/>
                              <a:ea typeface="Cambria Math" panose="02040503050406030204" pitchFamily="18" charset="0"/>
                            </a:rPr>
                          </m:ctrlPr>
                        </m:dPr>
                        <m:e>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e>
                      </m:d>
                      <m:r>
                        <a:rPr lang="en-US" altLang="zh-CN" sz="2400" b="1" i="1" smtClean="0">
                          <a:solidFill>
                            <a:schemeClr val="bg1"/>
                          </a:solidFill>
                          <a:latin typeface="Cambria Math" panose="02040503050406030204" pitchFamily="18" charset="0"/>
                          <a:ea typeface="Cambria Math" panose="02040503050406030204" pitchFamily="18" charset="0"/>
                        </a:rPr>
                        <m:t>+</m:t>
                      </m:r>
                      <m:f>
                        <m:fPr>
                          <m:ctrlPr>
                            <a:rPr lang="en-US" altLang="zh-CN" sz="2400" b="1" i="1" smtClean="0">
                              <a:solidFill>
                                <a:schemeClr val="bg1"/>
                              </a:solidFill>
                              <a:latin typeface="Cambria Math" panose="02040503050406030204" pitchFamily="18" charset="0"/>
                              <a:ea typeface="Cambria Math" panose="02040503050406030204" pitchFamily="18" charset="0"/>
                            </a:rPr>
                          </m:ctrlPr>
                        </m:fPr>
                        <m:num>
                          <m:sSup>
                            <m:sSupPr>
                              <m:ctrlPr>
                                <a:rPr lang="en-US" altLang="zh-CN" sz="2400" b="1" i="1" smtClean="0">
                                  <a:solidFill>
                                    <a:schemeClr val="bg1"/>
                                  </a:solidFill>
                                  <a:latin typeface="Cambria Math" panose="02040503050406030204" pitchFamily="18" charset="0"/>
                                  <a:ea typeface="Cambria Math" panose="02040503050406030204" pitchFamily="18" charset="0"/>
                                </a:rPr>
                              </m:ctrlPr>
                            </m:sSupPr>
                            <m:e>
                              <m:r>
                                <a:rPr lang="en-US" altLang="zh-CN" sz="2400" b="1" i="1" smtClean="0">
                                  <a:solidFill>
                                    <a:schemeClr val="bg1"/>
                                  </a:solidFill>
                                  <a:latin typeface="Cambria Math" panose="02040503050406030204" pitchFamily="18" charset="0"/>
                                  <a:ea typeface="Cambria Math" panose="02040503050406030204" pitchFamily="18" charset="0"/>
                                </a:rPr>
                                <m:t>𝒉</m:t>
                              </m:r>
                            </m:e>
                            <m:sup>
                              <m:r>
                                <a:rPr lang="en-US" altLang="zh-CN" sz="2400" b="1" i="1" smtClean="0">
                                  <a:solidFill>
                                    <a:schemeClr val="bg1"/>
                                  </a:solidFill>
                                  <a:latin typeface="Cambria Math" panose="02040503050406030204" pitchFamily="18" charset="0"/>
                                  <a:ea typeface="Cambria Math" panose="02040503050406030204" pitchFamily="18" charset="0"/>
                                </a:rPr>
                                <m:t>𝟐</m:t>
                              </m:r>
                            </m:sup>
                          </m:sSup>
                        </m:num>
                        <m:den>
                          <m:r>
                            <a:rPr lang="en-US" altLang="zh-CN" sz="2400" b="1" i="1" smtClean="0">
                              <a:solidFill>
                                <a:schemeClr val="bg1"/>
                              </a:solidFill>
                              <a:latin typeface="Cambria Math" panose="02040503050406030204" pitchFamily="18" charset="0"/>
                              <a:ea typeface="Cambria Math" panose="02040503050406030204" pitchFamily="18" charset="0"/>
                            </a:rPr>
                            <m:t>𝟐</m:t>
                          </m:r>
                        </m:den>
                      </m:f>
                      <m:r>
                        <a:rPr lang="en-US" altLang="zh-CN" sz="2400" b="1" i="1" smtClean="0">
                          <a:solidFill>
                            <a:schemeClr val="bg1"/>
                          </a:solidFill>
                          <a:latin typeface="Cambria Math" panose="02040503050406030204" pitchFamily="18" charset="0"/>
                          <a:ea typeface="Cambria Math" panose="02040503050406030204" pitchFamily="18" charset="0"/>
                        </a:rPr>
                        <m:t>𝒚</m:t>
                      </m:r>
                      <m:r>
                        <a:rPr lang="en-US" altLang="zh-CN" sz="2400" b="1" i="1" smtClean="0">
                          <a:solidFill>
                            <a:schemeClr val="bg1"/>
                          </a:solidFill>
                          <a:latin typeface="Cambria Math" panose="02040503050406030204" pitchFamily="18" charset="0"/>
                          <a:ea typeface="Cambria Math" panose="02040503050406030204" pitchFamily="18" charset="0"/>
                        </a:rPr>
                        <m:t>"(</m:t>
                      </m:r>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r>
                        <a:rPr lang="en-US" altLang="zh-CN" sz="2400" b="1" i="1" smtClean="0">
                          <a:solidFill>
                            <a:schemeClr val="bg1"/>
                          </a:solidFill>
                          <a:latin typeface="Cambria Math" panose="02040503050406030204" pitchFamily="18" charset="0"/>
                          <a:ea typeface="Cambria Math" panose="02040503050406030204" pitchFamily="18" charset="0"/>
                        </a:rPr>
                        <m:t>)−</m:t>
                      </m:r>
                      <m:f>
                        <m:fPr>
                          <m:ctrlPr>
                            <a:rPr lang="en-US" altLang="zh-CN" sz="2400" b="1" i="1" smtClean="0">
                              <a:solidFill>
                                <a:schemeClr val="bg1"/>
                              </a:solidFill>
                              <a:latin typeface="Cambria Math" panose="02040503050406030204" pitchFamily="18" charset="0"/>
                              <a:ea typeface="Cambria Math" panose="02040503050406030204" pitchFamily="18" charset="0"/>
                            </a:rPr>
                          </m:ctrlPr>
                        </m:fPr>
                        <m:num>
                          <m:sSup>
                            <m:sSupPr>
                              <m:ctrlPr>
                                <a:rPr lang="en-US" altLang="zh-CN" sz="2400" b="1" i="1" smtClean="0">
                                  <a:solidFill>
                                    <a:schemeClr val="bg1"/>
                                  </a:solidFill>
                                  <a:latin typeface="Cambria Math" panose="02040503050406030204" pitchFamily="18" charset="0"/>
                                  <a:ea typeface="Cambria Math" panose="02040503050406030204" pitchFamily="18" charset="0"/>
                                </a:rPr>
                              </m:ctrlPr>
                            </m:sSupPr>
                            <m:e>
                              <m:r>
                                <a:rPr lang="en-US" altLang="zh-CN" sz="2400" b="1" i="1" smtClean="0">
                                  <a:solidFill>
                                    <a:schemeClr val="bg1"/>
                                  </a:solidFill>
                                  <a:latin typeface="Cambria Math" panose="02040503050406030204" pitchFamily="18" charset="0"/>
                                  <a:ea typeface="Cambria Math" panose="02040503050406030204" pitchFamily="18" charset="0"/>
                                </a:rPr>
                                <m:t>𝒉</m:t>
                              </m:r>
                            </m:e>
                            <m:sup>
                              <m:r>
                                <a:rPr lang="en-US" altLang="zh-CN" sz="2400" b="1" i="1" smtClean="0">
                                  <a:solidFill>
                                    <a:schemeClr val="bg1"/>
                                  </a:solidFill>
                                  <a:latin typeface="Cambria Math" panose="02040503050406030204" pitchFamily="18" charset="0"/>
                                  <a:ea typeface="Cambria Math" panose="02040503050406030204" pitchFamily="18" charset="0"/>
                                </a:rPr>
                                <m:t>𝟑</m:t>
                              </m:r>
                            </m:sup>
                          </m:sSup>
                        </m:num>
                        <m:den>
                          <m:r>
                            <a:rPr lang="en-US" altLang="zh-CN" sz="2400" b="1" i="1" smtClean="0">
                              <a:solidFill>
                                <a:schemeClr val="bg1"/>
                              </a:solidFill>
                              <a:latin typeface="Cambria Math" panose="02040503050406030204" pitchFamily="18" charset="0"/>
                              <a:ea typeface="Cambria Math" panose="02040503050406030204" pitchFamily="18" charset="0"/>
                            </a:rPr>
                            <m:t>𝟑</m:t>
                          </m:r>
                          <m:r>
                            <a:rPr lang="en-US" altLang="zh-CN" sz="2400" b="1" i="1" smtClean="0">
                              <a:solidFill>
                                <a:schemeClr val="bg1"/>
                              </a:solidFill>
                              <a:latin typeface="Cambria Math" panose="02040503050406030204" pitchFamily="18" charset="0"/>
                              <a:ea typeface="Cambria Math" panose="02040503050406030204" pitchFamily="18" charset="0"/>
                            </a:rPr>
                            <m:t>!</m:t>
                          </m:r>
                        </m:den>
                      </m:f>
                      <m:sSup>
                        <m:sSupPr>
                          <m:ctrlPr>
                            <a:rPr lang="en-US" altLang="zh-CN" sz="2400" b="1" i="1" smtClean="0">
                              <a:solidFill>
                                <a:schemeClr val="bg1"/>
                              </a:solidFill>
                              <a:latin typeface="Cambria Math" panose="02040503050406030204" pitchFamily="18" charset="0"/>
                              <a:ea typeface="Cambria Math" panose="02040503050406030204" pitchFamily="18" charset="0"/>
                            </a:rPr>
                          </m:ctrlPr>
                        </m:sSupPr>
                        <m:e>
                          <m:r>
                            <a:rPr lang="en-US" altLang="zh-CN" sz="2400" b="1" i="1" smtClean="0">
                              <a:solidFill>
                                <a:schemeClr val="bg1"/>
                              </a:solidFill>
                              <a:latin typeface="Cambria Math" panose="02040503050406030204" pitchFamily="18" charset="0"/>
                              <a:ea typeface="Cambria Math" panose="02040503050406030204" pitchFamily="18" charset="0"/>
                            </a:rPr>
                            <m:t>𝒚</m:t>
                          </m:r>
                        </m:e>
                        <m:sup>
                          <m:r>
                            <a:rPr lang="en-US" altLang="zh-CN" sz="2400" b="1" i="1" smtClean="0">
                              <a:solidFill>
                                <a:schemeClr val="bg1"/>
                              </a:solidFill>
                              <a:latin typeface="Cambria Math" panose="02040503050406030204" pitchFamily="18" charset="0"/>
                              <a:ea typeface="Cambria Math" panose="02040503050406030204" pitchFamily="18" charset="0"/>
                            </a:rPr>
                            <m:t>′′′</m:t>
                          </m:r>
                        </m:sup>
                      </m:sSup>
                      <m:r>
                        <a:rPr lang="en-US" altLang="zh-CN" sz="2400" b="1" i="1" smtClean="0">
                          <a:solidFill>
                            <a:schemeClr val="bg1"/>
                          </a:solidFill>
                          <a:latin typeface="Cambria Math" panose="02040503050406030204" pitchFamily="18" charset="0"/>
                          <a:ea typeface="Cambria Math" panose="02040503050406030204" pitchFamily="18" charset="0"/>
                        </a:rPr>
                        <m:t>(</m:t>
                      </m:r>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r>
                        <a:rPr lang="en-US" altLang="zh-CN" sz="2400" b="1" i="1" smtClean="0">
                          <a:solidFill>
                            <a:schemeClr val="bg1"/>
                          </a:solidFill>
                          <a:latin typeface="Cambria Math" panose="02040503050406030204" pitchFamily="18" charset="0"/>
                          <a:ea typeface="Cambria Math" panose="020405030504060302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rPr>
                        <m:t>𝒐</m:t>
                      </m:r>
                      <m:r>
                        <a:rPr lang="en-US" altLang="zh-CN" sz="2400" b="1" i="1" smtClean="0">
                          <a:solidFill>
                            <a:schemeClr val="bg1"/>
                          </a:solidFill>
                          <a:latin typeface="Cambria Math" panose="02040503050406030204" pitchFamily="18" charset="0"/>
                          <a:ea typeface="Cambria Math" panose="02040503050406030204" pitchFamily="18" charset="0"/>
                        </a:rPr>
                        <m:t>(</m:t>
                      </m:r>
                      <m:sSup>
                        <m:sSupPr>
                          <m:ctrlPr>
                            <a:rPr lang="en-US" altLang="zh-CN" sz="2400" b="1" i="1" smtClean="0">
                              <a:solidFill>
                                <a:schemeClr val="bg1"/>
                              </a:solidFill>
                              <a:latin typeface="Cambria Math" panose="02040503050406030204" pitchFamily="18" charset="0"/>
                              <a:ea typeface="Cambria Math" panose="02040503050406030204" pitchFamily="18" charset="0"/>
                            </a:rPr>
                          </m:ctrlPr>
                        </m:sSupPr>
                        <m:e>
                          <m:r>
                            <a:rPr lang="en-US" altLang="zh-CN" sz="2400" b="1" i="1" smtClean="0">
                              <a:solidFill>
                                <a:schemeClr val="bg1"/>
                              </a:solidFill>
                              <a:latin typeface="Cambria Math" panose="02040503050406030204" pitchFamily="18" charset="0"/>
                              <a:ea typeface="Cambria Math" panose="02040503050406030204" pitchFamily="18" charset="0"/>
                            </a:rPr>
                            <m:t>𝒉</m:t>
                          </m:r>
                        </m:e>
                        <m:sup>
                          <m:r>
                            <a:rPr lang="en-US" altLang="zh-CN" sz="2400" b="1" i="1" smtClean="0">
                              <a:solidFill>
                                <a:schemeClr val="bg1"/>
                              </a:solidFill>
                              <a:latin typeface="Cambria Math" panose="02040503050406030204" pitchFamily="18" charset="0"/>
                              <a:ea typeface="Cambria Math" panose="02040503050406030204" pitchFamily="18" charset="0"/>
                            </a:rPr>
                            <m:t>𝟑</m:t>
                          </m:r>
                        </m:sup>
                      </m:sSup>
                      <m:r>
                        <a:rPr lang="en-US" altLang="zh-CN" sz="2400" b="1" i="1" smtClean="0">
                          <a:solidFill>
                            <a:schemeClr val="bg1"/>
                          </a:solidFill>
                          <a:latin typeface="Cambria Math" panose="02040503050406030204" pitchFamily="18" charset="0"/>
                          <a:ea typeface="Cambria Math" panose="02040503050406030204" pitchFamily="18" charset="0"/>
                        </a:rPr>
                        <m:t>)+</m:t>
                      </m:r>
                      <m:r>
                        <a:rPr lang="en-US" altLang="zh-CN" sz="2400" b="1" i="1" smtClean="0">
                          <a:solidFill>
                            <a:schemeClr val="bg1"/>
                          </a:solidFill>
                          <a:latin typeface="Cambria Math" panose="02040503050406030204" pitchFamily="18" charset="0"/>
                          <a:ea typeface="Cambria Math" panose="02040503050406030204" pitchFamily="18" charset="0"/>
                        </a:rPr>
                        <m:t>𝟐</m:t>
                      </m:r>
                      <m:r>
                        <a:rPr lang="en-US" altLang="zh-CN" sz="2400" b="1" i="1" smtClean="0">
                          <a:solidFill>
                            <a:schemeClr val="bg1"/>
                          </a:solidFill>
                          <a:latin typeface="Cambria Math" panose="02040503050406030204" pitchFamily="18" charset="0"/>
                          <a:ea typeface="Cambria Math" panose="02040503050406030204" pitchFamily="18" charset="0"/>
                        </a:rPr>
                        <m:t>𝒉𝒚</m:t>
                      </m:r>
                      <m:r>
                        <a:rPr lang="en-US" altLang="zh-CN" sz="2400" b="1" i="1" smtClean="0">
                          <a:solidFill>
                            <a:schemeClr val="bg1"/>
                          </a:solidFill>
                          <a:latin typeface="Cambria Math" panose="02040503050406030204" pitchFamily="18" charset="0"/>
                          <a:ea typeface="Cambria Math" panose="02040503050406030204" pitchFamily="18" charset="0"/>
                        </a:rPr>
                        <m:t>′(</m:t>
                      </m:r>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r>
                        <a:rPr lang="en-US" altLang="zh-CN" sz="2400" b="1" i="1" smtClean="0">
                          <a:solidFill>
                            <a:schemeClr val="bg1"/>
                          </a:solidFill>
                          <a:latin typeface="Cambria Math" panose="02040503050406030204" pitchFamily="18" charset="0"/>
                          <a:ea typeface="Cambria Math" panose="02040503050406030204" pitchFamily="18" charset="0"/>
                        </a:rPr>
                        <m:t>)</m:t>
                      </m:r>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en-US" altLang="zh-CN" sz="2400" b="1" dirty="0" smtClean="0">
                    <a:solidFill>
                      <a:schemeClr val="bg1"/>
                    </a:solidFill>
                    <a:latin typeface="全新硬笔行书简" panose="02010600040101010101" pitchFamily="2" charset="-122"/>
                    <a:ea typeface="全新硬笔行书简" panose="02010600040101010101" pitchFamily="2" charset="-122"/>
                  </a:rPr>
                  <a:t>=</a:t>
                </a:r>
                <a14:m>
                  <m:oMath xmlns:m="http://schemas.openxmlformats.org/officeDocument/2006/math">
                    <m:r>
                      <a:rPr lang="en-US" altLang="zh-CN" sz="2400" b="1" i="1">
                        <a:solidFill>
                          <a:schemeClr val="bg1"/>
                        </a:solidFill>
                        <a:latin typeface="Cambria Math" panose="02040503050406030204" pitchFamily="18" charset="0"/>
                        <a:ea typeface="Cambria Math" panose="02040503050406030204" pitchFamily="18" charset="0"/>
                      </a:rPr>
                      <m:t>𝒚</m:t>
                    </m:r>
                    <m:d>
                      <m:dPr>
                        <m:ctrlPr>
                          <a:rPr lang="en-US" altLang="zh-CN" sz="2400" b="1" i="1">
                            <a:solidFill>
                              <a:schemeClr val="bg1"/>
                            </a:solidFill>
                            <a:latin typeface="Cambria Math" panose="02040503050406030204" pitchFamily="18" charset="0"/>
                            <a:ea typeface="Cambria Math" panose="02040503050406030204" pitchFamily="18" charset="0"/>
                          </a:rPr>
                        </m:ctrlPr>
                      </m:dPr>
                      <m:e>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e>
                    </m:d>
                    <m:r>
                      <a:rPr lang="en-US" altLang="zh-CN" sz="2400" b="1" i="0" smtClean="0">
                        <a:solidFill>
                          <a:schemeClr val="bg1"/>
                        </a:solidFill>
                        <a:latin typeface="Cambria Math" panose="02040503050406030204" pitchFamily="18" charset="0"/>
                        <a:ea typeface="Cambria Math" panose="02040503050406030204" pitchFamily="18" charset="0"/>
                      </a:rPr>
                      <m:t>+</m:t>
                    </m:r>
                    <m:r>
                      <a:rPr lang="en-US" altLang="zh-CN" sz="2400" b="1" i="1">
                        <a:solidFill>
                          <a:schemeClr val="bg1"/>
                        </a:solidFill>
                        <a:latin typeface="Cambria Math" panose="02040503050406030204" pitchFamily="18" charset="0"/>
                        <a:ea typeface="Cambria Math" panose="02040503050406030204" pitchFamily="18" charset="0"/>
                      </a:rPr>
                      <m:t>𝒉</m:t>
                    </m:r>
                    <m:sSup>
                      <m:sSupPr>
                        <m:ctrlPr>
                          <a:rPr lang="en-US" altLang="zh-CN" sz="2400" b="1" i="1">
                            <a:solidFill>
                              <a:schemeClr val="bg1"/>
                            </a:solidFill>
                            <a:latin typeface="Cambria Math" panose="02040503050406030204" pitchFamily="18" charset="0"/>
                            <a:ea typeface="Cambria Math" panose="02040503050406030204" pitchFamily="18" charset="0"/>
                          </a:rPr>
                        </m:ctrlPr>
                      </m:sSupPr>
                      <m:e>
                        <m:r>
                          <a:rPr lang="en-US" altLang="zh-CN" sz="2400" b="1" i="1">
                            <a:solidFill>
                              <a:schemeClr val="bg1"/>
                            </a:solidFill>
                            <a:latin typeface="Cambria Math" panose="02040503050406030204" pitchFamily="18" charset="0"/>
                            <a:ea typeface="Cambria Math" panose="02040503050406030204" pitchFamily="18" charset="0"/>
                          </a:rPr>
                          <m:t>𝒚</m:t>
                        </m:r>
                      </m:e>
                      <m:sup>
                        <m:r>
                          <a:rPr lang="en-US" altLang="zh-CN" sz="2400" b="1" i="1">
                            <a:solidFill>
                              <a:schemeClr val="bg1"/>
                            </a:solidFill>
                            <a:latin typeface="Cambria Math" panose="02040503050406030204" pitchFamily="18" charset="0"/>
                            <a:ea typeface="Cambria Math" panose="02040503050406030204" pitchFamily="18" charset="0"/>
                          </a:rPr>
                          <m:t>′</m:t>
                        </m:r>
                      </m:sup>
                    </m:sSup>
                    <m:d>
                      <m:dPr>
                        <m:ctrlPr>
                          <a:rPr lang="en-US" altLang="zh-CN" sz="2400" b="1" i="1">
                            <a:solidFill>
                              <a:schemeClr val="bg1"/>
                            </a:solidFill>
                            <a:latin typeface="Cambria Math" panose="02040503050406030204" pitchFamily="18" charset="0"/>
                            <a:ea typeface="Cambria Math" panose="02040503050406030204" pitchFamily="18" charset="0"/>
                          </a:rPr>
                        </m:ctrlPr>
                      </m:dPr>
                      <m:e>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e>
                    </m:d>
                    <m:r>
                      <a:rPr lang="en-US" altLang="zh-CN" sz="2400" b="1" i="1">
                        <a:solidFill>
                          <a:schemeClr val="bg1"/>
                        </a:solidFill>
                        <a:latin typeface="Cambria Math" panose="02040503050406030204" pitchFamily="18" charset="0"/>
                        <a:ea typeface="Cambria Math" panose="02040503050406030204" pitchFamily="18" charset="0"/>
                      </a:rPr>
                      <m:t>+</m:t>
                    </m:r>
                    <m:f>
                      <m:fPr>
                        <m:ctrlPr>
                          <a:rPr lang="en-US" altLang="zh-CN" sz="2400" b="1" i="1">
                            <a:solidFill>
                              <a:schemeClr val="bg1"/>
                            </a:solidFill>
                            <a:latin typeface="Cambria Math" panose="02040503050406030204" pitchFamily="18" charset="0"/>
                            <a:ea typeface="Cambria Math" panose="02040503050406030204" pitchFamily="18" charset="0"/>
                          </a:rPr>
                        </m:ctrlPr>
                      </m:fPr>
                      <m:num>
                        <m:sSup>
                          <m:sSupPr>
                            <m:ctrlPr>
                              <a:rPr lang="en-US" altLang="zh-CN" sz="2400" b="1" i="1">
                                <a:solidFill>
                                  <a:schemeClr val="bg1"/>
                                </a:solidFill>
                                <a:latin typeface="Cambria Math" panose="02040503050406030204" pitchFamily="18" charset="0"/>
                                <a:ea typeface="Cambria Math" panose="02040503050406030204" pitchFamily="18" charset="0"/>
                              </a:rPr>
                            </m:ctrlPr>
                          </m:sSupPr>
                          <m:e>
                            <m:r>
                              <a:rPr lang="en-US" altLang="zh-CN" sz="2400" b="1" i="1">
                                <a:solidFill>
                                  <a:schemeClr val="bg1"/>
                                </a:solidFill>
                                <a:latin typeface="Cambria Math" panose="02040503050406030204" pitchFamily="18" charset="0"/>
                                <a:ea typeface="Cambria Math" panose="02040503050406030204" pitchFamily="18" charset="0"/>
                              </a:rPr>
                              <m:t>𝒉</m:t>
                            </m:r>
                          </m:e>
                          <m:sup>
                            <m:r>
                              <a:rPr lang="en-US" altLang="zh-CN" sz="2400" b="1" i="1">
                                <a:solidFill>
                                  <a:schemeClr val="bg1"/>
                                </a:solidFill>
                                <a:latin typeface="Cambria Math" panose="02040503050406030204" pitchFamily="18" charset="0"/>
                                <a:ea typeface="Cambria Math" panose="02040503050406030204" pitchFamily="18" charset="0"/>
                              </a:rPr>
                              <m:t>𝟐</m:t>
                            </m:r>
                          </m:sup>
                        </m:sSup>
                      </m:num>
                      <m:den>
                        <m:r>
                          <a:rPr lang="en-US" altLang="zh-CN" sz="2400" b="1" i="1">
                            <a:solidFill>
                              <a:schemeClr val="bg1"/>
                            </a:solidFill>
                            <a:latin typeface="Cambria Math" panose="02040503050406030204" pitchFamily="18" charset="0"/>
                            <a:ea typeface="Cambria Math" panose="02040503050406030204" pitchFamily="18" charset="0"/>
                          </a:rPr>
                          <m:t>𝟐</m:t>
                        </m:r>
                      </m:den>
                    </m:f>
                    <m:r>
                      <a:rPr lang="en-US" altLang="zh-CN" sz="2400" b="1" i="1">
                        <a:solidFill>
                          <a:schemeClr val="bg1"/>
                        </a:solidFill>
                        <a:latin typeface="Cambria Math" panose="02040503050406030204" pitchFamily="18" charset="0"/>
                        <a:ea typeface="Cambria Math" panose="02040503050406030204" pitchFamily="18" charset="0"/>
                      </a:rPr>
                      <m:t>𝒚</m:t>
                    </m:r>
                    <m:r>
                      <a:rPr lang="en-US" altLang="zh-CN" sz="2400" b="1" i="1">
                        <a:solidFill>
                          <a:schemeClr val="bg1"/>
                        </a:solidFill>
                        <a:latin typeface="Cambria Math" panose="02040503050406030204" pitchFamily="18" charset="0"/>
                        <a:ea typeface="Cambria Math" panose="02040503050406030204" pitchFamily="18" charset="0"/>
                      </a:rPr>
                      <m:t>"(</m:t>
                    </m:r>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r>
                      <a:rPr lang="en-US" altLang="zh-CN" sz="2400" b="1" i="1">
                        <a:solidFill>
                          <a:schemeClr val="bg1"/>
                        </a:solidFill>
                        <a:latin typeface="Cambria Math" panose="02040503050406030204" pitchFamily="18" charset="0"/>
                        <a:ea typeface="Cambria Math" panose="02040503050406030204" pitchFamily="18" charset="0"/>
                      </a:rPr>
                      <m:t>)−</m:t>
                    </m:r>
                    <m:f>
                      <m:fPr>
                        <m:ctrlPr>
                          <a:rPr lang="en-US" altLang="zh-CN" sz="2400" b="1" i="1">
                            <a:solidFill>
                              <a:schemeClr val="bg1"/>
                            </a:solidFill>
                            <a:latin typeface="Cambria Math" panose="02040503050406030204" pitchFamily="18" charset="0"/>
                            <a:ea typeface="Cambria Math" panose="02040503050406030204" pitchFamily="18" charset="0"/>
                          </a:rPr>
                        </m:ctrlPr>
                      </m:fPr>
                      <m:num>
                        <m:sSup>
                          <m:sSupPr>
                            <m:ctrlPr>
                              <a:rPr lang="en-US" altLang="zh-CN" sz="2400" b="1" i="1">
                                <a:solidFill>
                                  <a:schemeClr val="bg1"/>
                                </a:solidFill>
                                <a:latin typeface="Cambria Math" panose="02040503050406030204" pitchFamily="18" charset="0"/>
                                <a:ea typeface="Cambria Math" panose="02040503050406030204" pitchFamily="18" charset="0"/>
                              </a:rPr>
                            </m:ctrlPr>
                          </m:sSupPr>
                          <m:e>
                            <m:r>
                              <a:rPr lang="en-US" altLang="zh-CN" sz="2400" b="1" i="1">
                                <a:solidFill>
                                  <a:schemeClr val="bg1"/>
                                </a:solidFill>
                                <a:latin typeface="Cambria Math" panose="02040503050406030204" pitchFamily="18" charset="0"/>
                                <a:ea typeface="Cambria Math" panose="02040503050406030204" pitchFamily="18" charset="0"/>
                              </a:rPr>
                              <m:t>𝒉</m:t>
                            </m:r>
                          </m:e>
                          <m:sup>
                            <m:r>
                              <a:rPr lang="en-US" altLang="zh-CN" sz="2400" b="1" i="1" smtClean="0">
                                <a:solidFill>
                                  <a:schemeClr val="bg1"/>
                                </a:solidFill>
                                <a:latin typeface="Cambria Math" panose="02040503050406030204" pitchFamily="18" charset="0"/>
                                <a:ea typeface="Cambria Math" panose="02040503050406030204" pitchFamily="18" charset="0"/>
                              </a:rPr>
                              <m:t>𝟑</m:t>
                            </m:r>
                          </m:sup>
                        </m:sSup>
                      </m:num>
                      <m:den>
                        <m:r>
                          <a:rPr lang="en-US" altLang="zh-CN" sz="2400" b="1" i="1">
                            <a:solidFill>
                              <a:schemeClr val="bg1"/>
                            </a:solidFill>
                            <a:latin typeface="Cambria Math" panose="02040503050406030204" pitchFamily="18" charset="0"/>
                            <a:ea typeface="Cambria Math" panose="02040503050406030204" pitchFamily="18" charset="0"/>
                          </a:rPr>
                          <m:t>𝟑</m:t>
                        </m:r>
                        <m:r>
                          <a:rPr lang="en-US" altLang="zh-CN" sz="2400" b="1" i="1">
                            <a:solidFill>
                              <a:schemeClr val="bg1"/>
                            </a:solidFill>
                            <a:latin typeface="Cambria Math" panose="02040503050406030204" pitchFamily="18" charset="0"/>
                            <a:ea typeface="Cambria Math" panose="02040503050406030204" pitchFamily="18" charset="0"/>
                          </a:rPr>
                          <m:t>!</m:t>
                        </m:r>
                      </m:den>
                    </m:f>
                    <m:sSup>
                      <m:sSupPr>
                        <m:ctrlPr>
                          <a:rPr lang="en-US" altLang="zh-CN" sz="2400" b="1" i="1">
                            <a:solidFill>
                              <a:schemeClr val="bg1"/>
                            </a:solidFill>
                            <a:latin typeface="Cambria Math" panose="02040503050406030204" pitchFamily="18" charset="0"/>
                            <a:ea typeface="Cambria Math" panose="02040503050406030204" pitchFamily="18" charset="0"/>
                          </a:rPr>
                        </m:ctrlPr>
                      </m:sSupPr>
                      <m:e>
                        <m:r>
                          <a:rPr lang="en-US" altLang="zh-CN" sz="2400" b="1" i="1">
                            <a:solidFill>
                              <a:schemeClr val="bg1"/>
                            </a:solidFill>
                            <a:latin typeface="Cambria Math" panose="02040503050406030204" pitchFamily="18" charset="0"/>
                            <a:ea typeface="Cambria Math" panose="02040503050406030204" pitchFamily="18" charset="0"/>
                          </a:rPr>
                          <m:t>𝒚</m:t>
                        </m:r>
                      </m:e>
                      <m:sup>
                        <m:r>
                          <a:rPr lang="en-US" altLang="zh-CN" sz="2400" b="1" i="1">
                            <a:solidFill>
                              <a:schemeClr val="bg1"/>
                            </a:solidFill>
                            <a:latin typeface="Cambria Math" panose="02040503050406030204" pitchFamily="18" charset="0"/>
                            <a:ea typeface="Cambria Math" panose="02040503050406030204" pitchFamily="18" charset="0"/>
                          </a:rPr>
                          <m:t>′′′</m:t>
                        </m:r>
                      </m:sup>
                    </m:sSup>
                    <m:r>
                      <a:rPr lang="en-US" altLang="zh-CN" sz="2400" b="1" i="1">
                        <a:solidFill>
                          <a:schemeClr val="bg1"/>
                        </a:solidFill>
                        <a:latin typeface="Cambria Math" panose="02040503050406030204" pitchFamily="18" charset="0"/>
                        <a:ea typeface="Cambria Math" panose="02040503050406030204" pitchFamily="18" charset="0"/>
                      </a:rPr>
                      <m:t>(</m:t>
                    </m:r>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r>
                      <a:rPr lang="en-US" altLang="zh-CN" sz="2400" b="1" i="1">
                        <a:solidFill>
                          <a:schemeClr val="bg1"/>
                        </a:solidFill>
                        <a:latin typeface="Cambria Math" panose="02040503050406030204" pitchFamily="18" charset="0"/>
                        <a:ea typeface="Cambria Math" panose="02040503050406030204" pitchFamily="18" charset="0"/>
                      </a:rPr>
                      <m:t>)+</m:t>
                    </m:r>
                    <m:r>
                      <a:rPr lang="en-US" altLang="zh-CN" sz="2400" b="1" i="1">
                        <a:solidFill>
                          <a:schemeClr val="bg1"/>
                        </a:solidFill>
                        <a:latin typeface="Cambria Math" panose="02040503050406030204" pitchFamily="18" charset="0"/>
                        <a:ea typeface="Cambria Math" panose="02040503050406030204" pitchFamily="18" charset="0"/>
                      </a:rPr>
                      <m:t>𝒐</m:t>
                    </m:r>
                    <m:r>
                      <a:rPr lang="en-US" altLang="zh-CN" sz="2400" b="1" i="1">
                        <a:solidFill>
                          <a:schemeClr val="bg1"/>
                        </a:solidFill>
                        <a:latin typeface="Cambria Math" panose="02040503050406030204" pitchFamily="18" charset="0"/>
                        <a:ea typeface="Cambria Math" panose="02040503050406030204" pitchFamily="18" charset="0"/>
                      </a:rPr>
                      <m:t>(</m:t>
                    </m:r>
                    <m:sSup>
                      <m:sSupPr>
                        <m:ctrlPr>
                          <a:rPr lang="en-US" altLang="zh-CN" sz="2400" b="1" i="1">
                            <a:solidFill>
                              <a:schemeClr val="bg1"/>
                            </a:solidFill>
                            <a:latin typeface="Cambria Math" panose="02040503050406030204" pitchFamily="18" charset="0"/>
                            <a:ea typeface="Cambria Math" panose="02040503050406030204" pitchFamily="18" charset="0"/>
                          </a:rPr>
                        </m:ctrlPr>
                      </m:sSupPr>
                      <m:e>
                        <m:r>
                          <a:rPr lang="en-US" altLang="zh-CN" sz="2400" b="1" i="1">
                            <a:solidFill>
                              <a:schemeClr val="bg1"/>
                            </a:solidFill>
                            <a:latin typeface="Cambria Math" panose="02040503050406030204" pitchFamily="18" charset="0"/>
                            <a:ea typeface="Cambria Math" panose="02040503050406030204" pitchFamily="18" charset="0"/>
                          </a:rPr>
                          <m:t>𝒉</m:t>
                        </m:r>
                      </m:e>
                      <m:sup>
                        <m:r>
                          <a:rPr lang="en-US" altLang="zh-CN" sz="2400" b="1" i="1">
                            <a:solidFill>
                              <a:schemeClr val="bg1"/>
                            </a:solidFill>
                            <a:latin typeface="Cambria Math" panose="02040503050406030204" pitchFamily="18" charset="0"/>
                            <a:ea typeface="Cambria Math" panose="02040503050406030204" pitchFamily="18" charset="0"/>
                          </a:rPr>
                          <m:t>𝟑</m:t>
                        </m:r>
                      </m:sup>
                    </m:sSup>
                    <m:r>
                      <a:rPr lang="en-US" altLang="zh-CN" sz="2400" b="1" i="1">
                        <a:solidFill>
                          <a:schemeClr val="bg1"/>
                        </a:solidFill>
                        <a:latin typeface="Cambria Math" panose="02040503050406030204" pitchFamily="18" charset="0"/>
                        <a:ea typeface="Cambria Math" panose="02040503050406030204" pitchFamily="18" charset="0"/>
                      </a:rPr>
                      <m:t>)</m:t>
                    </m:r>
                  </m:oMath>
                </a14:m>
                <a:endParaRPr lang="en-US" altLang="zh-CN" sz="2400" b="1" dirty="0" smtClean="0">
                  <a:solidFill>
                    <a:schemeClr val="bg1"/>
                  </a:solidFill>
                  <a:latin typeface="全新硬笔行书简" panose="02010600040101010101" pitchFamily="2" charset="-122"/>
                  <a:ea typeface="Cambria Math" panose="02040503050406030204" pitchFamily="18" charset="0"/>
                </a:endParaRPr>
              </a:p>
              <a:p>
                <a:pPr/>
                <a14:m>
                  <m:oMathPara xmlns:m="http://schemas.openxmlformats.org/officeDocument/2006/math">
                    <m:oMathParaPr>
                      <m:jc m:val="left"/>
                    </m:oMathParaPr>
                    <m:oMath xmlns:m="http://schemas.openxmlformats.org/officeDocument/2006/math">
                      <m:r>
                        <a:rPr lang="en-US" altLang="zh-CN" sz="2400" b="1" i="1">
                          <a:solidFill>
                            <a:schemeClr val="bg1"/>
                          </a:solidFill>
                          <a:latin typeface="Cambria Math" panose="02040503050406030204" pitchFamily="18" charset="0"/>
                          <a:ea typeface="全新硬笔行书简" panose="02010600040101010101" pitchFamily="2" charset="-122"/>
                        </a:rPr>
                        <m:t>𝒚</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e>
                      </m:d>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0" smtClean="0">
                          <a:solidFill>
                            <a:schemeClr val="bg1"/>
                          </a:solidFill>
                          <a:latin typeface="Cambria Math" panose="02040503050406030204" pitchFamily="18" charset="0"/>
                          <a:ea typeface="全新硬笔行书简" panose="02010600040101010101" pitchFamily="2" charset="-122"/>
                        </a:rPr>
                        <m:t>𝟐</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sSup>
                            <m:sSup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pPr>
                            <m:e>
                              <m:r>
                                <a:rPr lang="en-US" altLang="zh-CN" sz="2400" b="1" i="1" smtClean="0">
                                  <a:solidFill>
                                    <a:schemeClr val="bg1"/>
                                  </a:solidFill>
                                  <a:latin typeface="Cambria Math" panose="02040503050406030204" pitchFamily="18" charset="0"/>
                                  <a:ea typeface="全新硬笔行书简" panose="02010600040101010101" pitchFamily="2" charset="-122"/>
                                </a:rPr>
                                <m:t>𝒉</m:t>
                              </m:r>
                            </m:e>
                            <m:sup>
                              <m:r>
                                <a:rPr lang="en-US" altLang="zh-CN" sz="2400" b="1" i="1" smtClean="0">
                                  <a:solidFill>
                                    <a:schemeClr val="bg1"/>
                                  </a:solidFill>
                                  <a:latin typeface="Cambria Math" panose="02040503050406030204" pitchFamily="18" charset="0"/>
                                  <a:ea typeface="全新硬笔行书简" panose="02010600040101010101" pitchFamily="2" charset="-122"/>
                                </a:rPr>
                                <m:t>𝟑</m:t>
                              </m:r>
                            </m:sup>
                          </m:sSup>
                        </m:num>
                        <m:den>
                          <m:r>
                            <a:rPr lang="en-US" altLang="zh-CN" sz="2400" b="1" i="1" smtClean="0">
                              <a:solidFill>
                                <a:schemeClr val="bg1"/>
                              </a:solidFill>
                              <a:latin typeface="Cambria Math" panose="02040503050406030204" pitchFamily="18" charset="0"/>
                              <a:ea typeface="全新硬笔行书简" panose="02010600040101010101" pitchFamily="2" charset="-122"/>
                            </a:rPr>
                            <m:t>𝟑</m:t>
                          </m:r>
                          <m:r>
                            <a:rPr lang="en-US" altLang="zh-CN" sz="2400" b="1" i="1" smtClean="0">
                              <a:solidFill>
                                <a:schemeClr val="bg1"/>
                              </a:solidFill>
                              <a:latin typeface="Cambria Math" panose="02040503050406030204" pitchFamily="18" charset="0"/>
                              <a:ea typeface="全新硬笔行书简" panose="02010600040101010101" pitchFamily="2" charset="-122"/>
                            </a:rPr>
                            <m:t>!</m:t>
                          </m:r>
                        </m:den>
                      </m:f>
                      <m:sSup>
                        <m:sSupPr>
                          <m:ctrlPr>
                            <a:rPr lang="en-US" altLang="zh-CN" sz="2400" b="1" i="1">
                              <a:solidFill>
                                <a:schemeClr val="bg1"/>
                              </a:solidFill>
                              <a:latin typeface="Cambria Math" panose="02040503050406030204" pitchFamily="18" charset="0"/>
                              <a:ea typeface="Cambria Math" panose="02040503050406030204" pitchFamily="18" charset="0"/>
                            </a:rPr>
                          </m:ctrlPr>
                        </m:sSupPr>
                        <m:e>
                          <m:r>
                            <a:rPr lang="en-US" altLang="zh-CN" sz="2400" b="1" i="1">
                              <a:solidFill>
                                <a:schemeClr val="bg1"/>
                              </a:solidFill>
                              <a:latin typeface="Cambria Math" panose="02040503050406030204" pitchFamily="18" charset="0"/>
                              <a:ea typeface="Cambria Math" panose="02040503050406030204" pitchFamily="18" charset="0"/>
                            </a:rPr>
                            <m:t>𝒚</m:t>
                          </m:r>
                        </m:e>
                        <m:sup>
                          <m:r>
                            <a:rPr lang="en-US" altLang="zh-CN" sz="2400" b="1" i="1">
                              <a:solidFill>
                                <a:schemeClr val="bg1"/>
                              </a:solidFill>
                              <a:latin typeface="Cambria Math" panose="02040503050406030204" pitchFamily="18" charset="0"/>
                              <a:ea typeface="Cambria Math" panose="02040503050406030204" pitchFamily="18" charset="0"/>
                            </a:rPr>
                            <m:t>′′′</m:t>
                          </m:r>
                        </m:sup>
                      </m:sSup>
                      <m:r>
                        <a:rPr lang="en-US" altLang="zh-CN" sz="2400" b="1" i="1">
                          <a:solidFill>
                            <a:schemeClr val="bg1"/>
                          </a:solidFill>
                          <a:latin typeface="Cambria Math" panose="02040503050406030204" pitchFamily="18" charset="0"/>
                          <a:ea typeface="Cambria Math" panose="02040503050406030204" pitchFamily="18" charset="0"/>
                        </a:rPr>
                        <m:t>(</m:t>
                      </m:r>
                      <m:sSub>
                        <m:sSubPr>
                          <m:ctrlPr>
                            <a:rPr lang="en-US" altLang="zh-CN" sz="2400" b="1" i="1">
                              <a:solidFill>
                                <a:schemeClr val="bg1"/>
                              </a:solidFill>
                              <a:latin typeface="Cambria Math" panose="02040503050406030204" pitchFamily="18" charset="0"/>
                              <a:ea typeface="Cambria Math" panose="02040503050406030204" pitchFamily="18" charset="0"/>
                            </a:rPr>
                          </m:ctrlPr>
                        </m:sSubPr>
                        <m:e>
                          <m:r>
                            <a:rPr lang="en-US" altLang="zh-CN" sz="2400" b="1" i="1">
                              <a:solidFill>
                                <a:schemeClr val="bg1"/>
                              </a:solidFill>
                              <a:latin typeface="Cambria Math" panose="02040503050406030204" pitchFamily="18" charset="0"/>
                              <a:ea typeface="Cambria Math" panose="02040503050406030204" pitchFamily="18" charset="0"/>
                            </a:rPr>
                            <m:t>𝒙</m:t>
                          </m:r>
                        </m:e>
                        <m:sub>
                          <m:r>
                            <a:rPr lang="en-US" altLang="zh-CN" sz="2400" b="1" i="1">
                              <a:solidFill>
                                <a:schemeClr val="bg1"/>
                              </a:solidFill>
                              <a:latin typeface="Cambria Math" panose="02040503050406030204" pitchFamily="18" charset="0"/>
                              <a:ea typeface="Cambria Math" panose="02040503050406030204" pitchFamily="18" charset="0"/>
                            </a:rPr>
                            <m:t>𝒏</m:t>
                          </m:r>
                        </m:sub>
                      </m:sSub>
                      <m:r>
                        <a:rPr lang="en-US" altLang="zh-CN" sz="2400" b="1" i="1">
                          <a:solidFill>
                            <a:schemeClr val="bg1"/>
                          </a:solidFill>
                          <a:latin typeface="Cambria Math" panose="02040503050406030204" pitchFamily="18" charset="0"/>
                          <a:ea typeface="Cambria Math" panose="02040503050406030204" pitchFamily="18" charset="0"/>
                        </a:rPr>
                        <m:t>)+</m:t>
                      </m:r>
                      <m:r>
                        <a:rPr lang="en-US" altLang="zh-CN" sz="2400" b="1" i="1">
                          <a:solidFill>
                            <a:schemeClr val="bg1"/>
                          </a:solidFill>
                          <a:latin typeface="Cambria Math" panose="02040503050406030204" pitchFamily="18" charset="0"/>
                          <a:ea typeface="Cambria Math" panose="02040503050406030204" pitchFamily="18" charset="0"/>
                        </a:rPr>
                        <m:t>𝒐</m:t>
                      </m:r>
                      <m:r>
                        <a:rPr lang="en-US" altLang="zh-CN" sz="2400" b="1" i="1">
                          <a:solidFill>
                            <a:schemeClr val="bg1"/>
                          </a:solidFill>
                          <a:latin typeface="Cambria Math" panose="02040503050406030204" pitchFamily="18" charset="0"/>
                          <a:ea typeface="Cambria Math" panose="02040503050406030204" pitchFamily="18" charset="0"/>
                        </a:rPr>
                        <m:t>(</m:t>
                      </m:r>
                      <m:sSup>
                        <m:sSupPr>
                          <m:ctrlPr>
                            <a:rPr lang="en-US" altLang="zh-CN" sz="2400" b="1" i="1">
                              <a:solidFill>
                                <a:schemeClr val="bg1"/>
                              </a:solidFill>
                              <a:latin typeface="Cambria Math" panose="02040503050406030204" pitchFamily="18" charset="0"/>
                              <a:ea typeface="Cambria Math" panose="02040503050406030204" pitchFamily="18" charset="0"/>
                            </a:rPr>
                          </m:ctrlPr>
                        </m:sSupPr>
                        <m:e>
                          <m:r>
                            <a:rPr lang="en-US" altLang="zh-CN" sz="2400" b="1" i="1">
                              <a:solidFill>
                                <a:schemeClr val="bg1"/>
                              </a:solidFill>
                              <a:latin typeface="Cambria Math" panose="02040503050406030204" pitchFamily="18" charset="0"/>
                              <a:ea typeface="Cambria Math" panose="02040503050406030204" pitchFamily="18" charset="0"/>
                            </a:rPr>
                            <m:t>𝒉</m:t>
                          </m:r>
                        </m:e>
                        <m:sup>
                          <m:r>
                            <a:rPr lang="en-US" altLang="zh-CN" sz="2400" b="1" i="1">
                              <a:solidFill>
                                <a:schemeClr val="bg1"/>
                              </a:solidFill>
                              <a:latin typeface="Cambria Math" panose="02040503050406030204" pitchFamily="18" charset="0"/>
                              <a:ea typeface="Cambria Math" panose="02040503050406030204" pitchFamily="18" charset="0"/>
                            </a:rPr>
                            <m:t>𝟑</m:t>
                          </m:r>
                        </m:sup>
                      </m:sSup>
                      <m:r>
                        <a:rPr lang="en-US" altLang="zh-CN" sz="2400" b="1" i="1">
                          <a:solidFill>
                            <a:schemeClr val="bg1"/>
                          </a:solidFill>
                          <a:latin typeface="Cambria Math" panose="02040503050406030204" pitchFamily="18" charset="0"/>
                          <a:ea typeface="Cambria Math" panose="02040503050406030204" pitchFamily="18" charset="0"/>
                        </a:rPr>
                        <m:t>)</m:t>
                      </m:r>
                    </m:oMath>
                  </m:oMathPara>
                </a14:m>
                <a:endParaRPr lang="en-US" altLang="zh-CN" sz="2400" b="1" dirty="0" smtClean="0">
                  <a:solidFill>
                    <a:schemeClr val="bg1"/>
                  </a:solidFill>
                  <a:latin typeface="全新硬笔行书简" panose="02010600040101010101" pitchFamily="2" charset="-122"/>
                  <a:ea typeface="Cambria Math" panose="02040503050406030204" pitchFamily="18" charset="0"/>
                </a:endParaRPr>
              </a:p>
              <a:p>
                <a:r>
                  <a:rPr lang="zh-CN" altLang="en-US" sz="2400" b="1" dirty="0" smtClean="0">
                    <a:solidFill>
                      <a:srgbClr val="FFFF00"/>
                    </a:solidFill>
                    <a:latin typeface="全新硬笔行书简" panose="02010600040101010101" pitchFamily="2" charset="-122"/>
                    <a:ea typeface="全新硬笔行书简" panose="02010600040101010101" pitchFamily="2" charset="-122"/>
                  </a:rPr>
                  <a:t>两步欧拉格式具有</a:t>
                </a:r>
                <a:r>
                  <a:rPr lang="en-US" altLang="zh-CN" sz="2400" b="1" dirty="0" smtClean="0">
                    <a:solidFill>
                      <a:srgbClr val="FFFF00"/>
                    </a:solidFill>
                    <a:latin typeface="Times New Roman" panose="02020603050405020304" pitchFamily="18" charset="0"/>
                    <a:ea typeface="全新硬笔行书简" panose="02010600040101010101" pitchFamily="2" charset="-122"/>
                    <a:cs typeface="Times New Roman" panose="02020603050405020304" pitchFamily="18" charset="0"/>
                  </a:rPr>
                  <a:t>2</a:t>
                </a:r>
                <a:r>
                  <a:rPr lang="zh-CN" altLang="en-US" sz="2400" b="1" dirty="0" smtClean="0">
                    <a:solidFill>
                      <a:srgbClr val="FFFF00"/>
                    </a:solidFill>
                    <a:latin typeface="全新硬笔行书简" panose="02010600040101010101" pitchFamily="2" charset="-122"/>
                    <a:ea typeface="全新硬笔行书简" panose="02010600040101010101" pitchFamily="2" charset="-122"/>
                  </a:rPr>
                  <a:t>阶的精度，</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局部截断误差的主项系数为</a:t>
                </a:r>
                <a14:m>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rPr>
                      <m:t>𝑪</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𝟐</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a:t>
                </a:r>
                <a:endParaRPr lang="en-US" altLang="zh-CN" sz="2400" b="1" dirty="0">
                  <a:solidFill>
                    <a:schemeClr val="bg1"/>
                  </a:solidFill>
                  <a:latin typeface="全新硬笔行书简" panose="02010600040101010101" pitchFamily="2" charset="-122"/>
                  <a:ea typeface="全新硬笔行书简" panose="02010600040101010101" pitchFamily="2" charset="-122"/>
                </a:endParaRPr>
              </a:p>
              <a:p>
                <a:endParaRPr lang="zh-CN" altLang="en-US" sz="2400" b="1" dirty="0">
                  <a:solidFill>
                    <a:schemeClr val="bg1"/>
                  </a:solidFill>
                  <a:latin typeface="全新硬笔行书简" panose="02010600040101010101" pitchFamily="2" charset="-122"/>
                  <a:ea typeface="全新硬笔行书简" panose="02010600040101010101" pitchFamily="2" charset="-122"/>
                </a:endParaRPr>
              </a:p>
              <a:p>
                <a:endParaRPr lang="zh-CN" altLang="en-US" sz="2400" b="1" dirty="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0" y="304792"/>
                <a:ext cx="9296276" cy="6629316"/>
              </a:xfrm>
              <a:blipFill>
                <a:blip r:embed="rId3"/>
                <a:stretch>
                  <a:fillRect l="-984" t="-1380"/>
                </a:stretch>
              </a:blipFill>
            </p:spPr>
            <p:txBody>
              <a:bodyPr/>
              <a:lstStyle/>
              <a:p>
                <a:r>
                  <a:rPr lang="zh-CN" altLang="en-US">
                    <a:noFill/>
                  </a:rPr>
                  <a:t> </a:t>
                </a:r>
              </a:p>
            </p:txBody>
          </p:sp>
        </mc:Fallback>
      </mc:AlternateContent>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4">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noChangeArrowheads="1"/>
          </p:cNvSpPr>
          <p:nvPr>
            <p:ph type="title"/>
          </p:nvPr>
        </p:nvSpPr>
        <p:spPr>
          <a:xfrm>
            <a:off x="171450" y="228684"/>
            <a:ext cx="6029960" cy="871855"/>
          </a:xfrm>
        </p:spPr>
        <p:txBody>
          <a:bodyPr>
            <a:normAutofit/>
          </a:bodyPr>
          <a:lstStyle/>
          <a:p>
            <a:r>
              <a:rPr lang="en-US" altLang="zh-CN" sz="4950" dirty="0" smtClean="0">
                <a:solidFill>
                  <a:srgbClr val="00B050"/>
                </a:solidFill>
                <a:latin typeface="Times New Roman" panose="02020603050405020304" pitchFamily="18" charset="0"/>
                <a:ea typeface="全新硬笔行书简" panose="02010600040101010101" pitchFamily="2" charset="-122"/>
                <a:cs typeface="Times New Roman" panose="02020603050405020304" pitchFamily="18" charset="0"/>
              </a:rPr>
              <a:t>1. </a:t>
            </a:r>
            <a:r>
              <a:rPr lang="zh-CN" altLang="en-US" sz="4950" dirty="0">
                <a:solidFill>
                  <a:srgbClr val="00B050"/>
                </a:solidFill>
                <a:latin typeface="全新硬笔行书简" panose="02010600040101010101" pitchFamily="2" charset="-122"/>
                <a:ea typeface="全新硬笔行书简" panose="02010600040101010101" pitchFamily="2" charset="-122"/>
              </a:rPr>
              <a:t>欧</a:t>
            </a:r>
            <a:r>
              <a:rPr lang="zh-CN" altLang="en-US" sz="4950" dirty="0" smtClean="0">
                <a:solidFill>
                  <a:srgbClr val="00B050"/>
                </a:solidFill>
                <a:latin typeface="全新硬笔行书简" panose="02010600040101010101" pitchFamily="2" charset="-122"/>
                <a:ea typeface="全新硬笔行书简" panose="02010600040101010101" pitchFamily="2" charset="-122"/>
              </a:rPr>
              <a:t>拉方法</a:t>
            </a:r>
            <a:endParaRPr lang="zh-CN" altLang="en-US" sz="4950" dirty="0">
              <a:solidFill>
                <a:srgbClr val="00B050"/>
              </a:solidFill>
              <a:latin typeface="全新硬笔行书简" panose="02010600040101010101" pitchFamily="2" charset="-122"/>
              <a:ea typeface="全新硬笔行书简" panose="02010600040101010101" pitchFamily="2" charset="-122"/>
            </a:endParaRPr>
          </a:p>
        </p:txBody>
      </p:sp>
      <mc:AlternateContent xmlns:mc="http://schemas.openxmlformats.org/markup-compatibility/2006" xmlns:a14="http://schemas.microsoft.com/office/drawing/2010/main">
        <mc:Choice Requires="a14">
          <p:sp>
            <p:nvSpPr>
              <p:cNvPr id="4" name="文本占位符 3"/>
              <p:cNvSpPr>
                <a:spLocks noGrp="1" noChangeArrowheads="1"/>
              </p:cNvSpPr>
              <p:nvPr>
                <p:ph type="body" sz="half" idx="2"/>
              </p:nvPr>
            </p:nvSpPr>
            <p:spPr>
              <a:xfrm>
                <a:off x="457202" y="1219258"/>
                <a:ext cx="8115195" cy="5638742"/>
              </a:xfrm>
            </p:spPr>
            <p:txBody>
              <a:bodyPr>
                <a:noAutofit/>
              </a:bodyPr>
              <a:lstStyle/>
              <a:p>
                <a:r>
                  <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1.6  </a:t>
                </a:r>
                <a:r>
                  <a:rPr lang="zh-CN" altLang="en-US"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rPr>
                  <a:t>梯形格式</a:t>
                </a:r>
                <a:endParaRPr lang="en-US" altLang="zh-CN" sz="2400" b="1" dirty="0" smtClean="0">
                  <a:solidFill>
                    <a:schemeClr val="bg1"/>
                  </a:solidFill>
                  <a:latin typeface="Times New Roman" panose="02020603050405020304" pitchFamily="18" charset="0"/>
                  <a:ea typeface="全新硬笔行书简" panose="02010600040101010101" pitchFamily="2" charset="-122"/>
                  <a:cs typeface="Times New Roman" panose="02020603050405020304" pitchFamily="18" charset="0"/>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将方程</a:t>
                </a:r>
                <a14:m>
                  <m:oMath xmlns:m="http://schemas.openxmlformats.org/officeDocument/2006/math">
                    <m:sSup>
                      <m:sSupPr>
                        <m:ctrlPr>
                          <a:rPr lang="en-US" altLang="zh-CN" sz="2400" b="1" i="1">
                            <a:solidFill>
                              <a:schemeClr val="bg1"/>
                            </a:solidFill>
                            <a:latin typeface="Cambria Math" panose="02040503050406030204" pitchFamily="18" charset="0"/>
                            <a:ea typeface="全新硬笔行书简" panose="02010600040101010101" pitchFamily="2" charset="-122"/>
                          </a:rPr>
                        </m:ctrlPr>
                      </m:sSupPr>
                      <m:e>
                        <m:r>
                          <a:rPr lang="en-US" altLang="zh-CN" sz="2400" b="1" i="1">
                            <a:solidFill>
                              <a:schemeClr val="bg1"/>
                            </a:solidFill>
                            <a:latin typeface="Cambria Math" panose="02040503050406030204" pitchFamily="18" charset="0"/>
                            <a:ea typeface="全新硬笔行书简" panose="02010600040101010101" pitchFamily="2" charset="-122"/>
                          </a:rPr>
                          <m:t>𝒚</m:t>
                        </m:r>
                      </m:e>
                      <m:sup>
                        <m:r>
                          <a:rPr lang="en-US" altLang="zh-CN" sz="2400" b="1" i="1">
                            <a:solidFill>
                              <a:schemeClr val="bg1"/>
                            </a:solidFill>
                            <a:latin typeface="Cambria Math" panose="02040503050406030204" pitchFamily="18" charset="0"/>
                            <a:ea typeface="全新硬笔行书简" panose="02010600040101010101" pitchFamily="2" charset="-122"/>
                          </a:rPr>
                          <m:t>′</m:t>
                        </m:r>
                      </m:sup>
                    </m:sSup>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r>
                          <a:rPr lang="en-US" altLang="zh-CN" sz="2400" b="1" i="1">
                            <a:solidFill>
                              <a:schemeClr val="bg1"/>
                            </a:solidFill>
                            <a:latin typeface="Cambria Math" panose="02040503050406030204" pitchFamily="18" charset="0"/>
                            <a:ea typeface="全新硬笔行书简" panose="02010600040101010101" pitchFamily="2" charset="-122"/>
                          </a:rPr>
                          <m:t>𝒙</m:t>
                        </m:r>
                      </m:e>
                    </m:d>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𝒇</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𝒙</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𝒚</m:t>
                    </m:r>
                    <m:r>
                      <a:rPr lang="en-US" altLang="zh-CN" sz="2400" b="1" i="1">
                        <a:solidFill>
                          <a:schemeClr val="bg1"/>
                        </a:solidFill>
                        <a:latin typeface="Cambria Math" panose="02040503050406030204" pitchFamily="18" charset="0"/>
                        <a:ea typeface="全新硬笔行书简" panose="02010600040101010101" pitchFamily="2" charset="-122"/>
                      </a:rPr>
                      <m:t>)</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在区间</a:t>
                </a:r>
                <a14:m>
                  <m:oMath xmlns:m="http://schemas.openxmlformats.org/officeDocument/2006/math">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oMath>
                </a14:m>
                <a:r>
                  <a:rPr lang="zh-CN" altLang="en-US" sz="2400" b="1" dirty="0" smtClean="0">
                    <a:solidFill>
                      <a:schemeClr val="bg1"/>
                    </a:solidFill>
                    <a:latin typeface="全新硬笔行书简" panose="02010600040101010101" pitchFamily="2" charset="-122"/>
                    <a:ea typeface="全新硬笔行书简" panose="02010600040101010101" pitchFamily="2" charset="-122"/>
                  </a:rPr>
                  <a:t>上积分：</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0"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r>
                        <a:rPr lang="en-US" altLang="zh-CN" sz="2400" b="1">
                          <a:solidFill>
                            <a:schemeClr val="bg1"/>
                          </a:solidFill>
                          <a:latin typeface="Cambria Math" panose="02040503050406030204" pitchFamily="18" charset="0"/>
                          <a:ea typeface="全新硬笔行书简" panose="02010600040101010101" pitchFamily="2" charset="-122"/>
                        </a:rPr>
                        <m:t>)</m:t>
                      </m:r>
                      <m:r>
                        <a:rPr lang="en-US" altLang="zh-CN" sz="2400" b="1" i="0" smtClean="0">
                          <a:solidFill>
                            <a:schemeClr val="bg1"/>
                          </a:solidFill>
                          <a:latin typeface="Cambria Math" panose="02040503050406030204" pitchFamily="18" charset="0"/>
                          <a:ea typeface="全新硬笔行书简" panose="02010600040101010101" pitchFamily="2" charset="-122"/>
                        </a:rPr>
                        <m:t>+</m:t>
                      </m:r>
                      <m:nary>
                        <m:naryPr>
                          <m:ctrlPr>
                            <a:rPr lang="en-US" altLang="zh-CN" sz="2400" b="1" i="1" smtClean="0">
                              <a:solidFill>
                                <a:schemeClr val="bg1"/>
                              </a:solidFill>
                              <a:latin typeface="Cambria Math" panose="02040503050406030204" pitchFamily="18" charset="0"/>
                              <a:ea typeface="全新硬笔行书简" panose="02010600040101010101" pitchFamily="2" charset="-122"/>
                            </a:rPr>
                          </m:ctrlPr>
                        </m:naryPr>
                        <m:sub>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sub>
                        <m:sup>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sup>
                        <m:e>
                          <m:r>
                            <a:rPr lang="en-US" altLang="zh-CN" sz="2400" b="1" i="1" smtClean="0">
                              <a:solidFill>
                                <a:schemeClr val="bg1"/>
                              </a:solidFill>
                              <a:latin typeface="Cambria Math" panose="02040503050406030204" pitchFamily="18" charset="0"/>
                              <a:ea typeface="全新硬笔行书简" panose="02010600040101010101" pitchFamily="2" charset="-122"/>
                            </a:rPr>
                            <m:t>𝒇</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r>
                                <a:rPr lang="en-US" altLang="zh-CN" sz="2400" b="1" i="1" smtClean="0">
                                  <a:solidFill>
                                    <a:schemeClr val="bg1"/>
                                  </a:solidFill>
                                  <a:latin typeface="Cambria Math" panose="02040503050406030204" pitchFamily="18" charset="0"/>
                                  <a:ea typeface="全新硬笔行书简" panose="02010600040101010101" pitchFamily="2" charset="-122"/>
                                </a:rPr>
                                <m:t>𝒙</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𝒚</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𝒙</m:t>
                              </m:r>
                              <m:r>
                                <a:rPr lang="en-US" altLang="zh-CN" sz="2400" b="1" i="1" smtClean="0">
                                  <a:solidFill>
                                    <a:schemeClr val="bg1"/>
                                  </a:solidFill>
                                  <a:latin typeface="Cambria Math" panose="02040503050406030204" pitchFamily="18" charset="0"/>
                                  <a:ea typeface="全新硬笔行书简" panose="02010600040101010101" pitchFamily="2" charset="-122"/>
                                </a:rPr>
                                <m:t>)</m:t>
                              </m:r>
                            </m:e>
                          </m:d>
                          <m:r>
                            <a:rPr lang="en-US" altLang="zh-CN" sz="2400" b="1" i="1" smtClean="0">
                              <a:solidFill>
                                <a:schemeClr val="bg1"/>
                              </a:solidFill>
                              <a:latin typeface="Cambria Math" panose="02040503050406030204" pitchFamily="18" charset="0"/>
                              <a:ea typeface="全新硬笔行书简" panose="02010600040101010101" pitchFamily="2" charset="-122"/>
                            </a:rPr>
                            <m:t>𝒅𝒙</m:t>
                          </m:r>
                        </m:e>
                      </m:nary>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选用不同和数值积分方法处理上式中的积分项就可得到不同的差分格式。</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en-US" altLang="zh-CN" sz="2400" b="1" dirty="0">
                    <a:solidFill>
                      <a:schemeClr val="bg1"/>
                    </a:solidFill>
                    <a:latin typeface="全新硬笔行书简" panose="02010600040101010101" pitchFamily="2" charset="-122"/>
                    <a:ea typeface="全新硬笔行书简" panose="02010600040101010101" pitchFamily="2" charset="-122"/>
                  </a:rPr>
                  <a:t> </a:t>
                </a:r>
                <a:r>
                  <a:rPr lang="en-US" altLang="zh-CN" sz="2400" b="1" dirty="0" smtClean="0">
                    <a:solidFill>
                      <a:schemeClr val="bg1"/>
                    </a:solidFill>
                    <a:latin typeface="全新硬笔行书简" panose="02010600040101010101" pitchFamily="2" charset="-122"/>
                    <a:ea typeface="全新硬笔行书简" panose="02010600040101010101" pitchFamily="2" charset="-122"/>
                  </a:rPr>
                  <a:t>       </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如利用梯形求积公式</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nary>
                        <m:naryPr>
                          <m:ctrlPr>
                            <a:rPr lang="en-US" altLang="zh-CN" sz="2400" b="1" i="1">
                              <a:solidFill>
                                <a:schemeClr val="bg1"/>
                              </a:solidFill>
                              <a:latin typeface="Cambria Math" panose="02040503050406030204" pitchFamily="18" charset="0"/>
                              <a:ea typeface="全新硬笔行书简" panose="02010600040101010101" pitchFamily="2" charset="-122"/>
                            </a:rPr>
                          </m:ctrlPr>
                        </m:naryPr>
                        <m:sub>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sub>
                          </m:sSub>
                        </m:sub>
                        <m:sup>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𝟏</m:t>
                              </m:r>
                            </m:sub>
                          </m:sSub>
                        </m:sup>
                        <m:e>
                          <m:r>
                            <a:rPr lang="en-US" altLang="zh-CN" sz="2400" b="1" i="1">
                              <a:solidFill>
                                <a:schemeClr val="bg1"/>
                              </a:solidFill>
                              <a:latin typeface="Cambria Math" panose="02040503050406030204" pitchFamily="18" charset="0"/>
                              <a:ea typeface="全新硬笔行书简" panose="02010600040101010101" pitchFamily="2" charset="-122"/>
                            </a:rPr>
                            <m:t>𝒇</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r>
                                <a:rPr lang="en-US" altLang="zh-CN" sz="2400" b="1" i="1">
                                  <a:solidFill>
                                    <a:schemeClr val="bg1"/>
                                  </a:solidFill>
                                  <a:latin typeface="Cambria Math" panose="02040503050406030204" pitchFamily="18" charset="0"/>
                                  <a:ea typeface="全新硬笔行书简" panose="02010600040101010101" pitchFamily="2" charset="-122"/>
                                </a:rPr>
                                <m:t>𝒙</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𝒚</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𝒙</m:t>
                              </m:r>
                              <m:r>
                                <a:rPr lang="en-US" altLang="zh-CN" sz="2400" b="1" i="1">
                                  <a:solidFill>
                                    <a:schemeClr val="bg1"/>
                                  </a:solidFill>
                                  <a:latin typeface="Cambria Math" panose="02040503050406030204" pitchFamily="18" charset="0"/>
                                  <a:ea typeface="全新硬笔行书简" panose="02010600040101010101" pitchFamily="2" charset="-122"/>
                                </a:rPr>
                                <m:t>)</m:t>
                              </m:r>
                            </m:e>
                          </m:d>
                          <m:r>
                            <a:rPr lang="en-US" altLang="zh-CN" sz="2400" b="1" i="1">
                              <a:solidFill>
                                <a:schemeClr val="bg1"/>
                              </a:solidFill>
                              <a:latin typeface="Cambria Math" panose="02040503050406030204" pitchFamily="18" charset="0"/>
                              <a:ea typeface="全新硬笔行书简" panose="02010600040101010101" pitchFamily="2" charset="-122"/>
                            </a:rPr>
                            <m:t>𝒅𝒙</m:t>
                          </m:r>
                          <m:r>
                            <a:rPr lang="en-US" altLang="zh-CN" sz="2400" b="1" i="1" smtClean="0">
                              <a:solidFill>
                                <a:schemeClr val="bg1"/>
                              </a:solidFill>
                              <a:latin typeface="Cambria Math" panose="02040503050406030204" pitchFamily="18" charset="0"/>
                              <a:ea typeface="Cambria Math" panose="02040503050406030204" pitchFamily="18" charset="0"/>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rPr>
                                <m:t>𝒉</m:t>
                              </m:r>
                            </m:num>
                            <m:den>
                              <m:r>
                                <a:rPr lang="en-US" altLang="zh-CN" sz="2400" b="1" i="1">
                                  <a:solidFill>
                                    <a:schemeClr val="bg1"/>
                                  </a:solidFill>
                                  <a:latin typeface="Cambria Math" panose="02040503050406030204" pitchFamily="18" charset="0"/>
                                  <a:ea typeface="全新硬笔行书简" panose="02010600040101010101" pitchFamily="2" charset="-122"/>
                                </a:rPr>
                                <m:t>2</m:t>
                              </m:r>
                            </m:den>
                          </m:f>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r>
                                <a:rPr lang="en-US" altLang="zh-CN" sz="2400" b="1" i="1" smtClean="0">
                                  <a:solidFill>
                                    <a:schemeClr val="bg1"/>
                                  </a:solidFill>
                                  <a:latin typeface="Cambria Math" panose="02040503050406030204" pitchFamily="18" charset="0"/>
                                  <a:ea typeface="全新硬笔行书简" panose="02010600040101010101" pitchFamily="2" charset="-122"/>
                                </a:rPr>
                                <m:t>𝒇</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e>
                              </m:d>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𝒇</m:t>
                              </m:r>
                              <m:d>
                                <m:dPr>
                                  <m:ctrlPr>
                                    <a:rPr lang="en-US" altLang="zh-CN" sz="2400" b="1" i="1">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r>
                                        <a:rPr lang="en-US" altLang="zh-CN" sz="2400" b="1" i="1">
                                          <a:solidFill>
                                            <a:schemeClr val="bg1"/>
                                          </a:solidFill>
                                          <a:latin typeface="Cambria Math" panose="02040503050406030204" pitchFamily="18" charset="0"/>
                                          <a:ea typeface="全新硬笔行书简" panose="02010600040101010101" pitchFamily="2" charset="-122"/>
                                        </a:rPr>
                                        <m:t>(</m:t>
                                      </m:r>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e>
                              </m:d>
                              <m:r>
                                <a:rPr lang="en-US" altLang="zh-CN" sz="2400" b="1" i="1" smtClean="0">
                                  <a:solidFill>
                                    <a:schemeClr val="bg1"/>
                                  </a:solidFill>
                                  <a:latin typeface="Cambria Math" panose="02040503050406030204" pitchFamily="18" charset="0"/>
                                  <a:ea typeface="全新硬笔行书简" panose="02010600040101010101" pitchFamily="2" charset="-122"/>
                                </a:rPr>
                                <m:t>)</m:t>
                              </m:r>
                            </m:e>
                          </m:d>
                        </m:e>
                      </m:nary>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得到的差分格式为：</a:t>
                </a:r>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pPr/>
                <a14:m>
                  <m:oMathPara xmlns:m="http://schemas.openxmlformats.org/officeDocument/2006/math">
                    <m:oMathParaPr>
                      <m:jc m:val="centerGroup"/>
                    </m:oMathParaPr>
                    <m:oMath xmlns:m="http://schemas.openxmlformats.org/officeDocument/2006/math">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f>
                        <m:fPr>
                          <m:ctrlPr>
                            <a:rPr lang="en-US" altLang="zh-CN" sz="2400" b="1" i="1" smtClean="0">
                              <a:solidFill>
                                <a:schemeClr val="bg1"/>
                              </a:solidFill>
                              <a:latin typeface="Cambria Math" panose="02040503050406030204" pitchFamily="18" charset="0"/>
                              <a:ea typeface="全新硬笔行书简" panose="02010600040101010101" pitchFamily="2" charset="-122"/>
                            </a:rPr>
                          </m:ctrlPr>
                        </m:fPr>
                        <m:num>
                          <m:r>
                            <a:rPr lang="en-US" altLang="zh-CN" sz="2400" b="1" i="1" smtClean="0">
                              <a:solidFill>
                                <a:schemeClr val="bg1"/>
                              </a:solidFill>
                              <a:latin typeface="Cambria Math" panose="02040503050406030204" pitchFamily="18" charset="0"/>
                              <a:ea typeface="全新硬笔行书简" panose="02010600040101010101" pitchFamily="2" charset="-122"/>
                            </a:rPr>
                            <m:t>𝒉</m:t>
                          </m:r>
                        </m:num>
                        <m:den>
                          <m:r>
                            <a:rPr lang="en-US" altLang="zh-CN" sz="2400" b="1" i="1" smtClean="0">
                              <a:solidFill>
                                <a:schemeClr val="bg1"/>
                              </a:solidFill>
                              <a:latin typeface="Cambria Math" panose="02040503050406030204" pitchFamily="18" charset="0"/>
                              <a:ea typeface="全新硬笔行书简" panose="02010600040101010101" pitchFamily="2" charset="-122"/>
                            </a:rPr>
                            <m:t>𝟐</m:t>
                          </m:r>
                        </m:den>
                      </m:f>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r>
                            <a:rPr lang="en-US" altLang="zh-CN" sz="2400" b="1" i="1" smtClean="0">
                              <a:solidFill>
                                <a:schemeClr val="bg1"/>
                              </a:solidFill>
                              <a:latin typeface="Cambria Math" panose="02040503050406030204" pitchFamily="18" charset="0"/>
                              <a:ea typeface="全新硬笔行书简" panose="02010600040101010101" pitchFamily="2" charset="-122"/>
                            </a:rPr>
                            <m:t>𝒇</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𝒙</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r>
                                <a:rPr lang="en-US" altLang="zh-CN" sz="2400" b="1" i="1" smtClean="0">
                                  <a:solidFill>
                                    <a:schemeClr val="bg1"/>
                                  </a:solidFill>
                                  <a:latin typeface="Cambria Math" panose="02040503050406030204" pitchFamily="18" charset="0"/>
                                  <a:ea typeface="全新硬笔行书简" panose="02010600040101010101" pitchFamily="2" charset="-122"/>
                                </a:rPr>
                                <m:t>,</m:t>
                              </m:r>
                              <m:sSub>
                                <m:sSubPr>
                                  <m:ctrlPr>
                                    <a:rPr lang="en-US" altLang="zh-CN" sz="2400" b="1" i="1" smtClean="0">
                                      <a:solidFill>
                                        <a:schemeClr val="bg1"/>
                                      </a:solidFill>
                                      <a:latin typeface="Cambria Math" panose="02040503050406030204" pitchFamily="18" charset="0"/>
                                      <a:ea typeface="全新硬笔行书简" panose="02010600040101010101" pitchFamily="2" charset="-122"/>
                                    </a:rPr>
                                  </m:ctrlPr>
                                </m:sSubPr>
                                <m:e>
                                  <m:r>
                                    <a:rPr lang="en-US" altLang="zh-CN" sz="2400" b="1" i="1" smtClean="0">
                                      <a:solidFill>
                                        <a:schemeClr val="bg1"/>
                                      </a:solidFill>
                                      <a:latin typeface="Cambria Math" panose="02040503050406030204" pitchFamily="18" charset="0"/>
                                      <a:ea typeface="全新硬笔行书简" panose="02010600040101010101" pitchFamily="2" charset="-122"/>
                                    </a:rPr>
                                    <m:t>𝒚</m:t>
                                  </m:r>
                                </m:e>
                                <m:sub>
                                  <m:r>
                                    <a:rPr lang="en-US" altLang="zh-CN" sz="2400" b="1" i="1" smtClean="0">
                                      <a:solidFill>
                                        <a:schemeClr val="bg1"/>
                                      </a:solidFill>
                                      <a:latin typeface="Cambria Math" panose="02040503050406030204" pitchFamily="18" charset="0"/>
                                      <a:ea typeface="全新硬笔行书简" panose="02010600040101010101" pitchFamily="2" charset="-122"/>
                                    </a:rPr>
                                    <m:t>𝒏</m:t>
                                  </m:r>
                                </m:sub>
                              </m:sSub>
                            </m:e>
                          </m:d>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𝒇</m:t>
                          </m:r>
                          <m:d>
                            <m:dPr>
                              <m:ctrlPr>
                                <a:rPr lang="en-US" altLang="zh-CN" sz="2400" b="1" i="1" smtClean="0">
                                  <a:solidFill>
                                    <a:schemeClr val="bg1"/>
                                  </a:solidFill>
                                  <a:latin typeface="Cambria Math" panose="02040503050406030204" pitchFamily="18" charset="0"/>
                                  <a:ea typeface="全新硬笔行书简" panose="02010600040101010101" pitchFamily="2" charset="-122"/>
                                </a:rPr>
                              </m:ctrlPr>
                            </m:dPr>
                            <m:e>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𝒙</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r>
                                <a:rPr lang="en-US" altLang="zh-CN" sz="2400" b="1" i="1">
                                  <a:solidFill>
                                    <a:schemeClr val="bg1"/>
                                  </a:solidFill>
                                  <a:latin typeface="Cambria Math" panose="02040503050406030204" pitchFamily="18" charset="0"/>
                                  <a:ea typeface="全新硬笔行书简" panose="02010600040101010101" pitchFamily="2" charset="-122"/>
                                </a:rPr>
                                <m:t>,</m:t>
                              </m:r>
                              <m:sSub>
                                <m:sSubPr>
                                  <m:ctrlPr>
                                    <a:rPr lang="en-US" altLang="zh-CN" sz="2400" b="1" i="1">
                                      <a:solidFill>
                                        <a:schemeClr val="bg1"/>
                                      </a:solidFill>
                                      <a:latin typeface="Cambria Math" panose="02040503050406030204" pitchFamily="18" charset="0"/>
                                      <a:ea typeface="全新硬笔行书简" panose="02010600040101010101" pitchFamily="2" charset="-122"/>
                                    </a:rPr>
                                  </m:ctrlPr>
                                </m:sSubPr>
                                <m:e>
                                  <m:r>
                                    <a:rPr lang="en-US" altLang="zh-CN" sz="2400" b="1" i="1">
                                      <a:solidFill>
                                        <a:schemeClr val="bg1"/>
                                      </a:solidFill>
                                      <a:latin typeface="Cambria Math" panose="02040503050406030204" pitchFamily="18" charset="0"/>
                                      <a:ea typeface="全新硬笔行书简" panose="02010600040101010101" pitchFamily="2" charset="-122"/>
                                    </a:rPr>
                                    <m:t>𝒚</m:t>
                                  </m:r>
                                </m:e>
                                <m:sub>
                                  <m:r>
                                    <a:rPr lang="en-US" altLang="zh-CN" sz="2400" b="1" i="1">
                                      <a:solidFill>
                                        <a:schemeClr val="bg1"/>
                                      </a:solidFill>
                                      <a:latin typeface="Cambria Math" panose="02040503050406030204" pitchFamily="18" charset="0"/>
                                      <a:ea typeface="全新硬笔行书简" panose="02010600040101010101" pitchFamily="2" charset="-122"/>
                                    </a:rPr>
                                    <m:t>𝒏</m:t>
                                  </m:r>
                                  <m:r>
                                    <a:rPr lang="en-US" altLang="zh-CN" sz="2400" b="1" i="1" smtClean="0">
                                      <a:solidFill>
                                        <a:schemeClr val="bg1"/>
                                      </a:solidFill>
                                      <a:latin typeface="Cambria Math" panose="02040503050406030204" pitchFamily="18" charset="0"/>
                                      <a:ea typeface="全新硬笔行书简" panose="02010600040101010101" pitchFamily="2" charset="-122"/>
                                    </a:rPr>
                                    <m:t>+</m:t>
                                  </m:r>
                                  <m:r>
                                    <a:rPr lang="en-US" altLang="zh-CN" sz="2400" b="1" i="1" smtClean="0">
                                      <a:solidFill>
                                        <a:schemeClr val="bg1"/>
                                      </a:solidFill>
                                      <a:latin typeface="Cambria Math" panose="02040503050406030204" pitchFamily="18" charset="0"/>
                                      <a:ea typeface="全新硬笔行书简" panose="02010600040101010101" pitchFamily="2" charset="-122"/>
                                    </a:rPr>
                                    <m:t>𝟏</m:t>
                                  </m:r>
                                </m:sub>
                              </m:sSub>
                            </m:e>
                          </m:d>
                        </m:e>
                      </m:d>
                    </m:oMath>
                  </m:oMathPara>
                </a14:m>
                <a:endParaRPr lang="en-US" altLang="zh-CN" sz="2400" b="1" dirty="0" smtClean="0">
                  <a:solidFill>
                    <a:schemeClr val="bg1"/>
                  </a:solidFill>
                  <a:latin typeface="全新硬笔行书简" panose="02010600040101010101" pitchFamily="2" charset="-122"/>
                  <a:ea typeface="全新硬笔行书简" panose="02010600040101010101" pitchFamily="2" charset="-122"/>
                </a:endParaRPr>
              </a:p>
              <a:p>
                <a:r>
                  <a:rPr lang="zh-CN" altLang="en-US" sz="2400" b="1" dirty="0" smtClean="0">
                    <a:solidFill>
                      <a:schemeClr val="bg1"/>
                    </a:solidFill>
                    <a:latin typeface="全新硬笔行书简" panose="02010600040101010101" pitchFamily="2" charset="-122"/>
                    <a:ea typeface="全新硬笔行书简" panose="02010600040101010101" pitchFamily="2" charset="-122"/>
                  </a:rPr>
                  <a:t>称为</a:t>
                </a:r>
                <a:r>
                  <a:rPr lang="zh-CN" altLang="en-US" sz="2400" b="1" dirty="0" smtClean="0">
                    <a:solidFill>
                      <a:srgbClr val="FFFF00"/>
                    </a:solidFill>
                    <a:latin typeface="全新硬笔行书简" panose="02010600040101010101" pitchFamily="2" charset="-122"/>
                    <a:ea typeface="全新硬笔行书简" panose="02010600040101010101" pitchFamily="2" charset="-122"/>
                  </a:rPr>
                  <a:t>梯形格式</a:t>
                </a:r>
                <a:r>
                  <a:rPr lang="zh-CN" altLang="en-US" sz="2400" b="1" dirty="0" smtClean="0">
                    <a:solidFill>
                      <a:schemeClr val="bg1"/>
                    </a:solidFill>
                    <a:latin typeface="全新硬笔行书简" panose="02010600040101010101" pitchFamily="2" charset="-122"/>
                    <a:ea typeface="全新硬笔行书简" panose="02010600040101010101" pitchFamily="2" charset="-122"/>
                  </a:rPr>
                  <a:t>，它其实是欧拉公式和隐式欧拉公式的算术平均值。</a:t>
                </a:r>
                <a:endParaRPr lang="zh-CN" altLang="en-US" sz="2400" b="1" dirty="0">
                  <a:solidFill>
                    <a:schemeClr val="bg1"/>
                  </a:solidFill>
                  <a:latin typeface="全新硬笔行书简" panose="02010600040101010101" pitchFamily="2" charset="-122"/>
                  <a:ea typeface="全新硬笔行书简" panose="02010600040101010101" pitchFamily="2" charset="-122"/>
                </a:endParaRPr>
              </a:p>
              <a:p>
                <a:endParaRPr lang="zh-CN" altLang="en-US" sz="2400" b="1" dirty="0">
                  <a:solidFill>
                    <a:schemeClr val="bg1"/>
                  </a:solidFill>
                  <a:latin typeface="全新硬笔行书简" panose="02010600040101010101" pitchFamily="2" charset="-122"/>
                  <a:ea typeface="全新硬笔行书简" panose="02010600040101010101" pitchFamily="2" charset="-122"/>
                </a:endParaRPr>
              </a:p>
            </p:txBody>
          </p:sp>
        </mc:Choice>
        <mc:Fallback xmlns="">
          <p:sp>
            <p:nvSpPr>
              <p:cNvPr id="4" name="文本占位符 3"/>
              <p:cNvSpPr>
                <a:spLocks noGrp="1" noRot="1" noChangeAspect="1" noMove="1" noResize="1" noEditPoints="1" noAdjustHandles="1" noChangeArrowheads="1" noChangeShapeType="1" noTextEdit="1"/>
              </p:cNvSpPr>
              <p:nvPr>
                <p:ph type="body" sz="half" idx="2"/>
              </p:nvPr>
            </p:nvSpPr>
            <p:spPr>
              <a:xfrm>
                <a:off x="457202" y="1219258"/>
                <a:ext cx="8115195" cy="5638742"/>
              </a:xfrm>
              <a:blipFill>
                <a:blip r:embed="rId3"/>
                <a:stretch>
                  <a:fillRect l="-1127" t="-1622"/>
                </a:stretch>
              </a:blipFill>
            </p:spPr>
            <p:txBody>
              <a:bodyPr/>
              <a:lstStyle/>
              <a:p>
                <a:r>
                  <a:rPr lang="zh-CN" altLang="en-US">
                    <a:noFill/>
                  </a:rPr>
                  <a:t> </a:t>
                </a:r>
              </a:p>
            </p:txBody>
          </p:sp>
        </mc:Fallback>
      </mc:AlternateContent>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build="p"/>
    </p:bldLst>
  </p:timing>
</p:sld>
</file>

<file path=ppt/theme/theme1.xml><?xml version="1.0" encoding="utf-8"?>
<a:theme xmlns:a="http://schemas.openxmlformats.org/drawingml/2006/main" name="1_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10659</TotalTime>
  <Words>1279</Words>
  <Application>Microsoft Office PowerPoint</Application>
  <PresentationFormat>全屏显示(4:3)</PresentationFormat>
  <Paragraphs>553</Paragraphs>
  <Slides>47</Slides>
  <Notes>46</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47</vt:i4>
      </vt:variant>
    </vt:vector>
  </HeadingPairs>
  <TitlesOfParts>
    <vt:vector size="61" baseType="lpstr">
      <vt:lpstr>等线</vt:lpstr>
      <vt:lpstr>等线 Light</vt:lpstr>
      <vt:lpstr>方正静蕾简体</vt:lpstr>
      <vt:lpstr>全新硬笔行书简</vt:lpstr>
      <vt:lpstr>宋体</vt:lpstr>
      <vt:lpstr>微软雅黑</vt:lpstr>
      <vt:lpstr>Arial</vt:lpstr>
      <vt:lpstr>Calibri</vt:lpstr>
      <vt:lpstr>Calibri Light</vt:lpstr>
      <vt:lpstr>Cambria Math</vt:lpstr>
      <vt:lpstr>Franklin Gothic Medium</vt:lpstr>
      <vt:lpstr>Impact</vt:lpstr>
      <vt:lpstr>Times New Roman</vt:lpstr>
      <vt:lpstr>1_Office 主题</vt:lpstr>
      <vt:lpstr>PowerPoint 演示文稿</vt:lpstr>
      <vt:lpstr>常微分方程的差分方法</vt:lpstr>
      <vt:lpstr>1. 欧拉方法</vt:lpstr>
      <vt:lpstr>1. 欧拉方法</vt:lpstr>
      <vt:lpstr>1. 欧拉方法</vt:lpstr>
      <vt:lpstr>1. 欧拉方法</vt:lpstr>
      <vt:lpstr>1. 欧拉方法</vt:lpstr>
      <vt:lpstr>PowerPoint 演示文稿</vt:lpstr>
      <vt:lpstr>1. 欧拉方法</vt:lpstr>
      <vt:lpstr>PowerPoint 演示文稿</vt:lpstr>
      <vt:lpstr>1. 欧拉方法</vt:lpstr>
      <vt:lpstr>1. 欧拉方法</vt:lpstr>
      <vt:lpstr>2. 龙格--库塔方法</vt:lpstr>
      <vt:lpstr>2. 龙格--库塔方法</vt:lpstr>
      <vt:lpstr>2. 龙格--库塔方法</vt:lpstr>
      <vt:lpstr>PowerPoint 演示文稿</vt:lpstr>
      <vt:lpstr>PowerPoint 演示文稿</vt:lpstr>
      <vt:lpstr>2. 龙格--库塔方法</vt:lpstr>
      <vt:lpstr>2. 龙格--库塔方法</vt:lpstr>
      <vt:lpstr>2. 龙格--库塔方法</vt:lpstr>
      <vt:lpstr>PowerPoint 演示文稿</vt:lpstr>
      <vt:lpstr>3. 亚当姆斯方法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4. 差分方法的收敛性</vt:lpstr>
      <vt:lpstr>4. 差分方法的收敛性</vt:lpstr>
      <vt:lpstr>4. 差分方法的收敛性</vt:lpstr>
      <vt:lpstr>4. 差分方法的收敛性</vt:lpstr>
      <vt:lpstr>PowerPoint 演示文稿</vt:lpstr>
      <vt:lpstr>PowerPoint 演示文稿</vt:lpstr>
      <vt:lpstr>PowerPoint 演示文稿</vt:lpstr>
    </vt:vector>
  </TitlesOfParts>
  <Company>上海锐普广告有限公司</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锐普红色牛顿撞球2014年总结汇报动画PPT模板</dc:title>
  <dc:subject>工作汇报PPT模板</dc:subject>
  <dc:creator>chenkui</dc:creator>
  <cp:keywords>锐普PPT</cp:keywords>
  <cp:lastModifiedBy>yuguang li</cp:lastModifiedBy>
  <cp:revision>1191</cp:revision>
  <dcterms:created xsi:type="dcterms:W3CDTF">2006-08-15T16:00:00Z</dcterms:created>
  <dcterms:modified xsi:type="dcterms:W3CDTF">2018-05-21T20:51:11Z</dcterms:modified>
  <cp:category>www.rapidppt.com</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2052-10.1.0.7346</vt:lpwstr>
  </property>
</Properties>
</file>